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382" r:id="rId45"/>
    <p:sldId id="299" r:id="rId46"/>
    <p:sldId id="300" r:id="rId47"/>
    <p:sldId id="301" r:id="rId48"/>
    <p:sldId id="302" r:id="rId49"/>
    <p:sldId id="303" r:id="rId50"/>
    <p:sldId id="304" r:id="rId51"/>
    <p:sldId id="305" r:id="rId52"/>
    <p:sldId id="306" r:id="rId53"/>
    <p:sldId id="308" r:id="rId54"/>
    <p:sldId id="309" r:id="rId55"/>
    <p:sldId id="310" r:id="rId56"/>
    <p:sldId id="311" r:id="rId57"/>
    <p:sldId id="381" r:id="rId58"/>
    <p:sldId id="317" r:id="rId59"/>
    <p:sldId id="312" r:id="rId60"/>
    <p:sldId id="313" r:id="rId61"/>
    <p:sldId id="314" r:id="rId62"/>
    <p:sldId id="315" r:id="rId63"/>
    <p:sldId id="316" r:id="rId64"/>
  </p:sldIdLst>
  <p:sldSz cx="12192000" cy="6858000"/>
  <p:notesSz cx="6858000" cy="9144000"/>
  <p:defaultTextStyle>
    <a:defPPr lvl="0">
      <a:defRPr lang="en-US"/>
    </a:defPPr>
    <a:lvl1pPr marL="0" lvl="0" algn="l" defTabSz="457200" rtl="0" eaLnBrk="1" latinLnBrk="0" hangingPunct="1">
      <a:defRPr sz="1800" kern="1200">
        <a:solidFill>
          <a:schemeClr val="tx1"/>
        </a:solidFill>
        <a:latin typeface="+mn-lt"/>
        <a:ea typeface="+mn-ea"/>
        <a:cs typeface="+mn-cs"/>
      </a:defRPr>
    </a:lvl1pPr>
    <a:lvl2pPr marL="457200" lvl="1" algn="l" defTabSz="457200" rtl="0" eaLnBrk="1" latinLnBrk="0" hangingPunct="1">
      <a:defRPr sz="1800" kern="1200">
        <a:solidFill>
          <a:schemeClr val="tx1"/>
        </a:solidFill>
        <a:latin typeface="+mn-lt"/>
        <a:ea typeface="+mn-ea"/>
        <a:cs typeface="+mn-cs"/>
      </a:defRPr>
    </a:lvl2pPr>
    <a:lvl3pPr marL="914400" lvl="2" algn="l" defTabSz="457200" rtl="0" eaLnBrk="1" latinLnBrk="0" hangingPunct="1">
      <a:defRPr sz="1800" kern="1200">
        <a:solidFill>
          <a:schemeClr val="tx1"/>
        </a:solidFill>
        <a:latin typeface="+mn-lt"/>
        <a:ea typeface="+mn-ea"/>
        <a:cs typeface="+mn-cs"/>
      </a:defRPr>
    </a:lvl3pPr>
    <a:lvl4pPr marL="1371600" lvl="3" algn="l" defTabSz="457200" rtl="0" eaLnBrk="1" latinLnBrk="0" hangingPunct="1">
      <a:defRPr sz="1800" kern="1200">
        <a:solidFill>
          <a:schemeClr val="tx1"/>
        </a:solidFill>
        <a:latin typeface="+mn-lt"/>
        <a:ea typeface="+mn-ea"/>
        <a:cs typeface="+mn-cs"/>
      </a:defRPr>
    </a:lvl4pPr>
    <a:lvl5pPr marL="1828800" lvl="4" algn="l" defTabSz="457200" rtl="0" eaLnBrk="1" latinLnBrk="0" hangingPunct="1">
      <a:defRPr sz="1800" kern="1200">
        <a:solidFill>
          <a:schemeClr val="tx1"/>
        </a:solidFill>
        <a:latin typeface="+mn-lt"/>
        <a:ea typeface="+mn-ea"/>
        <a:cs typeface="+mn-cs"/>
      </a:defRPr>
    </a:lvl5pPr>
    <a:lvl6pPr marL="2286000" lvl="5" algn="l" defTabSz="457200" rtl="0" eaLnBrk="1" latinLnBrk="0" hangingPunct="1">
      <a:defRPr sz="1800" kern="1200">
        <a:solidFill>
          <a:schemeClr val="tx1"/>
        </a:solidFill>
        <a:latin typeface="+mn-lt"/>
        <a:ea typeface="+mn-ea"/>
        <a:cs typeface="+mn-cs"/>
      </a:defRPr>
    </a:lvl6pPr>
    <a:lvl7pPr marL="2743200" lvl="6" algn="l" defTabSz="457200" rtl="0" eaLnBrk="1" latinLnBrk="0" hangingPunct="1">
      <a:defRPr sz="1800" kern="1200">
        <a:solidFill>
          <a:schemeClr val="tx1"/>
        </a:solidFill>
        <a:latin typeface="+mn-lt"/>
        <a:ea typeface="+mn-ea"/>
        <a:cs typeface="+mn-cs"/>
      </a:defRPr>
    </a:lvl7pPr>
    <a:lvl8pPr marL="3200400" lvl="7" algn="l" defTabSz="457200" rtl="0" eaLnBrk="1" latinLnBrk="0" hangingPunct="1">
      <a:defRPr sz="1800" kern="1200">
        <a:solidFill>
          <a:schemeClr val="tx1"/>
        </a:solidFill>
        <a:latin typeface="+mn-lt"/>
        <a:ea typeface="+mn-ea"/>
        <a:cs typeface="+mn-cs"/>
      </a:defRPr>
    </a:lvl8pPr>
    <a:lvl9pPr marL="3657600" lvl="8"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0"/>
  </p:normalViewPr>
  <p:slideViewPr>
    <p:cSldViewPr snapToGrid="0">
      <p:cViewPr varScale="1">
        <p:scale>
          <a:sx n="103" d="100"/>
          <a:sy n="103" d="100"/>
        </p:scale>
        <p:origin x="8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3T04:55:10.073"/>
    </inkml:context>
    <inkml:brush xml:id="br0">
      <inkml:brushProperty name="width" value="0.035" units="cm"/>
      <inkml:brushProperty name="height" value="0.035" units="cm"/>
      <inkml:brushProperty name="color" value="#E71224"/>
    </inkml:brush>
  </inkml:definitions>
  <inkml:trace contextRef="#ctx0" brushRef="#br0">1918 299 24575,'-21'49'0,"0"0"0,-3-3 0,-3 12 0,0-2 0,1-17 0,5-6 0,4-5 0,0-2 0,3-6 0,-1-1 0,1 1 0,0-2 0,1 0 0,2-2 0,-1 1 0,2 3 0,-3 4 0,-1 6 0,-1 0 0,-1 1 0,1-3 0,1-4 0,2-2 0,-1-4 0,-1-1 0,0-2 0,-2-1 0,1 0 0,-1-3 0,-1 1 0,-1 0 0,-2 0 0,-3 2 0,1 1 0,-3 1 0,2 0 0,-1 0 0,0 1 0,1 1 0,-2 0 0,-1 1 0,1 2 0,-2-3 0,1 3 0,1 2 0,-3-2 0,1 0 0,0-2 0,1-3 0,1 0 0,1 1 0,-1-1 0,-1 0 0,-3 1 0,-3 0 0,-2 0 0,1-1 0,1-1 0,1-2 0,1-3 0,-2-3 0,0 0 0,-1 0 0,-2 0 0,3-2 0,0 1 0,2 1 0,0 1 0,1 1 0,2 1 0,3 1 0,2 2 0,3 0 0,1 1 0,0 2 0,1-1 0,2 1 0,-3 3 0,-1 4 0,-1 2 0,-1 5 0,1-2 0,1 2 0,3-1 0,3 4 0,2 1 0,2 4 0,2 6 0,3 4 0,2 8 0,2 6 0,0 2 0,0 1 0,0-2 0,0-3 0,0-3 0,0-4 0,0-7 0,0-2 0,1-7 0,3-2 0,2-3 0,4-4 0,0-1 0,0-2 0,0 1 0,-2 0 0,-1 1 0,0-1 0,-1 1 0,-2 0 0,0 2 0,1 0 0,1 1 0,3 1 0,0-1 0,2 1 0,2-1 0,0-2 0,0-1 0,1-2 0,0-1 0,0-3 0,-2 0 0,-2-1 0,-1-2 0,0-1 0,1-2 0,2-1 0,2-4 0,3-3 0,4-2 0,5 1 0,2 1 0,2 1 0,2 0 0,0 0 0,2 0 0,-1 1 0,-2-3 0,2-2 0,3-2 0,6-2 0,4 0 0,1 0 0,-3 0 0,-7 0 0,-4 0 0,-6 0 0,-2 0 0,0 0 0,0 2 0,-1 0 0,1 0 0,0-1 0,1-1 0,2 0 0,3 0 0,1 0 0,2 0 0,1 0 0,1 0 0,4 0 0,0 0 0,1 0 0,-2 0 0,-2 0 0,0 0 0,-1 0 0,-1-1 0,1-1 0,4-3 0,5 1 0,5-1 0,5 0 0,1 2 0,1-1 0,0 1 0,-3 1 0,-3-1 0,-4 1 0,-6-1 0,-2-1 0,-4 1 0,2 1 0,2 0 0,2 2 0,1 0 0,0 0 0,1 0 0,2 0 0,3 0 0,2 0 0,-1 0 0,-2 1 0,-3 4 0,-3 1 0,-1 3 0,0-2 0,-5-1 0,0-1 0,-4 0 0,-1-1 0,2-3 0,0 1 0,1 0 0,-1 1 0,0-1 0,-2-2 0,0 0 0,-1 0 0,-2 0 0,3 0 0,-1 0 0,2 0 0,0 0 0,1 0 0,0 0 0,0 0 0,0 0 0,-2 0 0,1 0 0,1 0 0,0-1 0,5-2 0,1-3 0,3-3 0,3-3 0,-1-1 0,0 0 0,-2 0 0,-4 0 0,-7 0 0,-8-1 0,-4 2 0,-2 0 0,-1 1 0,0-1 0,-2-2 0,-3-4 0,-4 0 0,0-2 0,0-2 0,1 0 0,1-3 0,0-2 0,0-1 0,-1-1 0,-1-3 0,-1 1 0,-1 0 0,0 3 0,-2 2 0,-2-1 0,0 0 0,0 0 0,0 0 0,0 2 0,0-2 0,0-1 0,0-1 0,1 0 0,4 2 0,4 1 0,5 4 0,1-2 0,5 0 0,3-4 0,4-2 0,5 2 0,4 0 0,4 3 0,6 1 0,4 1 0,0 2 0,0 3 0,-4 3 0,-3 3 0,-4 5 0,-4 2 0,-5 3 0,-3 2 0,-2 0 0,0 0 0,0 0 0,2 0 0,1-1 0,2-2 0,4-3 0,3-3 0,5 0 0,6-3 0,3-2 0,3-3 0,3 1 0,-3 0 0,-4 2 0,-6 1 0,-8 0 0,-8 2 0,-7-1 0,-4 1 0,-1-1 0,-2-2 0,-1 0 0,-1-3 0,-2-2 0,0-1 0,0-3 0,2-1 0,-1-1 0,0-1 0,-3 0 0,-2 0 0,-2 1 0,-3-1 0,0 0 0,-1-4 0,0-2 0,0-2 0,0 2 0,0 0 0,0 1 0,0 0 0,0 1 0,0 2 0,0 1 0,0 0 0,0-1 0,0 1 0,0-1 0,0 2 0,0-2 0,0-2 0,0-2 0,0 1 0,2-1 0,0 0 0,0 2 0,0-2 0,-2 2 0,0 0 0,0 0 0,0 1 0,0 0 0,0 1 0,0-1 0,0 0 0,0-2 0,0-1 0,0 0 0,-2-1 0,0 1 0,-2 0 0,-1 0 0,3-2 0,0 3 0,-1 2 0,-1 3 0,-2 2 0,0 2 0,-2 1 0,-2 4 0,-1 0 0,-2 2 0,-1-1 0,-2 1 0,-2-2 0,-2-1 0,-3 0 0,-2-3 0,-6-3 0,-7-2 0,-8-5 0,-7-3 0,-3-1 0,-1-3 0,1 0 0,-1 2 0,3 4 0,2 4 0,5 3 0,5 3 0,3 3 0,4 2 0,2 2 0,1 2 0,0 2 0,0 0 0,-3 4 0,-4 1 0,-5 2 0,-9 1 0,-8 1 0,-5 2 0,-6 0 0,-8 0 0,-3 0 0,-3 0 0,1 0 0,2 0 0,4 5 0,6 2 0,7 3 0,8-1 0,5-2 0,6-1 0,3-2 0,5 1 0,1 1 0,-1-2 0,2 1 0,-3-2 0,-2 2 0,0 1 0,0 0 0,2 1 0,1-1 0,0 2 0,1-2 0,0 0 0,1 0 0,-3 1 0,-2-1 0,-2-2 0,-3 1 0,-2-3 0,1 1 0,3-1 0,4-2 0,2 0 0,4 0 0,0 0 0,4 0 0,3 1 0,1 1 0,1 2 0,-1 2 0,-1 0 0,-2 0 0,1-2 0,0 0 0,3 0 0,4 0 0,2 1 0,1-1 0,1 0 0,0 0 0,2-2 0,2 1 0,1-1 0,-1 2 0,1 0 0,-1-2 0,0 1 0,1-1 0,1 2 0,0 0 0,0 0 0,2 1 0,-2 0 0,3 1 0,1-1 0,0 0 0,3-1 0,-1 0 0,2 2 0,0 0 0,-1 0 0,3 2 0,0-2 0,2 2 0,0 0 0,0 1 0,0-4 0,0-1 0</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B2C531A-7FB5-3346-AFB0-068283DB5A38}" type="datetimeFigureOut">
              <a:rPr lang="en-US" smtClean="0"/>
              <a:t>4/1/24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A0204253-D064-7140-B971-4233813D2875}" type="slidenum">
              <a:rPr lang="en-US" smtClean="0"/>
              <a:t>‹#›</a:t>
            </a:fld>
            <a:endParaRPr lang="en-US"/>
          </a:p>
        </p:txBody>
      </p:sp>
    </p:spTree>
    <p:extLst>
      <p:ext uri="{BB962C8B-B14F-4D97-AF65-F5344CB8AC3E}">
        <p14:creationId xmlns:p14="http://schemas.microsoft.com/office/powerpoint/2010/main" val="3526094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2C531A-7FB5-3346-AFB0-068283DB5A38}" type="datetimeFigureOut">
              <a:rPr lang="en-US" smtClean="0"/>
              <a:t>4/1/24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04253-D064-7140-B971-4233813D2875}" type="slidenum">
              <a:rPr lang="en-US" smtClean="0"/>
              <a:t>‹#›</a:t>
            </a:fld>
            <a:endParaRPr lang="en-US"/>
          </a:p>
        </p:txBody>
      </p:sp>
    </p:spTree>
    <p:extLst>
      <p:ext uri="{BB962C8B-B14F-4D97-AF65-F5344CB8AC3E}">
        <p14:creationId xmlns:p14="http://schemas.microsoft.com/office/powerpoint/2010/main" val="2533121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2C531A-7FB5-3346-AFB0-068283DB5A38}" type="datetimeFigureOut">
              <a:rPr lang="en-US" smtClean="0"/>
              <a:t>4/1/24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04253-D064-7140-B971-4233813D2875}" type="slidenum">
              <a:rPr lang="en-US" smtClean="0"/>
              <a:t>‹#›</a:t>
            </a:fld>
            <a:endParaRPr lang="en-US"/>
          </a:p>
        </p:txBody>
      </p:sp>
    </p:spTree>
    <p:extLst>
      <p:ext uri="{BB962C8B-B14F-4D97-AF65-F5344CB8AC3E}">
        <p14:creationId xmlns:p14="http://schemas.microsoft.com/office/powerpoint/2010/main" val="1802271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2C531A-7FB5-3346-AFB0-068283DB5A38}" type="datetimeFigureOut">
              <a:rPr lang="en-US" smtClean="0"/>
              <a:t>4/1/24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04253-D064-7140-B971-4233813D2875}"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256028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2C531A-7FB5-3346-AFB0-068283DB5A38}" type="datetimeFigureOut">
              <a:rPr lang="en-US" smtClean="0"/>
              <a:t>4/1/24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04253-D064-7140-B971-4233813D2875}" type="slidenum">
              <a:rPr lang="en-US" smtClean="0"/>
              <a:t>‹#›</a:t>
            </a:fld>
            <a:endParaRPr lang="en-US"/>
          </a:p>
        </p:txBody>
      </p:sp>
    </p:spTree>
    <p:extLst>
      <p:ext uri="{BB962C8B-B14F-4D97-AF65-F5344CB8AC3E}">
        <p14:creationId xmlns:p14="http://schemas.microsoft.com/office/powerpoint/2010/main" val="1652763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B2C531A-7FB5-3346-AFB0-068283DB5A38}" type="datetimeFigureOut">
              <a:rPr lang="en-US" smtClean="0"/>
              <a:t>4/1/24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204253-D064-7140-B971-4233813D2875}" type="slidenum">
              <a:rPr lang="en-US" smtClean="0"/>
              <a:t>‹#›</a:t>
            </a:fld>
            <a:endParaRPr lang="en-US"/>
          </a:p>
        </p:txBody>
      </p:sp>
    </p:spTree>
    <p:extLst>
      <p:ext uri="{BB962C8B-B14F-4D97-AF65-F5344CB8AC3E}">
        <p14:creationId xmlns:p14="http://schemas.microsoft.com/office/powerpoint/2010/main" val="557509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B2C531A-7FB5-3346-AFB0-068283DB5A38}" type="datetimeFigureOut">
              <a:rPr lang="en-US" smtClean="0"/>
              <a:t>4/1/24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204253-D064-7140-B971-4233813D2875}" type="slidenum">
              <a:rPr lang="en-US" smtClean="0"/>
              <a:t>‹#›</a:t>
            </a:fld>
            <a:endParaRPr lang="en-US"/>
          </a:p>
        </p:txBody>
      </p:sp>
    </p:spTree>
    <p:extLst>
      <p:ext uri="{BB962C8B-B14F-4D97-AF65-F5344CB8AC3E}">
        <p14:creationId xmlns:p14="http://schemas.microsoft.com/office/powerpoint/2010/main" val="23424866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2C531A-7FB5-3346-AFB0-068283DB5A38}" type="datetimeFigureOut">
              <a:rPr lang="en-US" smtClean="0"/>
              <a:t>4/1/24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04253-D064-7140-B971-4233813D2875}" type="slidenum">
              <a:rPr lang="en-US" smtClean="0"/>
              <a:t>‹#›</a:t>
            </a:fld>
            <a:endParaRPr lang="en-US"/>
          </a:p>
        </p:txBody>
      </p:sp>
    </p:spTree>
    <p:extLst>
      <p:ext uri="{BB962C8B-B14F-4D97-AF65-F5344CB8AC3E}">
        <p14:creationId xmlns:p14="http://schemas.microsoft.com/office/powerpoint/2010/main" val="4265368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2C531A-7FB5-3346-AFB0-068283DB5A38}" type="datetimeFigureOut">
              <a:rPr lang="en-US" smtClean="0"/>
              <a:t>4/1/24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04253-D064-7140-B971-4233813D2875}" type="slidenum">
              <a:rPr lang="en-US" smtClean="0"/>
              <a:t>‹#›</a:t>
            </a:fld>
            <a:endParaRPr lang="en-US"/>
          </a:p>
        </p:txBody>
      </p:sp>
    </p:spTree>
    <p:extLst>
      <p:ext uri="{BB962C8B-B14F-4D97-AF65-F5344CB8AC3E}">
        <p14:creationId xmlns:p14="http://schemas.microsoft.com/office/powerpoint/2010/main" val="887921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2C531A-7FB5-3346-AFB0-068283DB5A38}" type="datetimeFigureOut">
              <a:rPr lang="en-US" smtClean="0"/>
              <a:t>4/1/24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04253-D064-7140-B971-4233813D2875}" type="slidenum">
              <a:rPr lang="en-US" smtClean="0"/>
              <a:t>‹#›</a:t>
            </a:fld>
            <a:endParaRPr lang="en-US"/>
          </a:p>
        </p:txBody>
      </p:sp>
    </p:spTree>
    <p:extLst>
      <p:ext uri="{BB962C8B-B14F-4D97-AF65-F5344CB8AC3E}">
        <p14:creationId xmlns:p14="http://schemas.microsoft.com/office/powerpoint/2010/main" val="4109258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2C531A-7FB5-3346-AFB0-068283DB5A38}" type="datetimeFigureOut">
              <a:rPr lang="en-US" smtClean="0"/>
              <a:t>4/1/24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04253-D064-7140-B971-4233813D2875}" type="slidenum">
              <a:rPr lang="en-US" smtClean="0"/>
              <a:t>‹#›</a:t>
            </a:fld>
            <a:endParaRPr lang="en-US"/>
          </a:p>
        </p:txBody>
      </p:sp>
    </p:spTree>
    <p:extLst>
      <p:ext uri="{BB962C8B-B14F-4D97-AF65-F5344CB8AC3E}">
        <p14:creationId xmlns:p14="http://schemas.microsoft.com/office/powerpoint/2010/main" val="3272620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2C531A-7FB5-3346-AFB0-068283DB5A38}" type="datetimeFigureOut">
              <a:rPr lang="en-US" smtClean="0"/>
              <a:t>4/1/24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04253-D064-7140-B971-4233813D2875}" type="slidenum">
              <a:rPr lang="en-US" smtClean="0"/>
              <a:t>‹#›</a:t>
            </a:fld>
            <a:endParaRPr lang="en-US"/>
          </a:p>
        </p:txBody>
      </p:sp>
    </p:spTree>
    <p:extLst>
      <p:ext uri="{BB962C8B-B14F-4D97-AF65-F5344CB8AC3E}">
        <p14:creationId xmlns:p14="http://schemas.microsoft.com/office/powerpoint/2010/main" val="559030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2C531A-7FB5-3346-AFB0-068283DB5A38}" type="datetimeFigureOut">
              <a:rPr lang="en-US" smtClean="0"/>
              <a:t>4/1/24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204253-D064-7140-B971-4233813D2875}" type="slidenum">
              <a:rPr lang="en-US" smtClean="0"/>
              <a:t>‹#›</a:t>
            </a:fld>
            <a:endParaRPr lang="en-US"/>
          </a:p>
        </p:txBody>
      </p:sp>
    </p:spTree>
    <p:extLst>
      <p:ext uri="{BB962C8B-B14F-4D97-AF65-F5344CB8AC3E}">
        <p14:creationId xmlns:p14="http://schemas.microsoft.com/office/powerpoint/2010/main" val="1316329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2C531A-7FB5-3346-AFB0-068283DB5A38}" type="datetimeFigureOut">
              <a:rPr lang="en-US" smtClean="0"/>
              <a:t>4/1/24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204253-D064-7140-B971-4233813D2875}" type="slidenum">
              <a:rPr lang="en-US" smtClean="0"/>
              <a:t>‹#›</a:t>
            </a:fld>
            <a:endParaRPr lang="en-US"/>
          </a:p>
        </p:txBody>
      </p:sp>
    </p:spTree>
    <p:extLst>
      <p:ext uri="{BB962C8B-B14F-4D97-AF65-F5344CB8AC3E}">
        <p14:creationId xmlns:p14="http://schemas.microsoft.com/office/powerpoint/2010/main" val="4282808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2C531A-7FB5-3346-AFB0-068283DB5A38}" type="datetimeFigureOut">
              <a:rPr lang="en-US" smtClean="0"/>
              <a:t>4/1/24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204253-D064-7140-B971-4233813D2875}" type="slidenum">
              <a:rPr lang="en-US" smtClean="0"/>
              <a:t>‹#›</a:t>
            </a:fld>
            <a:endParaRPr lang="en-US"/>
          </a:p>
        </p:txBody>
      </p:sp>
    </p:spTree>
    <p:extLst>
      <p:ext uri="{BB962C8B-B14F-4D97-AF65-F5344CB8AC3E}">
        <p14:creationId xmlns:p14="http://schemas.microsoft.com/office/powerpoint/2010/main" val="3691459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2C531A-7FB5-3346-AFB0-068283DB5A38}" type="datetimeFigureOut">
              <a:rPr lang="en-US" smtClean="0"/>
              <a:t>4/1/24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04253-D064-7140-B971-4233813D2875}" type="slidenum">
              <a:rPr lang="en-US" smtClean="0"/>
              <a:t>‹#›</a:t>
            </a:fld>
            <a:endParaRPr lang="en-US"/>
          </a:p>
        </p:txBody>
      </p:sp>
    </p:spTree>
    <p:extLst>
      <p:ext uri="{BB962C8B-B14F-4D97-AF65-F5344CB8AC3E}">
        <p14:creationId xmlns:p14="http://schemas.microsoft.com/office/powerpoint/2010/main" val="1628859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2C531A-7FB5-3346-AFB0-068283DB5A38}" type="datetimeFigureOut">
              <a:rPr lang="en-US" smtClean="0"/>
              <a:t>4/1/24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04253-D064-7140-B971-4233813D2875}" type="slidenum">
              <a:rPr lang="en-US" smtClean="0"/>
              <a:t>‹#›</a:t>
            </a:fld>
            <a:endParaRPr lang="en-US"/>
          </a:p>
        </p:txBody>
      </p:sp>
    </p:spTree>
    <p:extLst>
      <p:ext uri="{BB962C8B-B14F-4D97-AF65-F5344CB8AC3E}">
        <p14:creationId xmlns:p14="http://schemas.microsoft.com/office/powerpoint/2010/main" val="1649106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B2C531A-7FB5-3346-AFB0-068283DB5A38}" type="datetimeFigureOut">
              <a:rPr lang="en-US" smtClean="0"/>
              <a:t>4/1/24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0204253-D064-7140-B971-4233813D2875}" type="slidenum">
              <a:rPr lang="en-US" smtClean="0"/>
              <a:t>‹#›</a:t>
            </a:fld>
            <a:endParaRPr lang="en-US"/>
          </a:p>
        </p:txBody>
      </p:sp>
    </p:spTree>
    <p:extLst>
      <p:ext uri="{BB962C8B-B14F-4D97-AF65-F5344CB8AC3E}">
        <p14:creationId xmlns:p14="http://schemas.microsoft.com/office/powerpoint/2010/main" val="152827830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hyperlink" Target="https://ieeexplore.ieee.org/document/10044670"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658F56-0978-4E8E-AD7B-A3A6E6A51360}"/>
              </a:ext>
            </a:extLst>
          </p:cNvPr>
          <p:cNvSpPr txBox="1"/>
          <p:nvPr/>
        </p:nvSpPr>
        <p:spPr>
          <a:xfrm flipH="1">
            <a:off x="2213810" y="0"/>
            <a:ext cx="7764380" cy="1200329"/>
          </a:xfrm>
          <a:prstGeom prst="rect">
            <a:avLst/>
          </a:prstGeom>
          <a:noFill/>
        </p:spPr>
        <p:txBody>
          <a:bodyPr wrap="square" rtlCol="0">
            <a:spAutoFit/>
          </a:bodyPr>
          <a:lstStyle/>
          <a:p>
            <a:pPr algn="ctr"/>
            <a:r>
              <a:rPr lang="en-US" sz="2400" b="1" dirty="0">
                <a:latin typeface="Times New Roman" pitchFamily="18" charset="0"/>
                <a:cs typeface="Times New Roman" pitchFamily="18" charset="0"/>
              </a:rPr>
              <a:t>ADICHUNCHANAGIRI INSTITUTE OF TECHNOLOGY, CHIKMAGALUR</a:t>
            </a:r>
          </a:p>
          <a:p>
            <a:endParaRPr lang="en-IN" sz="2400" dirty="0"/>
          </a:p>
        </p:txBody>
      </p:sp>
      <p:sp>
        <p:nvSpPr>
          <p:cNvPr id="5" name="TextBox 4">
            <a:extLst>
              <a:ext uri="{FF2B5EF4-FFF2-40B4-BE49-F238E27FC236}">
                <a16:creationId xmlns:a16="http://schemas.microsoft.com/office/drawing/2014/main" id="{6E03A464-45CD-4069-B8CE-678C6F6E59E3}"/>
              </a:ext>
            </a:extLst>
          </p:cNvPr>
          <p:cNvSpPr txBox="1"/>
          <p:nvPr/>
        </p:nvSpPr>
        <p:spPr>
          <a:xfrm>
            <a:off x="2174971" y="799206"/>
            <a:ext cx="7764380" cy="400110"/>
          </a:xfrm>
          <a:prstGeom prst="rect">
            <a:avLst/>
          </a:prstGeom>
          <a:noFill/>
        </p:spPr>
        <p:txBody>
          <a:bodyPr wrap="square" rtlCol="0">
            <a:spAutoFit/>
          </a:bodyPr>
          <a:lstStyle/>
          <a:p>
            <a:pPr algn="ctr"/>
            <a:r>
              <a:rPr lang="en-US" sz="2000" b="1" dirty="0">
                <a:solidFill>
                  <a:schemeClr val="accent2">
                    <a:lumMod val="50000"/>
                  </a:schemeClr>
                </a:solidFill>
                <a:latin typeface="Times New Roman" pitchFamily="18" charset="0"/>
                <a:cs typeface="Times New Roman" pitchFamily="18" charset="0"/>
              </a:rPr>
              <a:t>DEPARTMENT OF COMPUTER SCIENCE &amp; ENGINEERING </a:t>
            </a:r>
          </a:p>
        </p:txBody>
      </p:sp>
      <p:sp>
        <p:nvSpPr>
          <p:cNvPr id="6" name="TextBox 5">
            <a:extLst>
              <a:ext uri="{FF2B5EF4-FFF2-40B4-BE49-F238E27FC236}">
                <a16:creationId xmlns:a16="http://schemas.microsoft.com/office/drawing/2014/main" id="{7625A3BB-8D0D-4248-A53B-6AB0B7035AC7}"/>
              </a:ext>
            </a:extLst>
          </p:cNvPr>
          <p:cNvSpPr txBox="1"/>
          <p:nvPr/>
        </p:nvSpPr>
        <p:spPr>
          <a:xfrm>
            <a:off x="2413855" y="1154624"/>
            <a:ext cx="6906126" cy="923330"/>
          </a:xfrm>
          <a:prstGeom prst="rect">
            <a:avLst/>
          </a:prstGeom>
          <a:noFill/>
        </p:spPr>
        <p:txBody>
          <a:bodyPr wrap="square" rtlCol="0">
            <a:spAutoFit/>
          </a:bodyPr>
          <a:lstStyle/>
          <a:p>
            <a:pPr algn="ctr"/>
            <a:r>
              <a:rPr lang="en-US" b="1" dirty="0">
                <a:latin typeface="Times New Roman" pitchFamily="18" charset="0"/>
                <a:cs typeface="Times New Roman" pitchFamily="18" charset="0"/>
              </a:rPr>
              <a:t>PROJECT PHASE-2 PROGRESS SEMINAR (BOARD WORK PRESENTATION)</a:t>
            </a:r>
          </a:p>
          <a:p>
            <a:pPr algn="ctr"/>
            <a:r>
              <a:rPr lang="en-US" b="1" dirty="0">
                <a:latin typeface="Times New Roman" pitchFamily="18" charset="0"/>
                <a:cs typeface="Times New Roman" pitchFamily="18" charset="0"/>
              </a:rPr>
              <a:t>  ON</a:t>
            </a:r>
          </a:p>
        </p:txBody>
      </p:sp>
      <p:sp>
        <p:nvSpPr>
          <p:cNvPr id="7" name="TextBox 6">
            <a:extLst>
              <a:ext uri="{FF2B5EF4-FFF2-40B4-BE49-F238E27FC236}">
                <a16:creationId xmlns:a16="http://schemas.microsoft.com/office/drawing/2014/main" id="{C6FE4CCA-AF98-43EF-ACBE-241905515964}"/>
              </a:ext>
            </a:extLst>
          </p:cNvPr>
          <p:cNvSpPr txBox="1"/>
          <p:nvPr/>
        </p:nvSpPr>
        <p:spPr>
          <a:xfrm flipH="1">
            <a:off x="433137" y="1874029"/>
            <a:ext cx="11325726" cy="1200329"/>
          </a:xfrm>
          <a:prstGeom prst="rect">
            <a:avLst/>
          </a:prstGeom>
          <a:noFill/>
        </p:spPr>
        <p:txBody>
          <a:bodyPr wrap="square" rtlCol="0">
            <a:spAutoFit/>
          </a:bodyPr>
          <a:lstStyle/>
          <a:p>
            <a:pPr algn="ctr"/>
            <a:r>
              <a:rPr lang="en-US" sz="3600" b="1" dirty="0">
                <a:solidFill>
                  <a:schemeClr val="accent2">
                    <a:lumMod val="50000"/>
                  </a:schemeClr>
                </a:solidFill>
                <a:latin typeface="Palatino Linotype" panose="02040502050505030304" pitchFamily="18" charset="0"/>
                <a:ea typeface="Microsoft Himalaya" panose="01010100010101010101" pitchFamily="2" charset="0"/>
                <a:cs typeface="Microsoft Himalaya" panose="01010100010101010101" pitchFamily="2" charset="0"/>
              </a:rPr>
              <a:t>Printed Circuit Board Defect Detection</a:t>
            </a:r>
          </a:p>
          <a:p>
            <a:pPr algn="ctr"/>
            <a:r>
              <a:rPr lang="en-US" sz="3600" b="1" dirty="0">
                <a:solidFill>
                  <a:schemeClr val="accent2">
                    <a:lumMod val="50000"/>
                  </a:schemeClr>
                </a:solidFill>
                <a:latin typeface="Palatino Linotype" panose="02040502050505030304" pitchFamily="18" charset="0"/>
                <a:ea typeface="Microsoft Himalaya" panose="01010100010101010101" pitchFamily="2" charset="0"/>
                <a:cs typeface="Microsoft Himalaya" panose="01010100010101010101" pitchFamily="2" charset="0"/>
              </a:rPr>
              <a:t> using CNN </a:t>
            </a:r>
          </a:p>
        </p:txBody>
      </p:sp>
      <p:sp>
        <p:nvSpPr>
          <p:cNvPr id="9" name="TextBox 8">
            <a:extLst>
              <a:ext uri="{FF2B5EF4-FFF2-40B4-BE49-F238E27FC236}">
                <a16:creationId xmlns:a16="http://schemas.microsoft.com/office/drawing/2014/main" id="{C8E699BC-701B-4F37-89A6-887FBD4F09ED}"/>
              </a:ext>
            </a:extLst>
          </p:cNvPr>
          <p:cNvSpPr txBox="1"/>
          <p:nvPr/>
        </p:nvSpPr>
        <p:spPr>
          <a:xfrm>
            <a:off x="4782616" y="3092765"/>
            <a:ext cx="2549090" cy="400110"/>
          </a:xfrm>
          <a:prstGeom prst="rect">
            <a:avLst/>
          </a:prstGeom>
          <a:noFill/>
        </p:spPr>
        <p:txBody>
          <a:bodyPr wrap="square">
            <a:spAutoFit/>
          </a:bodyPr>
          <a:lstStyle/>
          <a:p>
            <a:pPr algn="ctr"/>
            <a:r>
              <a:rPr lang="en-US" sz="2000" dirty="0">
                <a:latin typeface="Times New Roman" panose="02020603050405020304" pitchFamily="18" charset="0"/>
                <a:cs typeface="Times New Roman" panose="02020603050405020304" pitchFamily="18" charset="0"/>
              </a:rPr>
              <a:t>Under the Guidance of </a:t>
            </a:r>
          </a:p>
        </p:txBody>
      </p:sp>
      <p:sp>
        <p:nvSpPr>
          <p:cNvPr id="14" name="TextBox 13">
            <a:extLst>
              <a:ext uri="{FF2B5EF4-FFF2-40B4-BE49-F238E27FC236}">
                <a16:creationId xmlns:a16="http://schemas.microsoft.com/office/drawing/2014/main" id="{3F055916-FF39-434C-9732-B9AD1955E0DE}"/>
              </a:ext>
            </a:extLst>
          </p:cNvPr>
          <p:cNvSpPr txBox="1"/>
          <p:nvPr/>
        </p:nvSpPr>
        <p:spPr>
          <a:xfrm>
            <a:off x="3048000" y="3600360"/>
            <a:ext cx="6096000" cy="1233736"/>
          </a:xfrm>
          <a:prstGeom prst="rect">
            <a:avLst/>
          </a:prstGeom>
          <a:noFill/>
        </p:spPr>
        <p:txBody>
          <a:bodyPr wrap="square">
            <a:spAutoFit/>
          </a:bodyPr>
          <a:lstStyle/>
          <a:p>
            <a:pPr marL="6350" marR="198755" indent="-6350" algn="ctr">
              <a:lnSpc>
                <a:spcPct val="107000"/>
              </a:lnSpc>
              <a:spcAft>
                <a:spcPts val="825"/>
              </a:spcAft>
            </a:pPr>
            <a:r>
              <a:rPr lang="en-IN" sz="2800" b="1" dirty="0">
                <a:solidFill>
                  <a:schemeClr val="tx1">
                    <a:lumMod val="95000"/>
                    <a:lumOff val="5000"/>
                  </a:schemeClr>
                </a:solidFill>
                <a:effectLst/>
                <a:latin typeface="Times New Roman" panose="02020603050405020304" pitchFamily="18" charset="0"/>
                <a:ea typeface="Times New Roman" panose="02020603050405020304" pitchFamily="18" charset="0"/>
              </a:rPr>
              <a:t> </a:t>
            </a:r>
            <a:r>
              <a:rPr lang="en-IN" sz="2800" b="1" dirty="0">
                <a:solidFill>
                  <a:schemeClr val="tx1">
                    <a:lumMod val="95000"/>
                    <a:lumOff val="5000"/>
                  </a:schemeClr>
                </a:solidFill>
                <a:latin typeface="Cambria" pitchFamily="18" charset="0"/>
                <a:ea typeface="Cambria" pitchFamily="18" charset="0"/>
              </a:rPr>
              <a:t>M</a:t>
            </a:r>
            <a:r>
              <a:rPr lang="en-IN" sz="2800" b="1" dirty="0">
                <a:solidFill>
                  <a:schemeClr val="tx1">
                    <a:lumMod val="95000"/>
                    <a:lumOff val="5000"/>
                  </a:schemeClr>
                </a:solidFill>
                <a:effectLst/>
                <a:latin typeface="Cambria" pitchFamily="18" charset="0"/>
                <a:ea typeface="Cambria" pitchFamily="18" charset="0"/>
              </a:rPr>
              <a:t>r. CHANDRA NAIK G </a:t>
            </a:r>
            <a:r>
              <a:rPr lang="en-IN" sz="1200" b="1" dirty="0">
                <a:solidFill>
                  <a:schemeClr val="tx1">
                    <a:lumMod val="95000"/>
                    <a:lumOff val="5000"/>
                  </a:schemeClr>
                </a:solidFill>
                <a:effectLst/>
                <a:latin typeface="Times New Roman" panose="02020603050405020304" pitchFamily="18" charset="0"/>
                <a:ea typeface="Cambria" pitchFamily="18" charset="0"/>
                <a:cs typeface="Times New Roman" panose="02020603050405020304" pitchFamily="18" charset="0"/>
              </a:rPr>
              <a:t>B</a:t>
            </a:r>
            <a:r>
              <a:rPr lang="en-IN" sz="1200" b="1" dirty="0">
                <a:effectLst/>
                <a:latin typeface="Times New Roman" panose="02020603050405020304" pitchFamily="18" charset="0"/>
                <a:ea typeface="Cambria" pitchFamily="18" charset="0"/>
                <a:cs typeface="Times New Roman" panose="02020603050405020304" pitchFamily="18" charset="0"/>
              </a:rPr>
              <a:t>.E., </a:t>
            </a:r>
            <a:r>
              <a:rPr lang="en-IN" sz="1200" b="1" dirty="0" err="1">
                <a:effectLst/>
                <a:latin typeface="Times New Roman" panose="02020603050405020304" pitchFamily="18" charset="0"/>
                <a:ea typeface="Cambria" pitchFamily="18" charset="0"/>
                <a:cs typeface="Times New Roman" panose="02020603050405020304" pitchFamily="18" charset="0"/>
              </a:rPr>
              <a:t>M.Tech</a:t>
            </a:r>
            <a:r>
              <a:rPr lang="en-IN" sz="1200" b="1" dirty="0">
                <a:effectLst/>
                <a:latin typeface="Times New Roman" panose="02020603050405020304" pitchFamily="18" charset="0"/>
                <a:ea typeface="Cambria" pitchFamily="18" charset="0"/>
                <a:cs typeface="Times New Roman" panose="02020603050405020304" pitchFamily="18" charset="0"/>
              </a:rPr>
              <a:t>., KSET.,</a:t>
            </a:r>
            <a:endParaRPr lang="en-IN" sz="1200" dirty="0">
              <a:effectLst/>
              <a:latin typeface="Times New Roman" panose="02020603050405020304" pitchFamily="18" charset="0"/>
              <a:ea typeface="Cambria" pitchFamily="18" charset="0"/>
              <a:cs typeface="Times New Roman" panose="02020603050405020304" pitchFamily="18" charset="0"/>
            </a:endParaRPr>
          </a:p>
          <a:p>
            <a:pPr marL="6350" marR="198755" indent="-6350" algn="ctr">
              <a:lnSpc>
                <a:spcPct val="107000"/>
              </a:lnSpc>
              <a:spcAft>
                <a:spcPts val="45"/>
              </a:spcAft>
            </a:pPr>
            <a:r>
              <a:rPr lang="en-IN" sz="1800" dirty="0">
                <a:solidFill>
                  <a:schemeClr val="tx1">
                    <a:lumMod val="95000"/>
                    <a:lumOff val="5000"/>
                  </a:schemeClr>
                </a:solidFill>
                <a:effectLst/>
                <a:latin typeface="Cambria" pitchFamily="18" charset="0"/>
                <a:ea typeface="Cambria" pitchFamily="18" charset="0"/>
              </a:rPr>
              <a:t>       </a:t>
            </a:r>
            <a:r>
              <a:rPr lang="en-IN" dirty="0">
                <a:solidFill>
                  <a:schemeClr val="tx1">
                    <a:lumMod val="95000"/>
                    <a:lumOff val="5000"/>
                  </a:schemeClr>
                </a:solidFill>
                <a:latin typeface="Times New Roman" panose="02020603050405020304" pitchFamily="18" charset="0"/>
                <a:ea typeface="Cambria" pitchFamily="18" charset="0"/>
                <a:cs typeface="Times New Roman" panose="02020603050405020304" pitchFamily="18" charset="0"/>
              </a:rPr>
              <a:t>Assistant</a:t>
            </a:r>
            <a:r>
              <a:rPr lang="en-IN" sz="1800" dirty="0">
                <a:solidFill>
                  <a:schemeClr val="tx1">
                    <a:lumMod val="95000"/>
                    <a:lumOff val="5000"/>
                  </a:schemeClr>
                </a:solidFill>
                <a:effectLst/>
                <a:latin typeface="Times New Roman" panose="02020603050405020304" pitchFamily="18" charset="0"/>
                <a:ea typeface="Cambria" pitchFamily="18" charset="0"/>
                <a:cs typeface="Times New Roman" panose="02020603050405020304" pitchFamily="18" charset="0"/>
              </a:rPr>
              <a:t> Professor, </a:t>
            </a:r>
          </a:p>
          <a:p>
            <a:pPr marL="6350" marR="198755" indent="-6350" algn="ctr">
              <a:lnSpc>
                <a:spcPct val="107000"/>
              </a:lnSpc>
              <a:spcAft>
                <a:spcPts val="45"/>
              </a:spcAft>
            </a:pPr>
            <a:r>
              <a:rPr lang="en-IN" sz="1800" dirty="0">
                <a:solidFill>
                  <a:schemeClr val="tx1">
                    <a:lumMod val="95000"/>
                    <a:lumOff val="5000"/>
                  </a:schemeClr>
                </a:solidFill>
                <a:effectLst/>
                <a:latin typeface="Times New Roman" panose="02020603050405020304" pitchFamily="18" charset="0"/>
                <a:ea typeface="Cambria" pitchFamily="18" charset="0"/>
                <a:cs typeface="Times New Roman" panose="02020603050405020304" pitchFamily="18" charset="0"/>
              </a:rPr>
              <a:t>Department  of  Computer Science &amp; Engineering</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471056B7-D992-401B-9CB5-B19E8B1186E2}"/>
              </a:ext>
            </a:extLst>
          </p:cNvPr>
          <p:cNvSpPr txBox="1"/>
          <p:nvPr/>
        </p:nvSpPr>
        <p:spPr>
          <a:xfrm>
            <a:off x="-38839" y="4740892"/>
            <a:ext cx="11984883" cy="1687963"/>
          </a:xfrm>
          <a:prstGeom prst="rect">
            <a:avLst/>
          </a:prstGeom>
          <a:noFill/>
        </p:spPr>
        <p:txBody>
          <a:bodyPr wrap="square">
            <a:spAutoFit/>
          </a:bodyPr>
          <a:lstStyle/>
          <a:p>
            <a:pPr algn="ctr">
              <a:lnSpc>
                <a:spcPct val="150000"/>
              </a:lnSpc>
            </a:pPr>
            <a:r>
              <a:rPr lang="en-US" sz="2400" dirty="0">
                <a:latin typeface="Times New Roman" panose="02020603050405020304" pitchFamily="18" charset="0"/>
                <a:ea typeface="Cambria" pitchFamily="18" charset="0"/>
                <a:cs typeface="Times New Roman" panose="02020603050405020304" pitchFamily="18" charset="0"/>
              </a:rPr>
              <a:t>Presented By</a:t>
            </a:r>
          </a:p>
          <a:p>
            <a:pPr>
              <a:lnSpc>
                <a:spcPct val="150000"/>
              </a:lnSpc>
            </a:pPr>
            <a:r>
              <a:rPr lang="en-US" sz="2400" dirty="0">
                <a:latin typeface="Times New Roman" panose="02020603050405020304" pitchFamily="18" charset="0"/>
                <a:ea typeface="Cambria" pitchFamily="18" charset="0"/>
                <a:cs typeface="Times New Roman" panose="02020603050405020304" pitchFamily="18" charset="0"/>
              </a:rPr>
              <a:t>         Koushik Lokesh K  (4AI19CS057)                             </a:t>
            </a:r>
            <a:r>
              <a:rPr lang="en-US" sz="2400" dirty="0" err="1">
                <a:latin typeface="Times New Roman" panose="02020603050405020304" pitchFamily="18" charset="0"/>
                <a:ea typeface="Cambria" pitchFamily="18" charset="0"/>
                <a:cs typeface="Times New Roman" panose="02020603050405020304" pitchFamily="18" charset="0"/>
              </a:rPr>
              <a:t>Daivik</a:t>
            </a:r>
            <a:r>
              <a:rPr lang="en-US" sz="2400" dirty="0">
                <a:latin typeface="Times New Roman" panose="02020603050405020304" pitchFamily="18" charset="0"/>
                <a:ea typeface="Cambria" pitchFamily="18" charset="0"/>
                <a:cs typeface="Times New Roman" panose="02020603050405020304" pitchFamily="18" charset="0"/>
              </a:rPr>
              <a:t> M D  (4AI20CS026) </a:t>
            </a:r>
          </a:p>
          <a:p>
            <a:pPr>
              <a:lnSpc>
                <a:spcPct val="150000"/>
              </a:lnSpc>
            </a:pPr>
            <a:r>
              <a:rPr lang="en-US" sz="2400" dirty="0">
                <a:latin typeface="Times New Roman" panose="02020603050405020304" pitchFamily="18" charset="0"/>
                <a:ea typeface="Cambria" pitchFamily="18" charset="0"/>
                <a:cs typeface="Times New Roman" panose="02020603050405020304" pitchFamily="18" charset="0"/>
              </a:rPr>
              <a:t>         </a:t>
            </a:r>
            <a:r>
              <a:rPr lang="en-US" sz="2400" dirty="0" err="1">
                <a:latin typeface="Times New Roman" panose="02020603050405020304" pitchFamily="18" charset="0"/>
                <a:ea typeface="Cambria" pitchFamily="18" charset="0"/>
                <a:cs typeface="Times New Roman" panose="02020603050405020304" pitchFamily="18" charset="0"/>
              </a:rPr>
              <a:t>Deekshith</a:t>
            </a:r>
            <a:r>
              <a:rPr lang="en-US" sz="2400" dirty="0">
                <a:latin typeface="Times New Roman" panose="02020603050405020304" pitchFamily="18" charset="0"/>
                <a:ea typeface="Cambria" pitchFamily="18" charset="0"/>
                <a:cs typeface="Times New Roman" panose="02020603050405020304" pitchFamily="18" charset="0"/>
              </a:rPr>
              <a:t> K            (4AI20CS028)                             Sujay G         (4AI20CS109)   </a:t>
            </a:r>
          </a:p>
        </p:txBody>
      </p:sp>
      <p:sp>
        <p:nvSpPr>
          <p:cNvPr id="2" name="Slide Number Placeholder 4">
            <a:extLst>
              <a:ext uri="{FF2B5EF4-FFF2-40B4-BE49-F238E27FC236}">
                <a16:creationId xmlns:a16="http://schemas.microsoft.com/office/drawing/2014/main" id="{57BD1ECE-2CDF-5AD6-5A5E-4CC34C57FC42}"/>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1</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12" name="Picture 11">
            <a:extLst>
              <a:ext uri="{FF2B5EF4-FFF2-40B4-BE49-F238E27FC236}">
                <a16:creationId xmlns:a16="http://schemas.microsoft.com/office/drawing/2014/main" id="{458EDFD5-A708-5E75-33A9-52445D358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55647" cy="1914220"/>
          </a:xfrm>
          <a:prstGeom prst="rect">
            <a:avLst/>
          </a:prstGeom>
        </p:spPr>
      </p:pic>
      <p:pic>
        <p:nvPicPr>
          <p:cNvPr id="3" name="Picture 2">
            <a:extLst>
              <a:ext uri="{FF2B5EF4-FFF2-40B4-BE49-F238E27FC236}">
                <a16:creationId xmlns:a16="http://schemas.microsoft.com/office/drawing/2014/main" id="{3A450F3F-554F-D822-87C7-85B2D22CC1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78190" y="26960"/>
            <a:ext cx="2213810" cy="1753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1FF6F6CC-E9B0-7B0A-4813-4CFB86928C94}"/>
              </a:ext>
            </a:extLst>
          </p:cNvPr>
          <p:cNvSpPr txBox="1"/>
          <p:nvPr/>
        </p:nvSpPr>
        <p:spPr>
          <a:xfrm>
            <a:off x="1820798" y="6615816"/>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31707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5A3B7-4126-6DDB-1B40-4FE026F79991}"/>
              </a:ext>
            </a:extLst>
          </p:cNvPr>
          <p:cNvSpPr>
            <a:spLocks noGrp="1"/>
          </p:cNvSpPr>
          <p:nvPr>
            <p:ph type="title"/>
          </p:nvPr>
        </p:nvSpPr>
        <p:spPr>
          <a:xfrm>
            <a:off x="1025799" y="-201289"/>
            <a:ext cx="9905998" cy="1478570"/>
          </a:xfrm>
        </p:spPr>
        <p:txBody>
          <a:body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introduction</a:t>
            </a:r>
            <a:endParaRPr lang="en-US" dirty="0"/>
          </a:p>
        </p:txBody>
      </p:sp>
      <p:sp>
        <p:nvSpPr>
          <p:cNvPr id="4" name="TextBox 3">
            <a:extLst>
              <a:ext uri="{FF2B5EF4-FFF2-40B4-BE49-F238E27FC236}">
                <a16:creationId xmlns:a16="http://schemas.microsoft.com/office/drawing/2014/main" id="{E0F661D9-D98B-AFC5-92D1-1B8ACB9D5E1D}"/>
              </a:ext>
            </a:extLst>
          </p:cNvPr>
          <p:cNvSpPr txBox="1"/>
          <p:nvPr/>
        </p:nvSpPr>
        <p:spPr>
          <a:xfrm>
            <a:off x="1025799" y="1015671"/>
            <a:ext cx="4456669" cy="523220"/>
          </a:xfrm>
          <a:prstGeom prst="rect">
            <a:avLst/>
          </a:prstGeom>
          <a:noFill/>
        </p:spPr>
        <p:txBody>
          <a:bodyPr wrap="non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LITERATURE SURVEY</a:t>
            </a:r>
          </a:p>
        </p:txBody>
      </p:sp>
      <p:graphicFrame>
        <p:nvGraphicFramePr>
          <p:cNvPr id="3" name="Table 4">
            <a:extLst>
              <a:ext uri="{FF2B5EF4-FFF2-40B4-BE49-F238E27FC236}">
                <a16:creationId xmlns:a16="http://schemas.microsoft.com/office/drawing/2014/main" id="{901BD79E-4DFE-5511-A460-B73B3B12792C}"/>
              </a:ext>
            </a:extLst>
          </p:cNvPr>
          <p:cNvGraphicFramePr>
            <a:graphicFrameLocks noGrp="1"/>
          </p:cNvGraphicFramePr>
          <p:nvPr>
            <p:extLst>
              <p:ext uri="{D42A27DB-BD31-4B8C-83A1-F6EECF244321}">
                <p14:modId xmlns:p14="http://schemas.microsoft.com/office/powerpoint/2010/main" val="4104557070"/>
              </p:ext>
            </p:extLst>
          </p:nvPr>
        </p:nvGraphicFramePr>
        <p:xfrm>
          <a:off x="1151166" y="1538892"/>
          <a:ext cx="10265065" cy="4922630"/>
        </p:xfrm>
        <a:graphic>
          <a:graphicData uri="http://schemas.openxmlformats.org/drawingml/2006/table">
            <a:tbl>
              <a:tblPr firstRow="1" bandRow="1">
                <a:tableStyleId>{69CF1AB2-1976-4502-BF36-3FF5EA218861}</a:tableStyleId>
              </a:tblPr>
              <a:tblGrid>
                <a:gridCol w="813548">
                  <a:extLst>
                    <a:ext uri="{9D8B030D-6E8A-4147-A177-3AD203B41FA5}">
                      <a16:colId xmlns:a16="http://schemas.microsoft.com/office/drawing/2014/main" val="2059833094"/>
                    </a:ext>
                  </a:extLst>
                </a:gridCol>
                <a:gridCol w="2193817">
                  <a:extLst>
                    <a:ext uri="{9D8B030D-6E8A-4147-A177-3AD203B41FA5}">
                      <a16:colId xmlns:a16="http://schemas.microsoft.com/office/drawing/2014/main" val="2137662010"/>
                    </a:ext>
                  </a:extLst>
                </a:gridCol>
                <a:gridCol w="2407896">
                  <a:extLst>
                    <a:ext uri="{9D8B030D-6E8A-4147-A177-3AD203B41FA5}">
                      <a16:colId xmlns:a16="http://schemas.microsoft.com/office/drawing/2014/main" val="2533296322"/>
                    </a:ext>
                  </a:extLst>
                </a:gridCol>
                <a:gridCol w="2420596">
                  <a:extLst>
                    <a:ext uri="{9D8B030D-6E8A-4147-A177-3AD203B41FA5}">
                      <a16:colId xmlns:a16="http://schemas.microsoft.com/office/drawing/2014/main" val="2472571944"/>
                    </a:ext>
                  </a:extLst>
                </a:gridCol>
                <a:gridCol w="2429208">
                  <a:extLst>
                    <a:ext uri="{9D8B030D-6E8A-4147-A177-3AD203B41FA5}">
                      <a16:colId xmlns:a16="http://schemas.microsoft.com/office/drawing/2014/main" val="20004"/>
                    </a:ext>
                  </a:extLst>
                </a:gridCol>
              </a:tblGrid>
              <a:tr h="685910">
                <a:tc>
                  <a:txBody>
                    <a:bodyPr/>
                    <a:lstStyle/>
                    <a:p>
                      <a:pPr algn="ctr"/>
                      <a:r>
                        <a:rPr lang="en-IN" sz="1400" b="1" kern="1200" dirty="0">
                          <a:solidFill>
                            <a:schemeClr val="dk1"/>
                          </a:solidFill>
                          <a:effectLst/>
                          <a:latin typeface="Times New Roman" panose="02020603050405020304" pitchFamily="18" charset="0"/>
                          <a:ea typeface="+mn-ea"/>
                          <a:cs typeface="Times New Roman" panose="02020603050405020304" pitchFamily="18" charset="0"/>
                        </a:rPr>
                        <a:t>Sl. No</a:t>
                      </a:r>
                      <a:endParaRPr lang="en-IN" sz="1400" b="0" dirty="0">
                        <a:latin typeface="Times New Roman" panose="02020603050405020304" pitchFamily="18" charset="0"/>
                        <a:cs typeface="Times New Roman" panose="02020603050405020304" pitchFamily="18" charset="0"/>
                      </a:endParaRPr>
                    </a:p>
                  </a:txBody>
                  <a:tcPr>
                    <a:solidFill>
                      <a:schemeClr val="bg2">
                        <a:lumMod val="50000"/>
                      </a:schemeClr>
                    </a:solidFill>
                  </a:tcPr>
                </a:tc>
                <a:tc>
                  <a:txBody>
                    <a:bodyPr/>
                    <a:lstStyle/>
                    <a:p>
                      <a:pPr algn="ctr"/>
                      <a:r>
                        <a:rPr lang="en-IN" sz="1400" b="1" kern="1200" dirty="0">
                          <a:solidFill>
                            <a:schemeClr val="dk1"/>
                          </a:solidFill>
                          <a:effectLst/>
                          <a:latin typeface="Times New Roman" panose="02020603050405020304" pitchFamily="18" charset="0"/>
                          <a:ea typeface="+mn-ea"/>
                          <a:cs typeface="Times New Roman" panose="02020603050405020304" pitchFamily="18" charset="0"/>
                        </a:rPr>
                        <a:t>Title&amp;</a:t>
                      </a:r>
                    </a:p>
                    <a:p>
                      <a:pPr algn="ctr"/>
                      <a:r>
                        <a:rPr lang="en-IN" sz="1400" b="1" kern="1200" dirty="0">
                          <a:solidFill>
                            <a:schemeClr val="dk1"/>
                          </a:solidFill>
                          <a:effectLst/>
                          <a:latin typeface="Times New Roman" panose="02020603050405020304" pitchFamily="18" charset="0"/>
                          <a:ea typeface="+mn-ea"/>
                          <a:cs typeface="Times New Roman" panose="02020603050405020304" pitchFamily="18" charset="0"/>
                        </a:rPr>
                        <a:t>Published</a:t>
                      </a:r>
                      <a:r>
                        <a:rPr lang="en-IN" sz="1400" b="1" kern="1200" baseline="0" dirty="0">
                          <a:solidFill>
                            <a:schemeClr val="dk1"/>
                          </a:solidFill>
                          <a:effectLst/>
                          <a:latin typeface="Times New Roman" panose="02020603050405020304" pitchFamily="18" charset="0"/>
                          <a:ea typeface="+mn-ea"/>
                          <a:cs typeface="Times New Roman" panose="02020603050405020304" pitchFamily="18" charset="0"/>
                        </a:rPr>
                        <a:t> year</a:t>
                      </a:r>
                      <a:endParaRPr lang="en-IN" sz="1400" dirty="0">
                        <a:latin typeface="Times New Roman" panose="02020603050405020304" pitchFamily="18" charset="0"/>
                        <a:cs typeface="Times New Roman" panose="02020603050405020304" pitchFamily="18" charset="0"/>
                      </a:endParaRPr>
                    </a:p>
                  </a:txBody>
                  <a:tcPr>
                    <a:solidFill>
                      <a:schemeClr val="bg2">
                        <a:lumMod val="50000"/>
                      </a:schemeClr>
                    </a:solidFill>
                  </a:tcPr>
                </a:tc>
                <a:tc>
                  <a:txBody>
                    <a:bodyPr/>
                    <a:lstStyle/>
                    <a:p>
                      <a:pPr algn="ctr"/>
                      <a:r>
                        <a:rPr lang="en-IN" sz="1400" b="1" kern="1200" dirty="0">
                          <a:solidFill>
                            <a:schemeClr val="dk1"/>
                          </a:solidFill>
                          <a:effectLst/>
                          <a:latin typeface="Times New Roman" panose="02020603050405020304" pitchFamily="18" charset="0"/>
                          <a:ea typeface="+mn-ea"/>
                          <a:cs typeface="Times New Roman" panose="02020603050405020304" pitchFamily="18" charset="0"/>
                        </a:rPr>
                        <a:t>Authors </a:t>
                      </a:r>
                    </a:p>
                  </a:txBody>
                  <a:tcPr>
                    <a:solidFill>
                      <a:schemeClr val="bg2">
                        <a:lumMod val="50000"/>
                      </a:schemeClr>
                    </a:solidFill>
                  </a:tcPr>
                </a:tc>
                <a:tc>
                  <a:txBody>
                    <a:bodyPr/>
                    <a:lstStyle/>
                    <a:p>
                      <a:pPr algn="ctr"/>
                      <a:r>
                        <a:rPr lang="en-IN" sz="1400" dirty="0">
                          <a:latin typeface="Times New Roman" panose="02020603050405020304" pitchFamily="18" charset="0"/>
                          <a:cs typeface="Times New Roman" panose="02020603050405020304" pitchFamily="18" charset="0"/>
                        </a:rPr>
                        <a:t>Description</a:t>
                      </a:r>
                    </a:p>
                  </a:txBody>
                  <a:tcPr>
                    <a:solidFill>
                      <a:schemeClr val="bg2">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400" dirty="0">
                          <a:latin typeface="Times New Roman" panose="02020603050405020304" pitchFamily="18" charset="0"/>
                          <a:cs typeface="Times New Roman" panose="02020603050405020304" pitchFamily="18" charset="0"/>
                        </a:rPr>
                        <a:t>Remarks</a:t>
                      </a:r>
                    </a:p>
                    <a:p>
                      <a:endParaRPr lang="en-IN" sz="1400" dirty="0">
                        <a:latin typeface="Times New Roman" panose="02020603050405020304" pitchFamily="18" charset="0"/>
                        <a:cs typeface="Times New Roman" panose="02020603050405020304" pitchFamily="18" charset="0"/>
                      </a:endParaRPr>
                    </a:p>
                  </a:txBody>
                  <a:tcPr>
                    <a:solidFill>
                      <a:schemeClr val="bg2">
                        <a:lumMod val="50000"/>
                      </a:schemeClr>
                    </a:solidFill>
                  </a:tcPr>
                </a:tc>
                <a:extLst>
                  <a:ext uri="{0D108BD9-81ED-4DB2-BD59-A6C34878D82A}">
                    <a16:rowId xmlns:a16="http://schemas.microsoft.com/office/drawing/2014/main" val="3220703264"/>
                  </a:ext>
                </a:extLst>
              </a:tr>
              <a:tr h="1971859">
                <a:tc>
                  <a:txBody>
                    <a:bodyPr/>
                    <a:lstStyle/>
                    <a:p>
                      <a:pPr algn="ctr"/>
                      <a:r>
                        <a:rPr lang="en-IN" sz="1400" kern="1200" dirty="0">
                          <a:solidFill>
                            <a:schemeClr val="dk1"/>
                          </a:solidFill>
                          <a:effectLst/>
                          <a:latin typeface="Times New Roman" panose="02020603050405020304" pitchFamily="18" charset="0"/>
                          <a:ea typeface="+mn-ea"/>
                          <a:cs typeface="Times New Roman" panose="02020603050405020304" pitchFamily="18" charset="0"/>
                        </a:rPr>
                        <a:t>3</a:t>
                      </a:r>
                      <a:endParaRPr lang="en-IN" sz="1400" dirty="0">
                        <a:latin typeface="Times New Roman" panose="02020603050405020304" pitchFamily="18" charset="0"/>
                        <a:cs typeface="Times New Roman" panose="02020603050405020304" pitchFamily="18" charset="0"/>
                      </a:endParaRPr>
                    </a:p>
                  </a:txBody>
                  <a:tcPr>
                    <a:solidFill>
                      <a:schemeClr val="bg2">
                        <a:lumMod val="60000"/>
                        <a:lumOff val="40000"/>
                      </a:schemeClr>
                    </a:solidFill>
                  </a:tcPr>
                </a:tc>
                <a:tc>
                  <a:txBody>
                    <a:bodyPr/>
                    <a:lstStyle/>
                    <a:p>
                      <a:pPr algn="just"/>
                      <a:r>
                        <a:rPr lang="en-IN" sz="1400" b="0" kern="1200" dirty="0">
                          <a:solidFill>
                            <a:schemeClr val="dk1"/>
                          </a:solidFill>
                          <a:effectLst/>
                          <a:latin typeface="Palatino" pitchFamily="2" charset="77"/>
                          <a:ea typeface="Palatino" pitchFamily="2" charset="77"/>
                          <a:cs typeface="+mn-cs"/>
                        </a:rPr>
                        <a:t>Anomaly Detection for PCB Inspection: A Deep Learning Approach</a:t>
                      </a:r>
                      <a:r>
                        <a:rPr lang="en-US" sz="1400" b="0" dirty="0">
                          <a:effectLst/>
                          <a:latin typeface="Palatino" pitchFamily="2" charset="77"/>
                          <a:ea typeface="Palatino" pitchFamily="2" charset="77"/>
                        </a:rPr>
                        <a:t> .</a:t>
                      </a:r>
                    </a:p>
                    <a:p>
                      <a:pPr algn="just"/>
                      <a:endParaRPr lang="en-IN" sz="1400" dirty="0">
                        <a:solidFill>
                          <a:schemeClr val="tx1"/>
                        </a:solidFill>
                        <a:latin typeface="Palatino" pitchFamily="2" charset="77"/>
                        <a:ea typeface="Palatino" pitchFamily="2" charset="77"/>
                        <a:cs typeface="Times New Roman" pitchFamily="18" charset="0"/>
                      </a:endParaRPr>
                    </a:p>
                    <a:p>
                      <a:pPr algn="just"/>
                      <a:r>
                        <a:rPr lang="en-IN" sz="1400" dirty="0">
                          <a:solidFill>
                            <a:schemeClr val="tx1"/>
                          </a:solidFill>
                          <a:latin typeface="Palatino" pitchFamily="2" charset="77"/>
                          <a:ea typeface="Palatino" pitchFamily="2" charset="77"/>
                          <a:cs typeface="Times New Roman" pitchFamily="18" charset="0"/>
                        </a:rPr>
                        <a:t>Published</a:t>
                      </a:r>
                      <a:r>
                        <a:rPr lang="en-IN" sz="1400" baseline="0" dirty="0">
                          <a:solidFill>
                            <a:schemeClr val="tx1"/>
                          </a:solidFill>
                          <a:latin typeface="Palatino" pitchFamily="2" charset="77"/>
                          <a:ea typeface="Palatino" pitchFamily="2" charset="77"/>
                          <a:cs typeface="Times New Roman" pitchFamily="18" charset="0"/>
                        </a:rPr>
                        <a:t> </a:t>
                      </a:r>
                      <a:r>
                        <a:rPr lang="en-IN" sz="1400" dirty="0">
                          <a:solidFill>
                            <a:schemeClr val="tx1"/>
                          </a:solidFill>
                          <a:latin typeface="Palatino" pitchFamily="2" charset="77"/>
                          <a:ea typeface="Palatino" pitchFamily="2" charset="77"/>
                          <a:cs typeface="Times New Roman" pitchFamily="18" charset="0"/>
                        </a:rPr>
                        <a:t>in year</a:t>
                      </a:r>
                      <a:r>
                        <a:rPr lang="en-IN" sz="1400" baseline="0" dirty="0">
                          <a:solidFill>
                            <a:schemeClr val="tx1"/>
                          </a:solidFill>
                          <a:latin typeface="Palatino" pitchFamily="2" charset="77"/>
                          <a:ea typeface="Palatino" pitchFamily="2" charset="77"/>
                          <a:cs typeface="Times New Roman" pitchFamily="18" charset="0"/>
                        </a:rPr>
                        <a:t> </a:t>
                      </a:r>
                      <a:r>
                        <a:rPr lang="en-IN" sz="1400" dirty="0">
                          <a:solidFill>
                            <a:schemeClr val="tx1"/>
                          </a:solidFill>
                          <a:latin typeface="Palatino" pitchFamily="2" charset="77"/>
                          <a:ea typeface="Palatino" pitchFamily="2" charset="77"/>
                          <a:cs typeface="Times New Roman" pitchFamily="18" charset="0"/>
                        </a:rPr>
                        <a:t>2018</a:t>
                      </a:r>
                    </a:p>
                  </a:txBody>
                  <a:tcPr>
                    <a:solidFill>
                      <a:schemeClr val="bg2">
                        <a:lumMod val="60000"/>
                        <a:lumOff val="40000"/>
                      </a:schemeClr>
                    </a:solidFill>
                  </a:tcPr>
                </a:tc>
                <a:tc>
                  <a:txBody>
                    <a:bodyPr/>
                    <a:lstStyle/>
                    <a:p>
                      <a:pPr algn="just"/>
                      <a:r>
                        <a:rPr lang="en-IN" sz="1400" kern="1200" dirty="0">
                          <a:solidFill>
                            <a:schemeClr val="dk1"/>
                          </a:solidFill>
                          <a:effectLst/>
                          <a:latin typeface="Palatino" pitchFamily="2" charset="77"/>
                          <a:ea typeface="Palatino" pitchFamily="2" charset="77"/>
                          <a:cs typeface="Verdana" panose="020B0604030504040204" pitchFamily="34" charset="0"/>
                        </a:rPr>
                        <a:t>Chen, Li; Wu, Qian; Wang, Xin</a:t>
                      </a:r>
                      <a:r>
                        <a:rPr lang="en-US" sz="1400" dirty="0">
                          <a:effectLst/>
                          <a:latin typeface="Palatino" pitchFamily="2" charset="77"/>
                          <a:ea typeface="Palatino" pitchFamily="2" charset="77"/>
                          <a:cs typeface="Verdana" panose="020B0604030504040204" pitchFamily="34" charset="0"/>
                        </a:rPr>
                        <a:t> </a:t>
                      </a:r>
                      <a:endParaRPr lang="en-IN" sz="1400" dirty="0">
                        <a:latin typeface="Palatino" pitchFamily="2" charset="77"/>
                        <a:ea typeface="Palatino" pitchFamily="2" charset="77"/>
                        <a:cs typeface="Verdana" panose="020B0604030504040204" pitchFamily="34" charset="0"/>
                      </a:endParaRPr>
                    </a:p>
                  </a:txBody>
                  <a:tcPr>
                    <a:solidFill>
                      <a:schemeClr val="bg2">
                        <a:lumMod val="60000"/>
                        <a:lumOff val="40000"/>
                      </a:schemeClr>
                    </a:solidFill>
                  </a:tcPr>
                </a:tc>
                <a:tc>
                  <a:txBody>
                    <a:bodyPr/>
                    <a:lstStyle/>
                    <a:p>
                      <a:pPr algn="just"/>
                      <a:r>
                        <a:rPr lang="en-IN" sz="1400" kern="1200" dirty="0">
                          <a:solidFill>
                            <a:schemeClr val="dk1"/>
                          </a:solidFill>
                          <a:effectLst/>
                          <a:latin typeface="Palatino" pitchFamily="2" charset="77"/>
                          <a:ea typeface="Palatino" pitchFamily="2" charset="77"/>
                          <a:cs typeface="Verdana" panose="020B0604030504040204" pitchFamily="34" charset="0"/>
                        </a:rPr>
                        <a:t>This research explores the application of deep learning, specifically convolutional neural networks (CNNs), for PCB defect detection. It uses </a:t>
                      </a:r>
                      <a:r>
                        <a:rPr lang="en-IN" sz="1400" kern="1200" dirty="0" err="1">
                          <a:solidFill>
                            <a:schemeClr val="dk1"/>
                          </a:solidFill>
                          <a:effectLst/>
                          <a:latin typeface="Palatino" pitchFamily="2" charset="77"/>
                          <a:ea typeface="Palatino" pitchFamily="2" charset="77"/>
                          <a:cs typeface="Verdana" panose="020B0604030504040204" pitchFamily="34" charset="0"/>
                        </a:rPr>
                        <a:t>labeled</a:t>
                      </a:r>
                      <a:r>
                        <a:rPr lang="en-IN" sz="1400" kern="1200" dirty="0">
                          <a:solidFill>
                            <a:schemeClr val="dk1"/>
                          </a:solidFill>
                          <a:effectLst/>
                          <a:latin typeface="Palatino" pitchFamily="2" charset="77"/>
                          <a:ea typeface="Palatino" pitchFamily="2" charset="77"/>
                          <a:cs typeface="Verdana" panose="020B0604030504040204" pitchFamily="34" charset="0"/>
                        </a:rPr>
                        <a:t> datasets to train the CNN model to recognize various defects on PCBs</a:t>
                      </a:r>
                      <a:r>
                        <a:rPr lang="en-IN" sz="1400" dirty="0">
                          <a:latin typeface="Palatino" pitchFamily="2" charset="77"/>
                          <a:ea typeface="Palatino" pitchFamily="2" charset="77"/>
                          <a:cs typeface="Verdana" panose="020B0604030504040204" pitchFamily="34" charset="0"/>
                        </a:rPr>
                        <a:t>.</a:t>
                      </a:r>
                    </a:p>
                  </a:txBody>
                  <a:tcPr>
                    <a:solidFill>
                      <a:schemeClr val="bg2">
                        <a:lumMod val="60000"/>
                        <a:lumOff val="40000"/>
                      </a:schemeClr>
                    </a:solidFill>
                  </a:tcPr>
                </a:tc>
                <a:tc>
                  <a:txBody>
                    <a:bodyPr/>
                    <a:lstStyle/>
                    <a:p>
                      <a:pPr algn="just"/>
                      <a:r>
                        <a:rPr lang="en-IN" sz="1400" dirty="0">
                          <a:latin typeface="Palatino" pitchFamily="2" charset="77"/>
                          <a:ea typeface="Palatino" pitchFamily="2" charset="77"/>
                          <a:cs typeface="Times New Roman" pitchFamily="18" charset="0"/>
                        </a:rPr>
                        <a:t>The convolutional neural network is used to classify various defects of printed circuit board.</a:t>
                      </a:r>
                    </a:p>
                  </a:txBody>
                  <a:tcPr>
                    <a:solidFill>
                      <a:schemeClr val="bg2">
                        <a:lumMod val="60000"/>
                        <a:lumOff val="40000"/>
                      </a:schemeClr>
                    </a:solidFill>
                  </a:tcPr>
                </a:tc>
                <a:extLst>
                  <a:ext uri="{0D108BD9-81ED-4DB2-BD59-A6C34878D82A}">
                    <a16:rowId xmlns:a16="http://schemas.microsoft.com/office/drawing/2014/main" val="3689306005"/>
                  </a:ext>
                </a:extLst>
              </a:tr>
              <a:tr h="1987571">
                <a:tc>
                  <a:txBody>
                    <a:bodyPr/>
                    <a:lstStyle/>
                    <a:p>
                      <a:pPr algn="ctr"/>
                      <a:r>
                        <a:rPr lang="en-IN" sz="1400" dirty="0">
                          <a:latin typeface="Times New Roman" panose="02020603050405020304" pitchFamily="18" charset="0"/>
                          <a:cs typeface="Times New Roman" panose="02020603050405020304" pitchFamily="18" charset="0"/>
                        </a:rPr>
                        <a:t>4</a:t>
                      </a:r>
                    </a:p>
                  </a:txBody>
                  <a:tcPr>
                    <a:solidFill>
                      <a:schemeClr val="bg2">
                        <a:lumMod val="60000"/>
                        <a:lumOff val="40000"/>
                      </a:schemeClr>
                    </a:solidFill>
                  </a:tcPr>
                </a:tc>
                <a:tc>
                  <a:txBody>
                    <a:bodyPr/>
                    <a:lstStyle/>
                    <a:p>
                      <a:pPr marL="0" marR="0" algn="just">
                        <a:lnSpc>
                          <a:spcPct val="100000"/>
                        </a:lnSpc>
                        <a:spcBef>
                          <a:spcPts val="600"/>
                        </a:spcBef>
                        <a:spcAft>
                          <a:spcPts val="600"/>
                        </a:spcAft>
                      </a:pPr>
                      <a:r>
                        <a:rPr lang="en-IN" sz="1400" b="0" kern="1200" dirty="0">
                          <a:solidFill>
                            <a:schemeClr val="dk1"/>
                          </a:solidFill>
                          <a:effectLst/>
                          <a:latin typeface="Palatino" pitchFamily="2" charset="77"/>
                          <a:ea typeface="Palatino" pitchFamily="2" charset="77"/>
                          <a:cs typeface="+mn-cs"/>
                        </a:rPr>
                        <a:t>Machine Vision-Based Automated Inspection of PCBs: A Comparative Study</a:t>
                      </a:r>
                      <a:r>
                        <a:rPr lang="en-US" sz="1400" b="0" dirty="0">
                          <a:effectLst/>
                          <a:latin typeface="Palatino" pitchFamily="2" charset="77"/>
                          <a:ea typeface="Palatino" pitchFamily="2" charset="77"/>
                        </a:rPr>
                        <a:t> </a:t>
                      </a:r>
                      <a:endParaRPr lang="en-US" sz="1400" b="0" dirty="0">
                        <a:latin typeface="Palatino" pitchFamily="2" charset="77"/>
                        <a:ea typeface="Palatino" pitchFamily="2" charset="77"/>
                        <a:cs typeface="Times New Roman" panose="02020603050405020304" pitchFamily="18" charset="0"/>
                      </a:endParaRPr>
                    </a:p>
                    <a:p>
                      <a:pPr marL="0" marR="0" algn="just">
                        <a:lnSpc>
                          <a:spcPct val="100000"/>
                        </a:lnSpc>
                        <a:spcBef>
                          <a:spcPts val="600"/>
                        </a:spcBef>
                        <a:spcAft>
                          <a:spcPts val="600"/>
                        </a:spcAft>
                      </a:pPr>
                      <a:r>
                        <a:rPr lang="en-US" sz="1400" b="0" dirty="0">
                          <a:latin typeface="Palatino" pitchFamily="2" charset="77"/>
                          <a:ea typeface="Palatino" pitchFamily="2" charset="77"/>
                          <a:cs typeface="Times New Roman" panose="02020603050405020304" pitchFamily="18" charset="0"/>
                        </a:rPr>
                        <a:t>Published</a:t>
                      </a:r>
                      <a:r>
                        <a:rPr lang="en-US" sz="1400" b="0" baseline="0" dirty="0">
                          <a:latin typeface="Palatino" pitchFamily="2" charset="77"/>
                          <a:ea typeface="Palatino" pitchFamily="2" charset="77"/>
                          <a:cs typeface="Times New Roman" panose="02020603050405020304" pitchFamily="18" charset="0"/>
                        </a:rPr>
                        <a:t> </a:t>
                      </a:r>
                      <a:r>
                        <a:rPr lang="en-US" sz="1400" b="0" dirty="0">
                          <a:latin typeface="Palatino" pitchFamily="2" charset="77"/>
                          <a:ea typeface="Palatino" pitchFamily="2" charset="77"/>
                          <a:cs typeface="Times New Roman" panose="02020603050405020304" pitchFamily="18" charset="0"/>
                        </a:rPr>
                        <a:t>in</a:t>
                      </a:r>
                      <a:r>
                        <a:rPr lang="en-US" sz="1400" b="0" baseline="0" dirty="0">
                          <a:latin typeface="Palatino" pitchFamily="2" charset="77"/>
                          <a:ea typeface="Palatino" pitchFamily="2" charset="77"/>
                          <a:cs typeface="Times New Roman" panose="02020603050405020304" pitchFamily="18" charset="0"/>
                        </a:rPr>
                        <a:t> </a:t>
                      </a:r>
                      <a:r>
                        <a:rPr lang="en-US" sz="1400" b="0" dirty="0">
                          <a:latin typeface="Palatino" pitchFamily="2" charset="77"/>
                          <a:ea typeface="Palatino" pitchFamily="2" charset="77"/>
                          <a:cs typeface="Times New Roman" panose="02020603050405020304" pitchFamily="18" charset="0"/>
                        </a:rPr>
                        <a:t>year 2017.</a:t>
                      </a:r>
                    </a:p>
                  </a:txBody>
                  <a:tcPr marL="68580" marR="68580" marT="0" marB="0">
                    <a:solidFill>
                      <a:schemeClr val="bg2">
                        <a:lumMod val="60000"/>
                        <a:lumOff val="40000"/>
                      </a:schemeClr>
                    </a:solidFill>
                  </a:tcPr>
                </a:tc>
                <a:tc>
                  <a:txBody>
                    <a:bodyPr/>
                    <a:lstStyle/>
                    <a:p>
                      <a:pPr algn="just"/>
                      <a:r>
                        <a:rPr lang="en-IN" sz="1400" b="0" kern="1200" dirty="0">
                          <a:solidFill>
                            <a:schemeClr val="dk1"/>
                          </a:solidFill>
                          <a:effectLst/>
                          <a:latin typeface="Palatino" pitchFamily="2" charset="77"/>
                          <a:ea typeface="Palatino" pitchFamily="2" charset="77"/>
                          <a:cs typeface="+mn-cs"/>
                        </a:rPr>
                        <a:t>Kumar, Rajesh; Gupta, Suresh</a:t>
                      </a:r>
                      <a:r>
                        <a:rPr lang="en-US" sz="1400" b="0" dirty="0">
                          <a:effectLst/>
                          <a:latin typeface="Palatino" pitchFamily="2" charset="77"/>
                          <a:ea typeface="Palatino" pitchFamily="2" charset="77"/>
                        </a:rPr>
                        <a:t> </a:t>
                      </a:r>
                      <a:endParaRPr lang="en-IN" sz="1400" b="0" dirty="0">
                        <a:latin typeface="Palatino" pitchFamily="2" charset="77"/>
                        <a:ea typeface="Palatino" pitchFamily="2" charset="77"/>
                        <a:cs typeface="Times New Roman" pitchFamily="18" charset="0"/>
                      </a:endParaRPr>
                    </a:p>
                  </a:txBody>
                  <a:tcPr>
                    <a:solidFill>
                      <a:schemeClr val="bg2">
                        <a:lumMod val="60000"/>
                        <a:lumOff val="40000"/>
                      </a:schemeClr>
                    </a:solidFill>
                  </a:tcPr>
                </a:tc>
                <a:tc>
                  <a:txBody>
                    <a:bodyPr/>
                    <a:lstStyle/>
                    <a:p>
                      <a:pPr algn="just"/>
                      <a:r>
                        <a:rPr lang="en-IN" sz="1400" b="0" kern="1200" dirty="0">
                          <a:solidFill>
                            <a:schemeClr val="dk1"/>
                          </a:solidFill>
                          <a:effectLst/>
                          <a:latin typeface="Palatino" pitchFamily="2" charset="77"/>
                          <a:ea typeface="Palatino" pitchFamily="2" charset="77"/>
                          <a:cs typeface="+mn-cs"/>
                        </a:rPr>
                        <a:t>This study conducts a comparative analysis of different machine vision techniques for PCB inspection. It evaluates the performance of traditional image processing methods and newer machine learning approaches in detecting defects.</a:t>
                      </a:r>
                      <a:r>
                        <a:rPr lang="en-US" sz="1400" b="0" dirty="0">
                          <a:effectLst/>
                          <a:latin typeface="Palatino" pitchFamily="2" charset="77"/>
                          <a:ea typeface="Palatino" pitchFamily="2" charset="77"/>
                        </a:rPr>
                        <a:t> </a:t>
                      </a:r>
                      <a:endParaRPr lang="en-IN" sz="1400" b="0" dirty="0">
                        <a:latin typeface="Palatino" pitchFamily="2" charset="77"/>
                        <a:ea typeface="Palatino" pitchFamily="2" charset="77"/>
                        <a:cs typeface="Times New Roman" pitchFamily="18" charset="0"/>
                      </a:endParaRPr>
                    </a:p>
                  </a:txBody>
                  <a:tcPr>
                    <a:solidFill>
                      <a:schemeClr val="bg2">
                        <a:lumMod val="60000"/>
                        <a:lumOff val="40000"/>
                      </a:schemeClr>
                    </a:solidFill>
                  </a:tcPr>
                </a:tc>
                <a:tc>
                  <a:txBody>
                    <a:bodyPr/>
                    <a:lstStyle/>
                    <a:p>
                      <a:pPr marL="0" marR="0" algn="just">
                        <a:lnSpc>
                          <a:spcPct val="100000"/>
                        </a:lnSpc>
                        <a:spcBef>
                          <a:spcPts val="600"/>
                        </a:spcBef>
                        <a:spcAft>
                          <a:spcPts val="600"/>
                        </a:spcAft>
                      </a:pPr>
                      <a:r>
                        <a:rPr lang="en-US" sz="1400" dirty="0">
                          <a:latin typeface="Palatino" pitchFamily="2" charset="77"/>
                          <a:ea typeface="Palatino" pitchFamily="2" charset="77"/>
                          <a:cs typeface="Times New Roman" pitchFamily="18" charset="0"/>
                        </a:rPr>
                        <a:t>The result would improve the identification and classification of defects in printed circuit board</a:t>
                      </a:r>
                    </a:p>
                  </a:txBody>
                  <a:tcPr marL="68580" marR="68580" marT="0" marB="0">
                    <a:solidFill>
                      <a:schemeClr val="bg2">
                        <a:lumMod val="60000"/>
                        <a:lumOff val="40000"/>
                      </a:schemeClr>
                    </a:solidFill>
                  </a:tcPr>
                </a:tc>
                <a:extLst>
                  <a:ext uri="{0D108BD9-81ED-4DB2-BD59-A6C34878D82A}">
                    <a16:rowId xmlns:a16="http://schemas.microsoft.com/office/drawing/2014/main" val="2109219624"/>
                  </a:ext>
                </a:extLst>
              </a:tr>
            </a:tbl>
          </a:graphicData>
        </a:graphic>
      </p:graphicFrame>
      <p:sp>
        <p:nvSpPr>
          <p:cNvPr id="6" name="TextBox 5">
            <a:extLst>
              <a:ext uri="{FF2B5EF4-FFF2-40B4-BE49-F238E27FC236}">
                <a16:creationId xmlns:a16="http://schemas.microsoft.com/office/drawing/2014/main" id="{2843EED2-5A16-CF57-8A5A-8CA8CB062642}"/>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7" name="Slide Number Placeholder 4">
            <a:extLst>
              <a:ext uri="{FF2B5EF4-FFF2-40B4-BE49-F238E27FC236}">
                <a16:creationId xmlns:a16="http://schemas.microsoft.com/office/drawing/2014/main" id="{CB33628D-E84E-6643-9C21-023E9372F4D5}"/>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10</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33118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5A3B7-4126-6DDB-1B40-4FE026F79991}"/>
              </a:ext>
            </a:extLst>
          </p:cNvPr>
          <p:cNvSpPr>
            <a:spLocks noGrp="1"/>
          </p:cNvSpPr>
          <p:nvPr>
            <p:ph type="title"/>
          </p:nvPr>
        </p:nvSpPr>
        <p:spPr>
          <a:xfrm>
            <a:off x="1025799" y="-201289"/>
            <a:ext cx="9905998" cy="1478570"/>
          </a:xfrm>
        </p:spPr>
        <p:txBody>
          <a:body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introduction</a:t>
            </a:r>
            <a:endParaRPr lang="en-US" dirty="0"/>
          </a:p>
        </p:txBody>
      </p:sp>
      <p:sp>
        <p:nvSpPr>
          <p:cNvPr id="4" name="TextBox 3">
            <a:extLst>
              <a:ext uri="{FF2B5EF4-FFF2-40B4-BE49-F238E27FC236}">
                <a16:creationId xmlns:a16="http://schemas.microsoft.com/office/drawing/2014/main" id="{E0F661D9-D98B-AFC5-92D1-1B8ACB9D5E1D}"/>
              </a:ext>
            </a:extLst>
          </p:cNvPr>
          <p:cNvSpPr txBox="1"/>
          <p:nvPr/>
        </p:nvSpPr>
        <p:spPr>
          <a:xfrm>
            <a:off x="1025799" y="1015671"/>
            <a:ext cx="4456669" cy="523220"/>
          </a:xfrm>
          <a:prstGeom prst="rect">
            <a:avLst/>
          </a:prstGeom>
          <a:noFill/>
        </p:spPr>
        <p:txBody>
          <a:bodyPr wrap="non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LITERATURE SURVEY</a:t>
            </a:r>
          </a:p>
        </p:txBody>
      </p:sp>
      <p:graphicFrame>
        <p:nvGraphicFramePr>
          <p:cNvPr id="3" name="Table 4">
            <a:extLst>
              <a:ext uri="{FF2B5EF4-FFF2-40B4-BE49-F238E27FC236}">
                <a16:creationId xmlns:a16="http://schemas.microsoft.com/office/drawing/2014/main" id="{BF8368E5-89E1-8A90-9B50-BD6E9CAA4E07}"/>
              </a:ext>
            </a:extLst>
          </p:cNvPr>
          <p:cNvGraphicFramePr>
            <a:graphicFrameLocks noGrp="1"/>
          </p:cNvGraphicFramePr>
          <p:nvPr>
            <p:extLst>
              <p:ext uri="{D42A27DB-BD31-4B8C-83A1-F6EECF244321}">
                <p14:modId xmlns:p14="http://schemas.microsoft.com/office/powerpoint/2010/main" val="3970446980"/>
              </p:ext>
            </p:extLst>
          </p:nvPr>
        </p:nvGraphicFramePr>
        <p:xfrm>
          <a:off x="1151165" y="1538891"/>
          <a:ext cx="10197191" cy="2673879"/>
        </p:xfrm>
        <a:graphic>
          <a:graphicData uri="http://schemas.openxmlformats.org/drawingml/2006/table">
            <a:tbl>
              <a:tblPr firstRow="1" bandRow="1">
                <a:tableStyleId>{69CF1AB2-1976-4502-BF36-3FF5EA218861}</a:tableStyleId>
              </a:tblPr>
              <a:tblGrid>
                <a:gridCol w="808170">
                  <a:extLst>
                    <a:ext uri="{9D8B030D-6E8A-4147-A177-3AD203B41FA5}">
                      <a16:colId xmlns:a16="http://schemas.microsoft.com/office/drawing/2014/main" val="2059833094"/>
                    </a:ext>
                  </a:extLst>
                </a:gridCol>
                <a:gridCol w="2200926">
                  <a:extLst>
                    <a:ext uri="{9D8B030D-6E8A-4147-A177-3AD203B41FA5}">
                      <a16:colId xmlns:a16="http://schemas.microsoft.com/office/drawing/2014/main" val="2137662010"/>
                    </a:ext>
                  </a:extLst>
                </a:gridCol>
                <a:gridCol w="2370359">
                  <a:extLst>
                    <a:ext uri="{9D8B030D-6E8A-4147-A177-3AD203B41FA5}">
                      <a16:colId xmlns:a16="http://schemas.microsoft.com/office/drawing/2014/main" val="2533296322"/>
                    </a:ext>
                  </a:extLst>
                </a:gridCol>
                <a:gridCol w="2404590">
                  <a:extLst>
                    <a:ext uri="{9D8B030D-6E8A-4147-A177-3AD203B41FA5}">
                      <a16:colId xmlns:a16="http://schemas.microsoft.com/office/drawing/2014/main" val="2472571944"/>
                    </a:ext>
                  </a:extLst>
                </a:gridCol>
                <a:gridCol w="2413146">
                  <a:extLst>
                    <a:ext uri="{9D8B030D-6E8A-4147-A177-3AD203B41FA5}">
                      <a16:colId xmlns:a16="http://schemas.microsoft.com/office/drawing/2014/main" val="20004"/>
                    </a:ext>
                  </a:extLst>
                </a:gridCol>
              </a:tblGrid>
              <a:tr h="635355">
                <a:tc>
                  <a:txBody>
                    <a:bodyPr/>
                    <a:lstStyle/>
                    <a:p>
                      <a:pPr algn="ctr"/>
                      <a:r>
                        <a:rPr lang="en-IN" sz="1400" b="1" kern="1200" dirty="0">
                          <a:solidFill>
                            <a:schemeClr val="dk1"/>
                          </a:solidFill>
                          <a:effectLst/>
                          <a:latin typeface="Times New Roman" panose="02020603050405020304" pitchFamily="18" charset="0"/>
                          <a:ea typeface="+mn-ea"/>
                          <a:cs typeface="Times New Roman" panose="02020603050405020304" pitchFamily="18" charset="0"/>
                        </a:rPr>
                        <a:t>Sl. No</a:t>
                      </a:r>
                      <a:endParaRPr lang="en-IN" sz="1400" b="0" dirty="0">
                        <a:latin typeface="Times New Roman" panose="02020603050405020304" pitchFamily="18" charset="0"/>
                        <a:cs typeface="Times New Roman" panose="02020603050405020304" pitchFamily="18" charset="0"/>
                      </a:endParaRPr>
                    </a:p>
                  </a:txBody>
                  <a:tcPr>
                    <a:solidFill>
                      <a:schemeClr val="bg2">
                        <a:lumMod val="50000"/>
                      </a:schemeClr>
                    </a:solidFill>
                  </a:tcPr>
                </a:tc>
                <a:tc>
                  <a:txBody>
                    <a:bodyPr/>
                    <a:lstStyle/>
                    <a:p>
                      <a:pPr algn="ctr"/>
                      <a:r>
                        <a:rPr lang="en-IN" sz="1400" b="1" kern="1200" dirty="0">
                          <a:solidFill>
                            <a:schemeClr val="dk1"/>
                          </a:solidFill>
                          <a:effectLst/>
                          <a:latin typeface="Times New Roman" panose="02020603050405020304" pitchFamily="18" charset="0"/>
                          <a:ea typeface="+mn-ea"/>
                          <a:cs typeface="Times New Roman" panose="02020603050405020304" pitchFamily="18" charset="0"/>
                        </a:rPr>
                        <a:t>Title&amp;</a:t>
                      </a:r>
                    </a:p>
                    <a:p>
                      <a:pPr algn="ctr"/>
                      <a:r>
                        <a:rPr lang="en-IN" sz="1400" b="1" kern="1200" dirty="0">
                          <a:solidFill>
                            <a:schemeClr val="dk1"/>
                          </a:solidFill>
                          <a:effectLst/>
                          <a:latin typeface="Times New Roman" panose="02020603050405020304" pitchFamily="18" charset="0"/>
                          <a:ea typeface="+mn-ea"/>
                          <a:cs typeface="Times New Roman" panose="02020603050405020304" pitchFamily="18" charset="0"/>
                        </a:rPr>
                        <a:t>Published</a:t>
                      </a:r>
                      <a:r>
                        <a:rPr lang="en-IN" sz="1400" b="1" kern="1200" baseline="0" dirty="0">
                          <a:solidFill>
                            <a:schemeClr val="dk1"/>
                          </a:solidFill>
                          <a:effectLst/>
                          <a:latin typeface="Times New Roman" panose="02020603050405020304" pitchFamily="18" charset="0"/>
                          <a:ea typeface="+mn-ea"/>
                          <a:cs typeface="Times New Roman" panose="02020603050405020304" pitchFamily="18" charset="0"/>
                        </a:rPr>
                        <a:t> year</a:t>
                      </a:r>
                      <a:endParaRPr lang="en-IN" sz="1400" dirty="0">
                        <a:latin typeface="Times New Roman" panose="02020603050405020304" pitchFamily="18" charset="0"/>
                        <a:cs typeface="Times New Roman" panose="02020603050405020304" pitchFamily="18" charset="0"/>
                      </a:endParaRPr>
                    </a:p>
                  </a:txBody>
                  <a:tcPr>
                    <a:solidFill>
                      <a:schemeClr val="bg2">
                        <a:lumMod val="50000"/>
                      </a:schemeClr>
                    </a:solidFill>
                  </a:tcPr>
                </a:tc>
                <a:tc>
                  <a:txBody>
                    <a:bodyPr/>
                    <a:lstStyle/>
                    <a:p>
                      <a:pPr algn="ctr"/>
                      <a:r>
                        <a:rPr lang="en-IN" sz="1400" b="1" kern="1200" dirty="0">
                          <a:solidFill>
                            <a:schemeClr val="dk1"/>
                          </a:solidFill>
                          <a:effectLst/>
                          <a:latin typeface="Times New Roman" panose="02020603050405020304" pitchFamily="18" charset="0"/>
                          <a:ea typeface="+mn-ea"/>
                          <a:cs typeface="Times New Roman" panose="02020603050405020304" pitchFamily="18" charset="0"/>
                        </a:rPr>
                        <a:t>Authors </a:t>
                      </a:r>
                    </a:p>
                  </a:txBody>
                  <a:tcPr>
                    <a:solidFill>
                      <a:schemeClr val="bg2">
                        <a:lumMod val="50000"/>
                      </a:schemeClr>
                    </a:solidFill>
                  </a:tcPr>
                </a:tc>
                <a:tc>
                  <a:txBody>
                    <a:bodyPr/>
                    <a:lstStyle/>
                    <a:p>
                      <a:pPr algn="ctr"/>
                      <a:r>
                        <a:rPr lang="en-IN" sz="1400" dirty="0">
                          <a:latin typeface="Times New Roman" panose="02020603050405020304" pitchFamily="18" charset="0"/>
                          <a:cs typeface="Times New Roman" panose="02020603050405020304" pitchFamily="18" charset="0"/>
                        </a:rPr>
                        <a:t>Description</a:t>
                      </a:r>
                    </a:p>
                  </a:txBody>
                  <a:tcPr>
                    <a:solidFill>
                      <a:schemeClr val="bg2">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400" dirty="0">
                          <a:latin typeface="Times New Roman" panose="02020603050405020304" pitchFamily="18" charset="0"/>
                          <a:cs typeface="Times New Roman" panose="02020603050405020304" pitchFamily="18" charset="0"/>
                        </a:rPr>
                        <a:t>Remarks</a:t>
                      </a:r>
                    </a:p>
                    <a:p>
                      <a:endParaRPr lang="en-IN" sz="1400" dirty="0">
                        <a:latin typeface="Times New Roman" panose="02020603050405020304" pitchFamily="18" charset="0"/>
                        <a:cs typeface="Times New Roman" panose="02020603050405020304" pitchFamily="18" charset="0"/>
                      </a:endParaRPr>
                    </a:p>
                  </a:txBody>
                  <a:tcPr>
                    <a:solidFill>
                      <a:schemeClr val="bg2">
                        <a:lumMod val="50000"/>
                      </a:schemeClr>
                    </a:solidFill>
                  </a:tcPr>
                </a:tc>
                <a:extLst>
                  <a:ext uri="{0D108BD9-81ED-4DB2-BD59-A6C34878D82A}">
                    <a16:rowId xmlns:a16="http://schemas.microsoft.com/office/drawing/2014/main" val="3220703264"/>
                  </a:ext>
                </a:extLst>
              </a:tr>
              <a:tr h="2038524">
                <a:tc>
                  <a:txBody>
                    <a:bodyPr/>
                    <a:lstStyle/>
                    <a:p>
                      <a:pPr algn="ctr"/>
                      <a:r>
                        <a:rPr lang="en-IN" sz="1400" kern="1200" dirty="0">
                          <a:solidFill>
                            <a:schemeClr val="dk1"/>
                          </a:solidFill>
                          <a:effectLst/>
                          <a:latin typeface="Times New Roman" panose="02020603050405020304" pitchFamily="18" charset="0"/>
                          <a:ea typeface="+mn-ea"/>
                          <a:cs typeface="Times New Roman" panose="02020603050405020304" pitchFamily="18" charset="0"/>
                        </a:rPr>
                        <a:t>5</a:t>
                      </a:r>
                      <a:endParaRPr lang="en-IN" sz="1400" dirty="0">
                        <a:latin typeface="Times New Roman" panose="02020603050405020304" pitchFamily="18" charset="0"/>
                        <a:cs typeface="Times New Roman" panose="02020603050405020304" pitchFamily="18" charset="0"/>
                      </a:endParaRPr>
                    </a:p>
                  </a:txBody>
                  <a:tcPr>
                    <a:solidFill>
                      <a:schemeClr val="bg2">
                        <a:lumMod val="60000"/>
                        <a:lumOff val="40000"/>
                      </a:schemeClr>
                    </a:solidFill>
                  </a:tcPr>
                </a:tc>
                <a:tc>
                  <a:txBody>
                    <a:bodyPr/>
                    <a:lstStyle/>
                    <a:p>
                      <a:pPr algn="just"/>
                      <a:r>
                        <a:rPr lang="en-IN" sz="1400" b="0" kern="1200" dirty="0">
                          <a:solidFill>
                            <a:schemeClr val="dk1"/>
                          </a:solidFill>
                          <a:effectLst/>
                          <a:latin typeface="Palatino" pitchFamily="2" charset="77"/>
                          <a:ea typeface="Palatino" pitchFamily="2" charset="77"/>
                          <a:cs typeface="+mn-cs"/>
                        </a:rPr>
                        <a:t>Defect Detection in PCBs Using Transfer Learning with Pretrained CNNs</a:t>
                      </a:r>
                      <a:r>
                        <a:rPr lang="en-US" sz="1400" b="0" dirty="0">
                          <a:effectLst/>
                          <a:latin typeface="Palatino" pitchFamily="2" charset="77"/>
                          <a:ea typeface="Palatino" pitchFamily="2" charset="77"/>
                        </a:rPr>
                        <a:t> </a:t>
                      </a:r>
                    </a:p>
                    <a:p>
                      <a:pPr algn="just"/>
                      <a:endParaRPr lang="en-IN" sz="1400" b="0" dirty="0">
                        <a:solidFill>
                          <a:schemeClr val="tx1"/>
                        </a:solidFill>
                        <a:latin typeface="Palatino" pitchFamily="2" charset="77"/>
                        <a:ea typeface="Palatino" pitchFamily="2" charset="77"/>
                        <a:cs typeface="Times New Roman" pitchFamily="18" charset="0"/>
                      </a:endParaRPr>
                    </a:p>
                    <a:p>
                      <a:pPr algn="just"/>
                      <a:r>
                        <a:rPr lang="en-IN" sz="1400" b="0" dirty="0">
                          <a:solidFill>
                            <a:schemeClr val="tx1"/>
                          </a:solidFill>
                          <a:latin typeface="Palatino" pitchFamily="2" charset="77"/>
                          <a:ea typeface="Palatino" pitchFamily="2" charset="77"/>
                          <a:cs typeface="Times New Roman" pitchFamily="18" charset="0"/>
                        </a:rPr>
                        <a:t>Published</a:t>
                      </a:r>
                      <a:r>
                        <a:rPr lang="en-IN" sz="1400" b="0" baseline="0" dirty="0">
                          <a:solidFill>
                            <a:schemeClr val="tx1"/>
                          </a:solidFill>
                          <a:latin typeface="Palatino" pitchFamily="2" charset="77"/>
                          <a:ea typeface="Palatino" pitchFamily="2" charset="77"/>
                          <a:cs typeface="Times New Roman" pitchFamily="18" charset="0"/>
                        </a:rPr>
                        <a:t> </a:t>
                      </a:r>
                      <a:r>
                        <a:rPr lang="en-IN" sz="1400" b="0" dirty="0">
                          <a:solidFill>
                            <a:schemeClr val="tx1"/>
                          </a:solidFill>
                          <a:latin typeface="Palatino" pitchFamily="2" charset="77"/>
                          <a:ea typeface="Palatino" pitchFamily="2" charset="77"/>
                          <a:cs typeface="Times New Roman" pitchFamily="18" charset="0"/>
                        </a:rPr>
                        <a:t>in </a:t>
                      </a:r>
                      <a:r>
                        <a:rPr lang="en-IN" sz="1400" b="0">
                          <a:solidFill>
                            <a:schemeClr val="tx1"/>
                          </a:solidFill>
                          <a:latin typeface="Palatino" pitchFamily="2" charset="77"/>
                          <a:ea typeface="Palatino" pitchFamily="2" charset="77"/>
                          <a:cs typeface="Times New Roman" pitchFamily="18" charset="0"/>
                        </a:rPr>
                        <a:t>year</a:t>
                      </a:r>
                      <a:r>
                        <a:rPr lang="en-IN" sz="1400" b="0" baseline="0">
                          <a:solidFill>
                            <a:schemeClr val="tx1"/>
                          </a:solidFill>
                          <a:latin typeface="Palatino" pitchFamily="2" charset="77"/>
                          <a:ea typeface="Palatino" pitchFamily="2" charset="77"/>
                          <a:cs typeface="Times New Roman" pitchFamily="18" charset="0"/>
                        </a:rPr>
                        <a:t> </a:t>
                      </a:r>
                      <a:r>
                        <a:rPr lang="en-IN" sz="1400" b="0">
                          <a:solidFill>
                            <a:schemeClr val="tx1"/>
                          </a:solidFill>
                          <a:latin typeface="Palatino" pitchFamily="2" charset="77"/>
                          <a:ea typeface="Palatino" pitchFamily="2" charset="77"/>
                          <a:cs typeface="Times New Roman" pitchFamily="18" charset="0"/>
                        </a:rPr>
                        <a:t>2016.</a:t>
                      </a:r>
                      <a:endParaRPr lang="en-IN" sz="1400" b="0" dirty="0">
                        <a:solidFill>
                          <a:schemeClr val="tx1"/>
                        </a:solidFill>
                        <a:latin typeface="Palatino" pitchFamily="2" charset="77"/>
                        <a:ea typeface="Palatino" pitchFamily="2" charset="77"/>
                        <a:cs typeface="Times New Roman" pitchFamily="18" charset="0"/>
                      </a:endParaRPr>
                    </a:p>
                  </a:txBody>
                  <a:tcPr>
                    <a:solidFill>
                      <a:schemeClr val="bg2">
                        <a:lumMod val="60000"/>
                        <a:lumOff val="40000"/>
                      </a:schemeClr>
                    </a:solidFill>
                  </a:tcPr>
                </a:tc>
                <a:tc>
                  <a:txBody>
                    <a:bodyPr/>
                    <a:lstStyle/>
                    <a:p>
                      <a:pPr algn="just"/>
                      <a:r>
                        <a:rPr lang="en-IN" sz="1400" b="0" kern="1200" dirty="0">
                          <a:solidFill>
                            <a:schemeClr val="dk1"/>
                          </a:solidFill>
                          <a:effectLst/>
                          <a:latin typeface="Palatino" pitchFamily="2" charset="77"/>
                          <a:ea typeface="Palatino" pitchFamily="2" charset="77"/>
                          <a:cs typeface="+mn-cs"/>
                        </a:rPr>
                        <a:t>Lee, Hyun; Kim, </a:t>
                      </a:r>
                      <a:r>
                        <a:rPr lang="en-IN" sz="1400" b="0" kern="1200" dirty="0" err="1">
                          <a:solidFill>
                            <a:schemeClr val="dk1"/>
                          </a:solidFill>
                          <a:effectLst/>
                          <a:latin typeface="Palatino" pitchFamily="2" charset="77"/>
                          <a:ea typeface="Palatino" pitchFamily="2" charset="77"/>
                          <a:cs typeface="+mn-cs"/>
                        </a:rPr>
                        <a:t>Seong</a:t>
                      </a:r>
                      <a:r>
                        <a:rPr lang="en-IN" sz="1400" b="0" kern="1200" dirty="0">
                          <a:solidFill>
                            <a:schemeClr val="dk1"/>
                          </a:solidFill>
                          <a:effectLst/>
                          <a:latin typeface="Palatino" pitchFamily="2" charset="77"/>
                          <a:ea typeface="Palatino" pitchFamily="2" charset="77"/>
                          <a:cs typeface="+mn-cs"/>
                        </a:rPr>
                        <a:t>; Park, Min</a:t>
                      </a:r>
                      <a:r>
                        <a:rPr lang="en-US" sz="1400" b="0" dirty="0">
                          <a:effectLst/>
                          <a:latin typeface="Palatino" pitchFamily="2" charset="77"/>
                          <a:ea typeface="Palatino" pitchFamily="2" charset="77"/>
                        </a:rPr>
                        <a:t> </a:t>
                      </a:r>
                      <a:endParaRPr lang="en-IN" sz="1400" b="0" dirty="0">
                        <a:latin typeface="Palatino" pitchFamily="2" charset="77"/>
                        <a:ea typeface="Palatino" pitchFamily="2" charset="77"/>
                        <a:cs typeface="Times New Roman" pitchFamily="18" charset="0"/>
                      </a:endParaRPr>
                    </a:p>
                  </a:txBody>
                  <a:tcPr>
                    <a:solidFill>
                      <a:schemeClr val="bg2">
                        <a:lumMod val="60000"/>
                        <a:lumOff val="40000"/>
                      </a:schemeClr>
                    </a:solidFill>
                  </a:tcPr>
                </a:tc>
                <a:tc>
                  <a:txBody>
                    <a:bodyPr/>
                    <a:lstStyle/>
                    <a:p>
                      <a:pPr algn="just"/>
                      <a:r>
                        <a:rPr lang="en-IN" sz="1400" b="0" kern="1200" dirty="0">
                          <a:solidFill>
                            <a:schemeClr val="dk1"/>
                          </a:solidFill>
                          <a:effectLst/>
                          <a:latin typeface="Palatino" pitchFamily="2" charset="77"/>
                          <a:ea typeface="Palatino" pitchFamily="2" charset="77"/>
                          <a:cs typeface="+mn-cs"/>
                        </a:rPr>
                        <a:t>This research proposes a transfer learning approach for PCB defect detection. It fine-tunes pretrained convolutional neural networks (CNNs) on PCB defect datasets to leverage the power of deep learning for this task.</a:t>
                      </a:r>
                      <a:r>
                        <a:rPr lang="en-US" sz="1400" b="0" dirty="0">
                          <a:effectLst/>
                          <a:latin typeface="Palatino" pitchFamily="2" charset="77"/>
                          <a:ea typeface="Palatino" pitchFamily="2" charset="77"/>
                        </a:rPr>
                        <a:t> </a:t>
                      </a:r>
                      <a:endParaRPr lang="en-IN" sz="1400" b="0" dirty="0">
                        <a:latin typeface="Palatino" pitchFamily="2" charset="77"/>
                        <a:ea typeface="Palatino" pitchFamily="2" charset="77"/>
                        <a:cs typeface="Times New Roman" pitchFamily="18" charset="0"/>
                      </a:endParaRPr>
                    </a:p>
                  </a:txBody>
                  <a:tcPr>
                    <a:solidFill>
                      <a:schemeClr val="bg2">
                        <a:lumMod val="60000"/>
                        <a:lumOff val="40000"/>
                      </a:schemeClr>
                    </a:solidFill>
                  </a:tcPr>
                </a:tc>
                <a:tc>
                  <a:txBody>
                    <a:bodyPr/>
                    <a:lstStyle/>
                    <a:p>
                      <a:pPr algn="just"/>
                      <a:r>
                        <a:rPr lang="en-IN" sz="1400" dirty="0">
                          <a:latin typeface="Palatino" pitchFamily="2" charset="77"/>
                          <a:ea typeface="Palatino" pitchFamily="2" charset="77"/>
                          <a:cs typeface="Times New Roman" pitchFamily="18" charset="0"/>
                        </a:rPr>
                        <a:t>The detection and classification of various defects in printed circuit board is achieved by convolutional neural network.</a:t>
                      </a:r>
                    </a:p>
                  </a:txBody>
                  <a:tcPr>
                    <a:solidFill>
                      <a:schemeClr val="bg2">
                        <a:lumMod val="60000"/>
                        <a:lumOff val="40000"/>
                      </a:schemeClr>
                    </a:solidFill>
                  </a:tcPr>
                </a:tc>
                <a:extLst>
                  <a:ext uri="{0D108BD9-81ED-4DB2-BD59-A6C34878D82A}">
                    <a16:rowId xmlns:a16="http://schemas.microsoft.com/office/drawing/2014/main" val="3689306005"/>
                  </a:ext>
                </a:extLst>
              </a:tr>
            </a:tbl>
          </a:graphicData>
        </a:graphic>
      </p:graphicFrame>
      <p:sp>
        <p:nvSpPr>
          <p:cNvPr id="6" name="TextBox 5">
            <a:extLst>
              <a:ext uri="{FF2B5EF4-FFF2-40B4-BE49-F238E27FC236}">
                <a16:creationId xmlns:a16="http://schemas.microsoft.com/office/drawing/2014/main" id="{537D21A6-546A-5E24-4B4A-B1DD57742C45}"/>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7" name="Slide Number Placeholder 4">
            <a:extLst>
              <a:ext uri="{FF2B5EF4-FFF2-40B4-BE49-F238E27FC236}">
                <a16:creationId xmlns:a16="http://schemas.microsoft.com/office/drawing/2014/main" id="{3AC462D4-01D8-1725-BA29-0D4847E7D158}"/>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11</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57430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5A3B7-4126-6DDB-1B40-4FE026F79991}"/>
              </a:ext>
            </a:extLst>
          </p:cNvPr>
          <p:cNvSpPr>
            <a:spLocks noGrp="1"/>
          </p:cNvSpPr>
          <p:nvPr>
            <p:ph type="title"/>
          </p:nvPr>
        </p:nvSpPr>
        <p:spPr>
          <a:xfrm>
            <a:off x="872358" y="-201289"/>
            <a:ext cx="10795163" cy="1478570"/>
          </a:xfrm>
        </p:spPr>
        <p:txBody>
          <a:body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SYSTEM REQUIREMENT SPECIFICATION</a:t>
            </a:r>
            <a:endParaRPr lang="en-US" dirty="0"/>
          </a:p>
        </p:txBody>
      </p:sp>
      <p:sp>
        <p:nvSpPr>
          <p:cNvPr id="4" name="TextBox 3">
            <a:extLst>
              <a:ext uri="{FF2B5EF4-FFF2-40B4-BE49-F238E27FC236}">
                <a16:creationId xmlns:a16="http://schemas.microsoft.com/office/drawing/2014/main" id="{E0F661D9-D98B-AFC5-92D1-1B8ACB9D5E1D}"/>
              </a:ext>
            </a:extLst>
          </p:cNvPr>
          <p:cNvSpPr txBox="1"/>
          <p:nvPr/>
        </p:nvSpPr>
        <p:spPr>
          <a:xfrm>
            <a:off x="1025799" y="1015671"/>
            <a:ext cx="5910592" cy="523220"/>
          </a:xfrm>
          <a:prstGeom prst="rect">
            <a:avLst/>
          </a:prstGeom>
          <a:noFill/>
        </p:spPr>
        <p:txBody>
          <a:bodyPr wrap="non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HARDWARE REQUIREMENTS</a:t>
            </a:r>
          </a:p>
        </p:txBody>
      </p:sp>
      <p:sp>
        <p:nvSpPr>
          <p:cNvPr id="3" name="TextBox 2">
            <a:extLst>
              <a:ext uri="{FF2B5EF4-FFF2-40B4-BE49-F238E27FC236}">
                <a16:creationId xmlns:a16="http://schemas.microsoft.com/office/drawing/2014/main" id="{EE100C67-AFAE-847C-37D0-55DFE4A9227E}"/>
              </a:ext>
            </a:extLst>
          </p:cNvPr>
          <p:cNvSpPr txBox="1"/>
          <p:nvPr/>
        </p:nvSpPr>
        <p:spPr>
          <a:xfrm>
            <a:off x="1025799" y="3309280"/>
            <a:ext cx="5790368" cy="523220"/>
          </a:xfrm>
          <a:prstGeom prst="rect">
            <a:avLst/>
          </a:prstGeom>
          <a:noFill/>
        </p:spPr>
        <p:txBody>
          <a:bodyPr wrap="non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SOFTWARE REQUIREMENTS</a:t>
            </a:r>
          </a:p>
        </p:txBody>
      </p:sp>
      <p:sp>
        <p:nvSpPr>
          <p:cNvPr id="5" name="TextBox 4">
            <a:extLst>
              <a:ext uri="{FF2B5EF4-FFF2-40B4-BE49-F238E27FC236}">
                <a16:creationId xmlns:a16="http://schemas.microsoft.com/office/drawing/2014/main" id="{BBB94925-3227-389A-54B4-3C1BF7F33B0F}"/>
              </a:ext>
            </a:extLst>
          </p:cNvPr>
          <p:cNvSpPr txBox="1"/>
          <p:nvPr/>
        </p:nvSpPr>
        <p:spPr>
          <a:xfrm>
            <a:off x="1261241" y="1601623"/>
            <a:ext cx="3837910" cy="1169551"/>
          </a:xfrm>
          <a:prstGeom prst="rect">
            <a:avLst/>
          </a:prstGeom>
          <a:noFill/>
        </p:spPr>
        <p:txBody>
          <a:bodyPr wrap="none" rtlCol="0">
            <a:spAutoFit/>
          </a:bodyPr>
          <a:lstStyle/>
          <a:p>
            <a:pPr marL="285750" indent="-285750">
              <a:lnSpc>
                <a:spcPct val="150000"/>
              </a:lnSpc>
              <a:buFont typeface="Wingdings" pitchFamily="2" charset="2"/>
              <a:buChar char="§"/>
            </a:pPr>
            <a:r>
              <a:rPr lang="en-US" sz="1600" dirty="0">
                <a:latin typeface="Palatino" pitchFamily="2" charset="77"/>
                <a:ea typeface="Palatino" pitchFamily="2" charset="77"/>
              </a:rPr>
              <a:t>Hard Disk		: 256 GB</a:t>
            </a:r>
          </a:p>
          <a:p>
            <a:pPr marL="285750" indent="-285750">
              <a:lnSpc>
                <a:spcPct val="150000"/>
              </a:lnSpc>
              <a:buFont typeface="Wingdings" pitchFamily="2" charset="2"/>
              <a:buChar char="§"/>
            </a:pPr>
            <a:r>
              <a:rPr lang="en-US" sz="1600" dirty="0">
                <a:latin typeface="Palatino" pitchFamily="2" charset="77"/>
                <a:ea typeface="Palatino" pitchFamily="2" charset="77"/>
              </a:rPr>
              <a:t>System      		: Intel i3/i5 2.4 GHz</a:t>
            </a:r>
          </a:p>
          <a:p>
            <a:pPr marL="285750" indent="-285750">
              <a:lnSpc>
                <a:spcPct val="150000"/>
              </a:lnSpc>
              <a:buFont typeface="Wingdings" pitchFamily="2" charset="2"/>
              <a:buChar char="§"/>
            </a:pPr>
            <a:r>
              <a:rPr lang="en-US" sz="1600" dirty="0">
                <a:latin typeface="Palatino" pitchFamily="2" charset="77"/>
                <a:ea typeface="Palatino" pitchFamily="2" charset="77"/>
              </a:rPr>
              <a:t>RAM         		: 8 GB</a:t>
            </a:r>
          </a:p>
        </p:txBody>
      </p:sp>
      <p:sp>
        <p:nvSpPr>
          <p:cNvPr id="7" name="TextBox 6">
            <a:extLst>
              <a:ext uri="{FF2B5EF4-FFF2-40B4-BE49-F238E27FC236}">
                <a16:creationId xmlns:a16="http://schemas.microsoft.com/office/drawing/2014/main" id="{3A6EF506-8B22-5420-3751-E130A4A22967}"/>
              </a:ext>
            </a:extLst>
          </p:cNvPr>
          <p:cNvSpPr txBox="1"/>
          <p:nvPr/>
        </p:nvSpPr>
        <p:spPr>
          <a:xfrm>
            <a:off x="1261241" y="4064006"/>
            <a:ext cx="5686172" cy="1908215"/>
          </a:xfrm>
          <a:prstGeom prst="rect">
            <a:avLst/>
          </a:prstGeom>
          <a:noFill/>
        </p:spPr>
        <p:txBody>
          <a:bodyPr wrap="none" rtlCol="0">
            <a:spAutoFit/>
          </a:bodyPr>
          <a:lstStyle/>
          <a:p>
            <a:pPr marL="285750" indent="-285750">
              <a:lnSpc>
                <a:spcPct val="150000"/>
              </a:lnSpc>
              <a:buFont typeface="Wingdings" pitchFamily="2" charset="2"/>
              <a:buChar char="§"/>
            </a:pPr>
            <a:r>
              <a:rPr lang="en-US" sz="1600" dirty="0">
                <a:latin typeface="Palatino" pitchFamily="2" charset="77"/>
                <a:ea typeface="Palatino" pitchFamily="2" charset="77"/>
              </a:rPr>
              <a:t>Operating System		: Windows XP/Windows 10</a:t>
            </a:r>
          </a:p>
          <a:p>
            <a:pPr marL="285750" indent="-285750">
              <a:lnSpc>
                <a:spcPct val="150000"/>
              </a:lnSpc>
              <a:buFont typeface="Wingdings" pitchFamily="2" charset="2"/>
              <a:buChar char="§"/>
            </a:pPr>
            <a:r>
              <a:rPr lang="en-US" sz="1600" dirty="0">
                <a:latin typeface="Palatino" pitchFamily="2" charset="77"/>
                <a:ea typeface="Palatino" pitchFamily="2" charset="77"/>
              </a:rPr>
              <a:t>Software Tool			: Open CV</a:t>
            </a:r>
          </a:p>
          <a:p>
            <a:pPr marL="285750" indent="-285750">
              <a:lnSpc>
                <a:spcPct val="150000"/>
              </a:lnSpc>
              <a:buFont typeface="Wingdings" pitchFamily="2" charset="2"/>
              <a:buChar char="§"/>
            </a:pPr>
            <a:r>
              <a:rPr lang="en-US" sz="1600" dirty="0">
                <a:latin typeface="Palatino" pitchFamily="2" charset="77"/>
                <a:ea typeface="Palatino" pitchFamily="2" charset="77"/>
              </a:rPr>
              <a:t>Framework and Test		: Flask</a:t>
            </a:r>
          </a:p>
          <a:p>
            <a:pPr marL="285750" indent="-285750">
              <a:lnSpc>
                <a:spcPct val="150000"/>
              </a:lnSpc>
              <a:buFont typeface="Wingdings" pitchFamily="2" charset="2"/>
              <a:buChar char="§"/>
            </a:pPr>
            <a:r>
              <a:rPr lang="en-US" sz="1600" dirty="0">
                <a:latin typeface="Palatino" pitchFamily="2" charset="77"/>
                <a:ea typeface="Palatino" pitchFamily="2" charset="77"/>
              </a:rPr>
              <a:t>Programming Language	: Python </a:t>
            </a:r>
          </a:p>
          <a:p>
            <a:pPr marL="285750" indent="-285750">
              <a:lnSpc>
                <a:spcPct val="150000"/>
              </a:lnSpc>
              <a:buFont typeface="Wingdings" pitchFamily="2" charset="2"/>
              <a:buChar char="§"/>
            </a:pPr>
            <a:r>
              <a:rPr lang="en-US" sz="1600" dirty="0">
                <a:latin typeface="Palatino" pitchFamily="2" charset="77"/>
                <a:ea typeface="Palatino" pitchFamily="2" charset="77"/>
              </a:rPr>
              <a:t>Tools					: IDLE(python 3.7.0) </a:t>
            </a:r>
          </a:p>
        </p:txBody>
      </p:sp>
      <p:sp>
        <p:nvSpPr>
          <p:cNvPr id="8" name="TextBox 7">
            <a:extLst>
              <a:ext uri="{FF2B5EF4-FFF2-40B4-BE49-F238E27FC236}">
                <a16:creationId xmlns:a16="http://schemas.microsoft.com/office/drawing/2014/main" id="{E14DC960-0244-238F-5568-699B7A76FA2A}"/>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9" name="Slide Number Placeholder 4">
            <a:extLst>
              <a:ext uri="{FF2B5EF4-FFF2-40B4-BE49-F238E27FC236}">
                <a16:creationId xmlns:a16="http://schemas.microsoft.com/office/drawing/2014/main" id="{5268ECBF-0231-8AC0-3632-EC3E877C0475}"/>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12</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987096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5A3B7-4126-6DDB-1B40-4FE026F79991}"/>
              </a:ext>
            </a:extLst>
          </p:cNvPr>
          <p:cNvSpPr>
            <a:spLocks noGrp="1"/>
          </p:cNvSpPr>
          <p:nvPr>
            <p:ph type="title"/>
          </p:nvPr>
        </p:nvSpPr>
        <p:spPr>
          <a:xfrm>
            <a:off x="872358" y="-201289"/>
            <a:ext cx="10795163" cy="1478570"/>
          </a:xfrm>
        </p:spPr>
        <p:txBody>
          <a:body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SYSTEM REQUIREMENT SPECIFICATION</a:t>
            </a:r>
            <a:endParaRPr lang="en-US" dirty="0"/>
          </a:p>
        </p:txBody>
      </p:sp>
      <p:sp>
        <p:nvSpPr>
          <p:cNvPr id="4" name="TextBox 3">
            <a:extLst>
              <a:ext uri="{FF2B5EF4-FFF2-40B4-BE49-F238E27FC236}">
                <a16:creationId xmlns:a16="http://schemas.microsoft.com/office/drawing/2014/main" id="{E0F661D9-D98B-AFC5-92D1-1B8ACB9D5E1D}"/>
              </a:ext>
            </a:extLst>
          </p:cNvPr>
          <p:cNvSpPr txBox="1"/>
          <p:nvPr/>
        </p:nvSpPr>
        <p:spPr>
          <a:xfrm>
            <a:off x="872358" y="1015671"/>
            <a:ext cx="6189515" cy="523220"/>
          </a:xfrm>
          <a:prstGeom prst="rect">
            <a:avLst/>
          </a:prstGeom>
          <a:noFill/>
        </p:spPr>
        <p:txBody>
          <a:bodyPr wrap="non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FUNCTIONAL REQUIREMENTS</a:t>
            </a:r>
          </a:p>
        </p:txBody>
      </p:sp>
      <p:sp>
        <p:nvSpPr>
          <p:cNvPr id="6" name="TextBox 5">
            <a:extLst>
              <a:ext uri="{FF2B5EF4-FFF2-40B4-BE49-F238E27FC236}">
                <a16:creationId xmlns:a16="http://schemas.microsoft.com/office/drawing/2014/main" id="{BD1D6247-6CA9-814E-57AB-4BCF500115A1}"/>
              </a:ext>
            </a:extLst>
          </p:cNvPr>
          <p:cNvSpPr txBox="1"/>
          <p:nvPr/>
        </p:nvSpPr>
        <p:spPr>
          <a:xfrm>
            <a:off x="967954" y="1870841"/>
            <a:ext cx="10405241" cy="3693319"/>
          </a:xfrm>
          <a:prstGeom prst="rect">
            <a:avLst/>
          </a:prstGeom>
          <a:noFill/>
        </p:spPr>
        <p:txBody>
          <a:bodyPr wrap="square" rtlCol="0">
            <a:spAutoFit/>
          </a:bodyPr>
          <a:lstStyle/>
          <a:p>
            <a:pPr marL="63500" marR="354965" indent="38100" algn="just">
              <a:lnSpc>
                <a:spcPct val="150000"/>
              </a:lnSpc>
              <a:spcBef>
                <a:spcPts val="785"/>
              </a:spcBef>
              <a:spcAft>
                <a:spcPts val="0"/>
              </a:spcAft>
            </a:pPr>
            <a:r>
              <a:rPr lang="en-US" sz="1800" dirty="0">
                <a:solidFill>
                  <a:schemeClr val="tx1"/>
                </a:solidFill>
                <a:effectLst/>
                <a:latin typeface="Palatino" pitchFamily="2" charset="77"/>
                <a:ea typeface="Palatino" pitchFamily="2" charset="77"/>
              </a:rPr>
              <a:t>Useful requirements describe the product's internal activities: that is, the technical subtitles, monitoring and handling of data and other specific functionality demonstrating how to satisfy the use cases. They are upheld by non-utilitarian prerequisites that force the plan or execution of imperatives.</a:t>
            </a:r>
            <a:endParaRPr lang="en-IN" sz="1800" dirty="0">
              <a:solidFill>
                <a:schemeClr val="tx1"/>
              </a:solidFill>
              <a:effectLst/>
              <a:latin typeface="Palatino" pitchFamily="2" charset="77"/>
              <a:ea typeface="Palatino" pitchFamily="2" charset="77"/>
            </a:endParaRPr>
          </a:p>
          <a:p>
            <a:pPr marL="285750" lvl="0" indent="-285750" algn="just">
              <a:lnSpc>
                <a:spcPct val="150000"/>
              </a:lnSpc>
              <a:buClrTx/>
              <a:buSzPct val="90000"/>
              <a:buFont typeface="Wingdings" pitchFamily="2" charset="2"/>
              <a:buChar char="§"/>
              <a:tabLst>
                <a:tab pos="292735" algn="l"/>
              </a:tabLst>
            </a:pPr>
            <a:r>
              <a:rPr lang="en-US" sz="1800" dirty="0">
                <a:solidFill>
                  <a:schemeClr val="tx1"/>
                </a:solidFill>
                <a:effectLst/>
                <a:latin typeface="Palatino" pitchFamily="2" charset="77"/>
                <a:ea typeface="Palatino" pitchFamily="2" charset="77"/>
                <a:cs typeface="Symbol" panose="05050102010706020507" pitchFamily="18" charset="2"/>
              </a:rPr>
              <a:t>System should process the data.</a:t>
            </a:r>
            <a:r>
              <a:rPr lang="en-US" sz="1800" dirty="0">
                <a:solidFill>
                  <a:schemeClr val="tx1"/>
                </a:solidFill>
                <a:effectLst/>
                <a:latin typeface="Palatino" pitchFamily="2" charset="77"/>
                <a:ea typeface="Palatino" pitchFamily="2" charset="77"/>
              </a:rPr>
              <a:t> </a:t>
            </a:r>
            <a:endParaRPr lang="en-IN" sz="1800" dirty="0">
              <a:solidFill>
                <a:schemeClr val="tx1"/>
              </a:solidFill>
              <a:effectLst/>
              <a:latin typeface="Palatino" pitchFamily="2" charset="77"/>
              <a:ea typeface="Palatino" pitchFamily="2" charset="77"/>
            </a:endParaRPr>
          </a:p>
          <a:p>
            <a:pPr marL="285750" lvl="0" indent="-285750" algn="l">
              <a:lnSpc>
                <a:spcPct val="150000"/>
              </a:lnSpc>
              <a:buClrTx/>
              <a:buSzPct val="90000"/>
              <a:buFont typeface="Wingdings" pitchFamily="2" charset="2"/>
              <a:buChar char="§"/>
              <a:tabLst>
                <a:tab pos="292100" algn="l"/>
                <a:tab pos="292735" algn="l"/>
              </a:tabLst>
            </a:pPr>
            <a:r>
              <a:rPr lang="en-US" sz="1800" dirty="0">
                <a:solidFill>
                  <a:schemeClr val="tx1"/>
                </a:solidFill>
                <a:effectLst/>
                <a:latin typeface="Palatino" pitchFamily="2" charset="77"/>
                <a:ea typeface="Palatino" pitchFamily="2" charset="77"/>
                <a:cs typeface="Symbol" panose="05050102010706020507" pitchFamily="18" charset="2"/>
              </a:rPr>
              <a:t>System should segment the PCB images.</a:t>
            </a:r>
            <a:r>
              <a:rPr lang="en-US" sz="1800" dirty="0">
                <a:solidFill>
                  <a:schemeClr val="tx1"/>
                </a:solidFill>
                <a:effectLst/>
                <a:latin typeface="Palatino" pitchFamily="2" charset="77"/>
                <a:ea typeface="Palatino" pitchFamily="2" charset="77"/>
              </a:rPr>
              <a:t> </a:t>
            </a:r>
            <a:endParaRPr lang="en-IN" sz="1800" dirty="0">
              <a:solidFill>
                <a:schemeClr val="tx1"/>
              </a:solidFill>
              <a:effectLst/>
              <a:latin typeface="Palatino" pitchFamily="2" charset="77"/>
              <a:ea typeface="Palatino" pitchFamily="2" charset="77"/>
            </a:endParaRPr>
          </a:p>
          <a:p>
            <a:pPr marL="285750" lvl="0" indent="-285750" algn="l">
              <a:lnSpc>
                <a:spcPct val="150000"/>
              </a:lnSpc>
              <a:buClrTx/>
              <a:buSzPct val="90000"/>
              <a:buFont typeface="Wingdings" pitchFamily="2" charset="2"/>
              <a:buChar char="§"/>
              <a:tabLst>
                <a:tab pos="292100" algn="l"/>
                <a:tab pos="292735" algn="l"/>
              </a:tabLst>
            </a:pPr>
            <a:r>
              <a:rPr lang="en-US" sz="1800" dirty="0">
                <a:solidFill>
                  <a:schemeClr val="tx1"/>
                </a:solidFill>
                <a:effectLst/>
                <a:latin typeface="Palatino" pitchFamily="2" charset="77"/>
                <a:ea typeface="Palatino" pitchFamily="2" charset="77"/>
                <a:cs typeface="Symbol" panose="05050102010706020507" pitchFamily="18" charset="2"/>
              </a:rPr>
              <a:t>System should detect the PCB image.</a:t>
            </a:r>
            <a:endParaRPr lang="en-IN" sz="1800" dirty="0">
              <a:solidFill>
                <a:schemeClr val="tx1"/>
              </a:solidFill>
              <a:effectLst/>
              <a:latin typeface="Palatino" pitchFamily="2" charset="77"/>
              <a:ea typeface="Palatino" pitchFamily="2" charset="77"/>
            </a:endParaRPr>
          </a:p>
          <a:p>
            <a:pPr marL="285750" lvl="0" indent="-285750" algn="l">
              <a:lnSpc>
                <a:spcPct val="150000"/>
              </a:lnSpc>
              <a:buClrTx/>
              <a:buSzPct val="90000"/>
              <a:buFont typeface="Wingdings" pitchFamily="2" charset="2"/>
              <a:buChar char="§"/>
              <a:tabLst>
                <a:tab pos="292100" algn="l"/>
                <a:tab pos="292735" algn="l"/>
              </a:tabLst>
            </a:pPr>
            <a:r>
              <a:rPr lang="en-US" sz="1800" dirty="0">
                <a:solidFill>
                  <a:schemeClr val="tx1"/>
                </a:solidFill>
                <a:effectLst/>
                <a:latin typeface="Palatino" pitchFamily="2" charset="77"/>
                <a:ea typeface="Palatino" pitchFamily="2" charset="77"/>
                <a:cs typeface="Symbol" panose="05050102010706020507" pitchFamily="18" charset="2"/>
              </a:rPr>
              <a:t>System should detect and classify the defects in PCB images.</a:t>
            </a:r>
            <a:endParaRPr lang="en-IN" sz="1800" dirty="0">
              <a:solidFill>
                <a:schemeClr val="tx1"/>
              </a:solidFill>
              <a:effectLst/>
              <a:latin typeface="Palatino" pitchFamily="2" charset="77"/>
              <a:ea typeface="Palatino" pitchFamily="2" charset="77"/>
              <a:cs typeface="Symbol" panose="05050102010706020507" pitchFamily="18" charset="2"/>
            </a:endParaRPr>
          </a:p>
          <a:p>
            <a:endParaRPr lang="en-US" dirty="0">
              <a:latin typeface="Palatino" pitchFamily="2" charset="77"/>
              <a:ea typeface="Palatino" pitchFamily="2" charset="77"/>
            </a:endParaRPr>
          </a:p>
        </p:txBody>
      </p:sp>
      <p:sp>
        <p:nvSpPr>
          <p:cNvPr id="5" name="TextBox 4">
            <a:extLst>
              <a:ext uri="{FF2B5EF4-FFF2-40B4-BE49-F238E27FC236}">
                <a16:creationId xmlns:a16="http://schemas.microsoft.com/office/drawing/2014/main" id="{FF39AF29-0F9F-070D-C0DF-5B5412116A21}"/>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8" name="Slide Number Placeholder 4">
            <a:extLst>
              <a:ext uri="{FF2B5EF4-FFF2-40B4-BE49-F238E27FC236}">
                <a16:creationId xmlns:a16="http://schemas.microsoft.com/office/drawing/2014/main" id="{FD5F5DF4-2FA7-C4E5-0B99-854D0BDE0926}"/>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13</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89333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5A3B7-4126-6DDB-1B40-4FE026F79991}"/>
              </a:ext>
            </a:extLst>
          </p:cNvPr>
          <p:cNvSpPr>
            <a:spLocks noGrp="1"/>
          </p:cNvSpPr>
          <p:nvPr>
            <p:ph type="title"/>
          </p:nvPr>
        </p:nvSpPr>
        <p:spPr>
          <a:xfrm>
            <a:off x="872358" y="-201289"/>
            <a:ext cx="10795163" cy="1478570"/>
          </a:xfrm>
        </p:spPr>
        <p:txBody>
          <a:body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SYSTEM REQUIREMENT SPECIFICATION</a:t>
            </a:r>
            <a:endParaRPr lang="en-US" dirty="0"/>
          </a:p>
        </p:txBody>
      </p:sp>
      <p:sp>
        <p:nvSpPr>
          <p:cNvPr id="4" name="TextBox 3">
            <a:extLst>
              <a:ext uri="{FF2B5EF4-FFF2-40B4-BE49-F238E27FC236}">
                <a16:creationId xmlns:a16="http://schemas.microsoft.com/office/drawing/2014/main" id="{E0F661D9-D98B-AFC5-92D1-1B8ACB9D5E1D}"/>
              </a:ext>
            </a:extLst>
          </p:cNvPr>
          <p:cNvSpPr txBox="1"/>
          <p:nvPr/>
        </p:nvSpPr>
        <p:spPr>
          <a:xfrm>
            <a:off x="872358" y="1015671"/>
            <a:ext cx="7358105" cy="523220"/>
          </a:xfrm>
          <a:prstGeom prst="rect">
            <a:avLst/>
          </a:prstGeom>
          <a:noFill/>
        </p:spPr>
        <p:txBody>
          <a:bodyPr wrap="non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NON-FUNCTIONAL REQUIREMENTS</a:t>
            </a:r>
          </a:p>
        </p:txBody>
      </p:sp>
      <p:sp>
        <p:nvSpPr>
          <p:cNvPr id="3" name="TextBox 2">
            <a:extLst>
              <a:ext uri="{FF2B5EF4-FFF2-40B4-BE49-F238E27FC236}">
                <a16:creationId xmlns:a16="http://schemas.microsoft.com/office/drawing/2014/main" id="{11DAA305-D390-964E-3B78-966FD9DEBEA8}"/>
              </a:ext>
            </a:extLst>
          </p:cNvPr>
          <p:cNvSpPr txBox="1"/>
          <p:nvPr/>
        </p:nvSpPr>
        <p:spPr>
          <a:xfrm>
            <a:off x="743746" y="1749098"/>
            <a:ext cx="11052386" cy="4597412"/>
          </a:xfrm>
          <a:prstGeom prst="rect">
            <a:avLst/>
          </a:prstGeom>
          <a:noFill/>
        </p:spPr>
        <p:txBody>
          <a:bodyPr wrap="square" rtlCol="0">
            <a:spAutoFit/>
          </a:bodyPr>
          <a:lstStyle/>
          <a:p>
            <a:pPr marL="63500" marR="353060" indent="456565" algn="just">
              <a:lnSpc>
                <a:spcPct val="150000"/>
              </a:lnSpc>
              <a:spcAft>
                <a:spcPts val="0"/>
              </a:spcAft>
            </a:pPr>
            <a:r>
              <a:rPr lang="en-US" dirty="0">
                <a:solidFill>
                  <a:schemeClr val="tx1"/>
                </a:solidFill>
                <a:effectLst/>
                <a:latin typeface="Palatino" pitchFamily="2" charset="77"/>
                <a:ea typeface="Palatino" pitchFamily="2" charset="77"/>
              </a:rPr>
              <a:t>Non-practical preconditions are often referred to as system utilities. Different terms for non-practical necessities are "limitations, “quality characteristics" and "prerequisites for administration".</a:t>
            </a:r>
            <a:endParaRPr lang="en-IN" dirty="0">
              <a:solidFill>
                <a:schemeClr val="tx1"/>
              </a:solidFill>
              <a:effectLst/>
              <a:latin typeface="Palatino" pitchFamily="2" charset="77"/>
              <a:ea typeface="Palatino" pitchFamily="2" charset="77"/>
            </a:endParaRPr>
          </a:p>
          <a:p>
            <a:pPr marL="63500" marR="356870" indent="456565" algn="just">
              <a:lnSpc>
                <a:spcPct val="150000"/>
              </a:lnSpc>
              <a:spcBef>
                <a:spcPts val="5"/>
              </a:spcBef>
              <a:spcAft>
                <a:spcPts val="0"/>
              </a:spcAft>
            </a:pPr>
            <a:r>
              <a:rPr lang="en-US" dirty="0">
                <a:solidFill>
                  <a:schemeClr val="tx1"/>
                </a:solidFill>
                <a:effectLst/>
                <a:latin typeface="Palatino" pitchFamily="2" charset="77"/>
                <a:ea typeface="Palatino" pitchFamily="2" charset="77"/>
              </a:rPr>
              <a:t>The architecture should be created in order to incorporate new modules and functionalities, thereby promoting application development. The cost should be small as a result of programming packages being freely accessible.</a:t>
            </a:r>
            <a:endParaRPr lang="en-IN" dirty="0">
              <a:solidFill>
                <a:schemeClr val="tx1"/>
              </a:solidFill>
              <a:effectLst/>
              <a:latin typeface="Palatino" pitchFamily="2" charset="77"/>
              <a:ea typeface="Palatino" pitchFamily="2" charset="77"/>
            </a:endParaRPr>
          </a:p>
          <a:p>
            <a:pPr marL="285750" lvl="0" indent="-285750" algn="l">
              <a:lnSpc>
                <a:spcPct val="150000"/>
              </a:lnSpc>
              <a:buClrTx/>
              <a:buSzPct val="90000"/>
              <a:buFont typeface="Wingdings" pitchFamily="2" charset="2"/>
              <a:buChar char="§"/>
              <a:tabLst>
                <a:tab pos="155575" algn="l"/>
              </a:tabLst>
            </a:pPr>
            <a:r>
              <a:rPr lang="en-US" dirty="0">
                <a:solidFill>
                  <a:schemeClr val="tx1"/>
                </a:solidFill>
                <a:effectLst/>
                <a:latin typeface="Palatino" pitchFamily="2" charset="77"/>
                <a:ea typeface="Palatino" pitchFamily="2" charset="77"/>
              </a:rPr>
              <a:t>Usability: System should be user friendly.</a:t>
            </a:r>
            <a:endParaRPr lang="en-IN" dirty="0">
              <a:solidFill>
                <a:schemeClr val="tx1"/>
              </a:solidFill>
              <a:effectLst/>
              <a:latin typeface="Palatino" pitchFamily="2" charset="77"/>
              <a:ea typeface="Palatino" pitchFamily="2" charset="77"/>
            </a:endParaRPr>
          </a:p>
          <a:p>
            <a:pPr marL="285750" lvl="0" indent="-285750" algn="l">
              <a:lnSpc>
                <a:spcPct val="150000"/>
              </a:lnSpc>
              <a:spcBef>
                <a:spcPts val="1035"/>
              </a:spcBef>
              <a:spcAft>
                <a:spcPts val="0"/>
              </a:spcAft>
              <a:buClrTx/>
              <a:buSzPct val="90000"/>
              <a:buFont typeface="Wingdings" pitchFamily="2" charset="2"/>
              <a:buChar char="§"/>
              <a:tabLst>
                <a:tab pos="155575" algn="l"/>
              </a:tabLst>
            </a:pPr>
            <a:r>
              <a:rPr lang="en-US" dirty="0">
                <a:solidFill>
                  <a:schemeClr val="tx1"/>
                </a:solidFill>
                <a:effectLst/>
                <a:latin typeface="Palatino" pitchFamily="2" charset="77"/>
                <a:ea typeface="Palatino" pitchFamily="2" charset="77"/>
              </a:rPr>
              <a:t>Reliability: The system should be reliable.</a:t>
            </a:r>
            <a:endParaRPr lang="en-IN" dirty="0">
              <a:solidFill>
                <a:schemeClr val="tx1"/>
              </a:solidFill>
              <a:effectLst/>
              <a:latin typeface="Palatino" pitchFamily="2" charset="77"/>
              <a:ea typeface="Palatino" pitchFamily="2" charset="77"/>
            </a:endParaRPr>
          </a:p>
          <a:p>
            <a:pPr marL="285750" lvl="0" indent="-285750" algn="l">
              <a:lnSpc>
                <a:spcPct val="150000"/>
              </a:lnSpc>
              <a:spcBef>
                <a:spcPts val="1020"/>
              </a:spcBef>
              <a:spcAft>
                <a:spcPts val="0"/>
              </a:spcAft>
              <a:buClrTx/>
              <a:buSzPct val="90000"/>
              <a:buFont typeface="Wingdings" pitchFamily="2" charset="2"/>
              <a:buChar char="§"/>
              <a:tabLst>
                <a:tab pos="155575" algn="l"/>
              </a:tabLst>
            </a:pPr>
            <a:r>
              <a:rPr lang="en-US" dirty="0">
                <a:solidFill>
                  <a:schemeClr val="tx1"/>
                </a:solidFill>
                <a:effectLst/>
                <a:latin typeface="Palatino" pitchFamily="2" charset="77"/>
                <a:ea typeface="Palatino" pitchFamily="2" charset="77"/>
              </a:rPr>
              <a:t>Performance: The system should not take excess time in detecting the </a:t>
            </a:r>
            <a:r>
              <a:rPr lang="en-US" dirty="0">
                <a:effectLst/>
                <a:latin typeface="Palatino" pitchFamily="2" charset="77"/>
                <a:ea typeface="Palatino" pitchFamily="2" charset="77"/>
              </a:rPr>
              <a:t>defects in PCB images.</a:t>
            </a:r>
            <a:endParaRPr lang="en-IN" dirty="0">
              <a:solidFill>
                <a:schemeClr val="tx1"/>
              </a:solidFill>
              <a:effectLst/>
              <a:latin typeface="Palatino" pitchFamily="2" charset="77"/>
              <a:ea typeface="Palatino" pitchFamily="2" charset="77"/>
            </a:endParaRPr>
          </a:p>
          <a:p>
            <a:pPr marL="285750" lvl="0" indent="-285750" algn="l">
              <a:lnSpc>
                <a:spcPct val="150000"/>
              </a:lnSpc>
              <a:spcBef>
                <a:spcPts val="1030"/>
              </a:spcBef>
              <a:spcAft>
                <a:spcPts val="0"/>
              </a:spcAft>
              <a:buClrTx/>
              <a:buSzPct val="90000"/>
              <a:buFont typeface="Wingdings" pitchFamily="2" charset="2"/>
              <a:buChar char="§"/>
              <a:tabLst>
                <a:tab pos="155575" algn="l"/>
              </a:tabLst>
            </a:pPr>
            <a:r>
              <a:rPr lang="en-US" dirty="0">
                <a:solidFill>
                  <a:schemeClr val="tx1"/>
                </a:solidFill>
                <a:effectLst/>
                <a:latin typeface="Palatino" pitchFamily="2" charset="77"/>
                <a:ea typeface="Palatino" pitchFamily="2" charset="77"/>
              </a:rPr>
              <a:t>Supportability: System should be easily updatable for future enhancement.</a:t>
            </a:r>
            <a:endParaRPr lang="en-IN" dirty="0">
              <a:solidFill>
                <a:schemeClr val="tx1"/>
              </a:solidFill>
              <a:effectLst/>
              <a:latin typeface="Palatino" pitchFamily="2" charset="77"/>
              <a:ea typeface="Palatino" pitchFamily="2" charset="77"/>
            </a:endParaRPr>
          </a:p>
          <a:p>
            <a:pPr>
              <a:lnSpc>
                <a:spcPct val="150000"/>
              </a:lnSpc>
            </a:pPr>
            <a:endParaRPr lang="en-US" dirty="0">
              <a:latin typeface="Palatino" pitchFamily="2" charset="77"/>
              <a:ea typeface="Palatino" pitchFamily="2" charset="77"/>
            </a:endParaRPr>
          </a:p>
        </p:txBody>
      </p:sp>
      <p:sp>
        <p:nvSpPr>
          <p:cNvPr id="6" name="TextBox 5">
            <a:extLst>
              <a:ext uri="{FF2B5EF4-FFF2-40B4-BE49-F238E27FC236}">
                <a16:creationId xmlns:a16="http://schemas.microsoft.com/office/drawing/2014/main" id="{73717987-5D0E-BA65-5B75-745C2727DE4D}"/>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7" name="Slide Number Placeholder 4">
            <a:extLst>
              <a:ext uri="{FF2B5EF4-FFF2-40B4-BE49-F238E27FC236}">
                <a16:creationId xmlns:a16="http://schemas.microsoft.com/office/drawing/2014/main" id="{89AB74A7-D22B-8E3C-A3B2-CE3168EBCAAF}"/>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14</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67744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175DC1-DC8F-4E5F-A022-62B632A9A4B7}"/>
              </a:ext>
            </a:extLst>
          </p:cNvPr>
          <p:cNvSpPr/>
          <p:nvPr/>
        </p:nvSpPr>
        <p:spPr>
          <a:xfrm>
            <a:off x="1955534" y="2343151"/>
            <a:ext cx="1468370" cy="42543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Input Image</a:t>
            </a:r>
            <a:endParaRPr lang="en-IN" sz="1400" dirty="0"/>
          </a:p>
        </p:txBody>
      </p:sp>
      <p:sp>
        <p:nvSpPr>
          <p:cNvPr id="7" name="Rectangle 6">
            <a:extLst>
              <a:ext uri="{FF2B5EF4-FFF2-40B4-BE49-F238E27FC236}">
                <a16:creationId xmlns:a16="http://schemas.microsoft.com/office/drawing/2014/main" id="{57DEE05F-09EA-480F-AA3B-5D6C0AA7525E}"/>
              </a:ext>
            </a:extLst>
          </p:cNvPr>
          <p:cNvSpPr/>
          <p:nvPr/>
        </p:nvSpPr>
        <p:spPr>
          <a:xfrm>
            <a:off x="1955534" y="3310180"/>
            <a:ext cx="1468370" cy="5236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Image</a:t>
            </a:r>
          </a:p>
          <a:p>
            <a:pPr algn="ctr"/>
            <a:r>
              <a:rPr lang="en-IN" sz="1400" dirty="0">
                <a:latin typeface="Times New Roman" panose="02020603050405020304" pitchFamily="18" charset="0"/>
                <a:cs typeface="Times New Roman" panose="02020603050405020304" pitchFamily="18" charset="0"/>
              </a:rPr>
              <a:t>Pre-processing</a:t>
            </a:r>
          </a:p>
        </p:txBody>
      </p:sp>
      <p:sp>
        <p:nvSpPr>
          <p:cNvPr id="8" name="Rectangle 7">
            <a:extLst>
              <a:ext uri="{FF2B5EF4-FFF2-40B4-BE49-F238E27FC236}">
                <a16:creationId xmlns:a16="http://schemas.microsoft.com/office/drawing/2014/main" id="{82773A23-2F19-4DD0-883D-3938C3192166}"/>
              </a:ext>
            </a:extLst>
          </p:cNvPr>
          <p:cNvSpPr/>
          <p:nvPr/>
        </p:nvSpPr>
        <p:spPr>
          <a:xfrm>
            <a:off x="4158089" y="3268122"/>
            <a:ext cx="1468370" cy="5657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Image</a:t>
            </a:r>
          </a:p>
          <a:p>
            <a:pPr algn="ctr"/>
            <a:r>
              <a:rPr lang="en-IN" sz="1400" dirty="0">
                <a:latin typeface="Times New Roman" panose="02020603050405020304" pitchFamily="18" charset="0"/>
                <a:cs typeface="Times New Roman" panose="02020603050405020304" pitchFamily="18" charset="0"/>
              </a:rPr>
              <a:t>segmentation</a:t>
            </a:r>
            <a:endParaRPr lang="en-IN" sz="1400" dirty="0"/>
          </a:p>
        </p:txBody>
      </p:sp>
      <p:sp>
        <p:nvSpPr>
          <p:cNvPr id="9" name="Rectangle 8">
            <a:extLst>
              <a:ext uri="{FF2B5EF4-FFF2-40B4-BE49-F238E27FC236}">
                <a16:creationId xmlns:a16="http://schemas.microsoft.com/office/drawing/2014/main" id="{B555B3F7-8B24-44C2-951C-F93846184B23}"/>
              </a:ext>
            </a:extLst>
          </p:cNvPr>
          <p:cNvSpPr/>
          <p:nvPr/>
        </p:nvSpPr>
        <p:spPr>
          <a:xfrm>
            <a:off x="6469644" y="3205659"/>
            <a:ext cx="1468370" cy="62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Feature extraction </a:t>
            </a:r>
            <a:endParaRPr lang="en-IN" sz="1400" dirty="0"/>
          </a:p>
        </p:txBody>
      </p:sp>
      <p:sp>
        <p:nvSpPr>
          <p:cNvPr id="10" name="Rectangle 9">
            <a:extLst>
              <a:ext uri="{FF2B5EF4-FFF2-40B4-BE49-F238E27FC236}">
                <a16:creationId xmlns:a16="http://schemas.microsoft.com/office/drawing/2014/main" id="{C25D998D-8B63-4C9A-9608-56E0A460E89E}"/>
              </a:ext>
            </a:extLst>
          </p:cNvPr>
          <p:cNvSpPr/>
          <p:nvPr/>
        </p:nvSpPr>
        <p:spPr>
          <a:xfrm>
            <a:off x="8964390" y="3205203"/>
            <a:ext cx="1576421" cy="6281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Defect classification </a:t>
            </a:r>
            <a:endParaRPr lang="en-IN" sz="1400" dirty="0"/>
          </a:p>
        </p:txBody>
      </p:sp>
      <p:sp>
        <p:nvSpPr>
          <p:cNvPr id="11" name="Rectangle 10">
            <a:extLst>
              <a:ext uri="{FF2B5EF4-FFF2-40B4-BE49-F238E27FC236}">
                <a16:creationId xmlns:a16="http://schemas.microsoft.com/office/drawing/2014/main" id="{FAEC5323-5665-44FA-8B7F-BD1FB712F86F}"/>
              </a:ext>
            </a:extLst>
          </p:cNvPr>
          <p:cNvSpPr/>
          <p:nvPr/>
        </p:nvSpPr>
        <p:spPr>
          <a:xfrm>
            <a:off x="6471846" y="4499993"/>
            <a:ext cx="1468370" cy="4424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Image</a:t>
            </a:r>
          </a:p>
          <a:p>
            <a:pPr algn="ctr"/>
            <a:r>
              <a:rPr lang="en-IN" sz="1400" dirty="0">
                <a:latin typeface="Times New Roman" panose="02020603050405020304" pitchFamily="18" charset="0"/>
                <a:cs typeface="Times New Roman" panose="02020603050405020304" pitchFamily="18" charset="0"/>
              </a:rPr>
              <a:t>database</a:t>
            </a:r>
            <a:endParaRPr lang="en-IN" sz="1400" dirty="0"/>
          </a:p>
        </p:txBody>
      </p:sp>
      <p:sp>
        <p:nvSpPr>
          <p:cNvPr id="12" name="Rectangle 11">
            <a:extLst>
              <a:ext uri="{FF2B5EF4-FFF2-40B4-BE49-F238E27FC236}">
                <a16:creationId xmlns:a16="http://schemas.microsoft.com/office/drawing/2014/main" id="{72BCE99F-7DD3-455F-8EA8-BD0CACF436D0}"/>
              </a:ext>
            </a:extLst>
          </p:cNvPr>
          <p:cNvSpPr/>
          <p:nvPr/>
        </p:nvSpPr>
        <p:spPr>
          <a:xfrm>
            <a:off x="8799677" y="4499993"/>
            <a:ext cx="1905849" cy="4424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Information synthesis</a:t>
            </a:r>
            <a:endParaRPr lang="en-IN" sz="1400" dirty="0"/>
          </a:p>
        </p:txBody>
      </p:sp>
      <p:sp>
        <p:nvSpPr>
          <p:cNvPr id="13" name="Rectangle 12">
            <a:extLst>
              <a:ext uri="{FF2B5EF4-FFF2-40B4-BE49-F238E27FC236}">
                <a16:creationId xmlns:a16="http://schemas.microsoft.com/office/drawing/2014/main" id="{8049A43C-9FCE-47B8-A639-6D29F2C75830}"/>
              </a:ext>
            </a:extLst>
          </p:cNvPr>
          <p:cNvSpPr/>
          <p:nvPr/>
        </p:nvSpPr>
        <p:spPr>
          <a:xfrm>
            <a:off x="8799677" y="5486570"/>
            <a:ext cx="1905849" cy="4424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Information display</a:t>
            </a:r>
            <a:endParaRPr lang="en-IN" sz="1400" dirty="0"/>
          </a:p>
        </p:txBody>
      </p:sp>
      <p:sp>
        <p:nvSpPr>
          <p:cNvPr id="14" name="Rectangle 13">
            <a:extLst>
              <a:ext uri="{FF2B5EF4-FFF2-40B4-BE49-F238E27FC236}">
                <a16:creationId xmlns:a16="http://schemas.microsoft.com/office/drawing/2014/main" id="{0CF7694E-838B-43ED-8CCC-D0A627001937}"/>
              </a:ext>
            </a:extLst>
          </p:cNvPr>
          <p:cNvSpPr/>
          <p:nvPr/>
        </p:nvSpPr>
        <p:spPr>
          <a:xfrm>
            <a:off x="6471846" y="5468582"/>
            <a:ext cx="1468370" cy="4604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Data management</a:t>
            </a:r>
            <a:endParaRPr lang="en-IN" sz="1400" dirty="0"/>
          </a:p>
        </p:txBody>
      </p:sp>
      <p:cxnSp>
        <p:nvCxnSpPr>
          <p:cNvPr id="16" name="Straight Arrow Connector 15">
            <a:extLst>
              <a:ext uri="{FF2B5EF4-FFF2-40B4-BE49-F238E27FC236}">
                <a16:creationId xmlns:a16="http://schemas.microsoft.com/office/drawing/2014/main" id="{741DC19C-9AF6-4796-9CD4-70767B568A98}"/>
              </a:ext>
            </a:extLst>
          </p:cNvPr>
          <p:cNvCxnSpPr>
            <a:cxnSpLocks/>
          </p:cNvCxnSpPr>
          <p:nvPr/>
        </p:nvCxnSpPr>
        <p:spPr>
          <a:xfrm>
            <a:off x="2689719" y="2768588"/>
            <a:ext cx="0" cy="5415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AD1AC5FB-45D5-4F55-AD3D-9AAF25C2A4DA}"/>
              </a:ext>
            </a:extLst>
          </p:cNvPr>
          <p:cNvCxnSpPr>
            <a:cxnSpLocks/>
          </p:cNvCxnSpPr>
          <p:nvPr/>
        </p:nvCxnSpPr>
        <p:spPr>
          <a:xfrm>
            <a:off x="3423904" y="3517100"/>
            <a:ext cx="731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941D7EEA-5310-4C4D-9E30-A7ABF48391EF}"/>
              </a:ext>
            </a:extLst>
          </p:cNvPr>
          <p:cNvCxnSpPr>
            <a:cxnSpLocks/>
          </p:cNvCxnSpPr>
          <p:nvPr/>
        </p:nvCxnSpPr>
        <p:spPr>
          <a:xfrm>
            <a:off x="5623746" y="3513417"/>
            <a:ext cx="84589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6B931FB8-8B63-4329-9AE6-DC215C253950}"/>
              </a:ext>
            </a:extLst>
          </p:cNvPr>
          <p:cNvCxnSpPr>
            <a:cxnSpLocks/>
          </p:cNvCxnSpPr>
          <p:nvPr/>
        </p:nvCxnSpPr>
        <p:spPr>
          <a:xfrm flipV="1">
            <a:off x="7938014" y="3513417"/>
            <a:ext cx="1026378" cy="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8DB23B29-E6DD-45B4-88F8-EEFE35951790}"/>
              </a:ext>
            </a:extLst>
          </p:cNvPr>
          <p:cNvCxnSpPr>
            <a:cxnSpLocks/>
            <a:stCxn id="10" idx="2"/>
          </p:cNvCxnSpPr>
          <p:nvPr/>
        </p:nvCxnSpPr>
        <p:spPr>
          <a:xfrm>
            <a:off x="9752601" y="3833399"/>
            <a:ext cx="1" cy="6665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6CC07508-737F-4431-B1C4-E102FB006BDD}"/>
              </a:ext>
            </a:extLst>
          </p:cNvPr>
          <p:cNvCxnSpPr/>
          <p:nvPr/>
        </p:nvCxnSpPr>
        <p:spPr>
          <a:xfrm flipH="1">
            <a:off x="7940216" y="4721217"/>
            <a:ext cx="8594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C3E35C43-D230-4E1E-BD95-814F71E89BF5}"/>
              </a:ext>
            </a:extLst>
          </p:cNvPr>
          <p:cNvCxnSpPr/>
          <p:nvPr/>
        </p:nvCxnSpPr>
        <p:spPr>
          <a:xfrm flipV="1">
            <a:off x="7206031" y="4942440"/>
            <a:ext cx="0" cy="5261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CE0FFBF5-8EC3-4FB6-BBE2-47B241268716}"/>
              </a:ext>
            </a:extLst>
          </p:cNvPr>
          <p:cNvCxnSpPr/>
          <p:nvPr/>
        </p:nvCxnSpPr>
        <p:spPr>
          <a:xfrm>
            <a:off x="9752602" y="4942440"/>
            <a:ext cx="0" cy="5441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itle 1">
            <a:extLst>
              <a:ext uri="{FF2B5EF4-FFF2-40B4-BE49-F238E27FC236}">
                <a16:creationId xmlns:a16="http://schemas.microsoft.com/office/drawing/2014/main" id="{794DDAC2-DD68-A47A-82C1-4BE2B207616E}"/>
              </a:ext>
            </a:extLst>
          </p:cNvPr>
          <p:cNvSpPr txBox="1">
            <a:spLocks/>
          </p:cNvSpPr>
          <p:nvPr/>
        </p:nvSpPr>
        <p:spPr>
          <a:xfrm>
            <a:off x="1771464" y="122292"/>
            <a:ext cx="8947650" cy="891975"/>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HIGH LEVEL DESIGN</a:t>
            </a: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6" name="TextBox 5">
            <a:extLst>
              <a:ext uri="{FF2B5EF4-FFF2-40B4-BE49-F238E27FC236}">
                <a16:creationId xmlns:a16="http://schemas.microsoft.com/office/drawing/2014/main" id="{AD1316D0-734A-E63A-75A9-3607F89C5CEF}"/>
              </a:ext>
            </a:extLst>
          </p:cNvPr>
          <p:cNvSpPr txBox="1"/>
          <p:nvPr/>
        </p:nvSpPr>
        <p:spPr>
          <a:xfrm>
            <a:off x="872358" y="1015671"/>
            <a:ext cx="5400837" cy="523220"/>
          </a:xfrm>
          <a:prstGeom prst="rect">
            <a:avLst/>
          </a:prstGeom>
          <a:noFill/>
        </p:spPr>
        <p:txBody>
          <a:bodyPr wrap="non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ARCHITECTURE DIAGRAM</a:t>
            </a:r>
          </a:p>
        </p:txBody>
      </p:sp>
      <p:sp>
        <p:nvSpPr>
          <p:cNvPr id="19" name="TextBox 18">
            <a:extLst>
              <a:ext uri="{FF2B5EF4-FFF2-40B4-BE49-F238E27FC236}">
                <a16:creationId xmlns:a16="http://schemas.microsoft.com/office/drawing/2014/main" id="{3C925F61-0B03-852B-BDF8-9DCFBF703ED8}"/>
              </a:ext>
            </a:extLst>
          </p:cNvPr>
          <p:cNvSpPr txBox="1"/>
          <p:nvPr/>
        </p:nvSpPr>
        <p:spPr>
          <a:xfrm>
            <a:off x="5117479" y="6263406"/>
            <a:ext cx="3410677" cy="369332"/>
          </a:xfrm>
          <a:prstGeom prst="rect">
            <a:avLst/>
          </a:prstGeom>
          <a:no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Fig 1: Architecture Diagram</a:t>
            </a:r>
          </a:p>
        </p:txBody>
      </p:sp>
      <p:sp>
        <p:nvSpPr>
          <p:cNvPr id="3" name="TextBox 2">
            <a:extLst>
              <a:ext uri="{FF2B5EF4-FFF2-40B4-BE49-F238E27FC236}">
                <a16:creationId xmlns:a16="http://schemas.microsoft.com/office/drawing/2014/main" id="{C5A5ECED-BA68-ACA7-D5B4-3B29424285BD}"/>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4" name="Slide Number Placeholder 4">
            <a:extLst>
              <a:ext uri="{FF2B5EF4-FFF2-40B4-BE49-F238E27FC236}">
                <a16:creationId xmlns:a16="http://schemas.microsoft.com/office/drawing/2014/main" id="{4C7E5160-F7B3-4DF6-0673-69AF120EB9A1}"/>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15</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0570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94273" y="6455763"/>
            <a:ext cx="2993897" cy="369332"/>
          </a:xfrm>
          <a:prstGeom prst="rect">
            <a:avLst/>
          </a:prstGeom>
          <a:no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Fig 2: Use case diagram</a:t>
            </a:r>
          </a:p>
        </p:txBody>
      </p:sp>
      <p:sp>
        <p:nvSpPr>
          <p:cNvPr id="7" name="Rectangle 6"/>
          <p:cNvSpPr/>
          <p:nvPr/>
        </p:nvSpPr>
        <p:spPr>
          <a:xfrm>
            <a:off x="4112239" y="1119196"/>
            <a:ext cx="4180114" cy="53557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321243" y="1171447"/>
            <a:ext cx="3775166" cy="73152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II</a:t>
            </a:r>
          </a:p>
        </p:txBody>
      </p:sp>
      <p:sp>
        <p:nvSpPr>
          <p:cNvPr id="10" name="Oval 9"/>
          <p:cNvSpPr/>
          <p:nvPr/>
        </p:nvSpPr>
        <p:spPr>
          <a:xfrm>
            <a:off x="4277701" y="1963928"/>
            <a:ext cx="3714205" cy="6308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4260285" y="2769470"/>
            <a:ext cx="3775166" cy="73152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12" name="Oval 11"/>
          <p:cNvSpPr/>
          <p:nvPr/>
        </p:nvSpPr>
        <p:spPr>
          <a:xfrm>
            <a:off x="4229804" y="3522760"/>
            <a:ext cx="3775166" cy="64008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238513" y="4202030"/>
            <a:ext cx="3775166" cy="7315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247221" y="4972737"/>
            <a:ext cx="3775166" cy="71845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216741" y="5756510"/>
            <a:ext cx="3775166" cy="64008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891553" y="3091688"/>
            <a:ext cx="705394" cy="67926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9977461" y="2961059"/>
            <a:ext cx="627017" cy="67926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stCxn id="17" idx="4"/>
          </p:cNvCxnSpPr>
          <p:nvPr/>
        </p:nvCxnSpPr>
        <p:spPr>
          <a:xfrm rot="16200000" flipH="1">
            <a:off x="1760924" y="4254282"/>
            <a:ext cx="979714" cy="13062"/>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rot="5400000">
            <a:off x="2035244" y="4750671"/>
            <a:ext cx="235132" cy="209005"/>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a:off x="2270375" y="4737607"/>
            <a:ext cx="248195" cy="248194"/>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flipV="1">
            <a:off x="1930741" y="4254281"/>
            <a:ext cx="679269" cy="39189"/>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p:cNvCxnSpPr>
            <a:stCxn id="18" idx="4"/>
          </p:cNvCxnSpPr>
          <p:nvPr/>
        </p:nvCxnSpPr>
        <p:spPr>
          <a:xfrm rot="16200000" flipH="1">
            <a:off x="9748861" y="4182435"/>
            <a:ext cx="1110343" cy="26125"/>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rot="5400000">
            <a:off x="10062371" y="4770264"/>
            <a:ext cx="300445" cy="235134"/>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a:off x="10304032" y="4724544"/>
            <a:ext cx="326572" cy="248195"/>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flipV="1">
            <a:off x="9872958" y="4175904"/>
            <a:ext cx="809897" cy="39189"/>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a:endCxn id="8" idx="2"/>
          </p:cNvCxnSpPr>
          <p:nvPr/>
        </p:nvCxnSpPr>
        <p:spPr>
          <a:xfrm rot="5400000" flipH="1" flipV="1">
            <a:off x="2688387" y="1641712"/>
            <a:ext cx="1737359" cy="1528353"/>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a:cxnSpLocks/>
            <a:endCxn id="10" idx="2"/>
          </p:cNvCxnSpPr>
          <p:nvPr/>
        </p:nvCxnSpPr>
        <p:spPr>
          <a:xfrm flipV="1">
            <a:off x="2897392" y="2279372"/>
            <a:ext cx="1380309" cy="1178075"/>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p:cNvCxnSpPr>
            <a:endCxn id="11" idx="2"/>
          </p:cNvCxnSpPr>
          <p:nvPr/>
        </p:nvCxnSpPr>
        <p:spPr>
          <a:xfrm flipV="1">
            <a:off x="2988832" y="3135231"/>
            <a:ext cx="1271453" cy="505096"/>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p:cNvCxnSpPr>
            <a:endCxn id="15" idx="2"/>
          </p:cNvCxnSpPr>
          <p:nvPr/>
        </p:nvCxnSpPr>
        <p:spPr>
          <a:xfrm rot="16200000" flipH="1">
            <a:off x="2750437" y="4610246"/>
            <a:ext cx="1600201" cy="1332408"/>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p:cNvCxnSpPr>
            <a:cxnSpLocks/>
            <a:stCxn id="8" idx="6"/>
          </p:cNvCxnSpPr>
          <p:nvPr/>
        </p:nvCxnSpPr>
        <p:spPr>
          <a:xfrm>
            <a:off x="8096409" y="1537208"/>
            <a:ext cx="1776549" cy="1606731"/>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p:cNvCxnSpPr>
            <a:cxnSpLocks/>
            <a:stCxn id="10" idx="6"/>
          </p:cNvCxnSpPr>
          <p:nvPr/>
        </p:nvCxnSpPr>
        <p:spPr>
          <a:xfrm>
            <a:off x="7991906" y="2279372"/>
            <a:ext cx="1645921" cy="1086635"/>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a:off x="8070284" y="3157001"/>
            <a:ext cx="1502228" cy="404949"/>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p:cNvCxnSpPr>
            <a:stCxn id="12" idx="6"/>
          </p:cNvCxnSpPr>
          <p:nvPr/>
        </p:nvCxnSpPr>
        <p:spPr>
          <a:xfrm flipV="1">
            <a:off x="8004970" y="3744830"/>
            <a:ext cx="1580605" cy="97971"/>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p:cNvCxnSpPr>
            <a:stCxn id="13" idx="6"/>
          </p:cNvCxnSpPr>
          <p:nvPr/>
        </p:nvCxnSpPr>
        <p:spPr>
          <a:xfrm flipV="1">
            <a:off x="8013679" y="3979961"/>
            <a:ext cx="1650273" cy="587829"/>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p:cNvCxnSpPr>
            <a:stCxn id="14" idx="6"/>
          </p:cNvCxnSpPr>
          <p:nvPr/>
        </p:nvCxnSpPr>
        <p:spPr>
          <a:xfrm flipV="1">
            <a:off x="8022387" y="4228156"/>
            <a:ext cx="1746068" cy="110381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p:cNvCxnSpPr>
            <a:stCxn id="15" idx="6"/>
          </p:cNvCxnSpPr>
          <p:nvPr/>
        </p:nvCxnSpPr>
        <p:spPr>
          <a:xfrm flipV="1">
            <a:off x="7991907" y="4502476"/>
            <a:ext cx="1828800" cy="1574075"/>
          </a:xfrm>
          <a:prstGeom prst="line">
            <a:avLst/>
          </a:prstGeom>
        </p:spPr>
        <p:style>
          <a:lnRef idx="1">
            <a:schemeClr val="dk1"/>
          </a:lnRef>
          <a:fillRef idx="0">
            <a:schemeClr val="dk1"/>
          </a:fillRef>
          <a:effectRef idx="0">
            <a:schemeClr val="dk1"/>
          </a:effectRef>
          <a:fontRef idx="minor">
            <a:schemeClr val="tx1"/>
          </a:fontRef>
        </p:style>
      </p:cxnSp>
      <p:sp>
        <p:nvSpPr>
          <p:cNvPr id="66" name="TextBox 65"/>
          <p:cNvSpPr txBox="1"/>
          <p:nvPr/>
        </p:nvSpPr>
        <p:spPr>
          <a:xfrm>
            <a:off x="5692844" y="1302076"/>
            <a:ext cx="724878" cy="400110"/>
          </a:xfrm>
          <a:prstGeom prst="rect">
            <a:avLst/>
          </a:prstGeom>
          <a:noFill/>
        </p:spPr>
        <p:txBody>
          <a:bodyPr wrap="none" rtlCol="0">
            <a:spAutoFit/>
          </a:bodyPr>
          <a:lstStyle/>
          <a:p>
            <a:r>
              <a:rPr lang="en-US" sz="2000" dirty="0">
                <a:latin typeface="Times New Roman" pitchFamily="18" charset="0"/>
                <a:cs typeface="Times New Roman" pitchFamily="18" charset="0"/>
              </a:rPr>
              <a:t>Input</a:t>
            </a:r>
          </a:p>
        </p:txBody>
      </p:sp>
      <p:sp>
        <p:nvSpPr>
          <p:cNvPr id="67" name="TextBox 66"/>
          <p:cNvSpPr txBox="1"/>
          <p:nvPr/>
        </p:nvSpPr>
        <p:spPr>
          <a:xfrm>
            <a:off x="5294910" y="2101128"/>
            <a:ext cx="1705916" cy="400110"/>
          </a:xfrm>
          <a:prstGeom prst="rect">
            <a:avLst/>
          </a:prstGeom>
          <a:noFill/>
        </p:spPr>
        <p:txBody>
          <a:bodyPr wrap="none" rtlCol="0">
            <a:spAutoFit/>
          </a:bodyPr>
          <a:lstStyle/>
          <a:p>
            <a:r>
              <a:rPr lang="en-US" sz="2000" dirty="0">
                <a:latin typeface="Times New Roman" pitchFamily="18" charset="0"/>
                <a:cs typeface="Times New Roman" pitchFamily="18" charset="0"/>
              </a:rPr>
              <a:t>Pre-processing</a:t>
            </a:r>
          </a:p>
        </p:txBody>
      </p:sp>
      <p:sp>
        <p:nvSpPr>
          <p:cNvPr id="68" name="TextBox 67"/>
          <p:cNvSpPr txBox="1"/>
          <p:nvPr/>
        </p:nvSpPr>
        <p:spPr>
          <a:xfrm>
            <a:off x="5163030" y="2945064"/>
            <a:ext cx="2039341" cy="400110"/>
          </a:xfrm>
          <a:prstGeom prst="rect">
            <a:avLst/>
          </a:prstGeom>
          <a:noFill/>
        </p:spPr>
        <p:txBody>
          <a:bodyPr wrap="none" rtlCol="0">
            <a:spAutoFit/>
          </a:bodyPr>
          <a:lstStyle/>
          <a:p>
            <a:r>
              <a:rPr lang="en-US" sz="2000" dirty="0">
                <a:latin typeface="Times New Roman" pitchFamily="18" charset="0"/>
                <a:cs typeface="Times New Roman" pitchFamily="18" charset="0"/>
              </a:rPr>
              <a:t>Feature extraction</a:t>
            </a:r>
          </a:p>
        </p:txBody>
      </p:sp>
      <p:sp>
        <p:nvSpPr>
          <p:cNvPr id="69" name="TextBox 68"/>
          <p:cNvSpPr txBox="1"/>
          <p:nvPr/>
        </p:nvSpPr>
        <p:spPr>
          <a:xfrm>
            <a:off x="5313127" y="3614629"/>
            <a:ext cx="1849289" cy="400110"/>
          </a:xfrm>
          <a:prstGeom prst="rect">
            <a:avLst/>
          </a:prstGeom>
          <a:noFill/>
        </p:spPr>
        <p:txBody>
          <a:bodyPr wrap="none" rtlCol="0">
            <a:spAutoFit/>
          </a:bodyPr>
          <a:lstStyle/>
          <a:p>
            <a:r>
              <a:rPr lang="en-US" sz="2000" dirty="0">
                <a:latin typeface="Times New Roman" pitchFamily="18" charset="0"/>
                <a:cs typeface="Times New Roman" pitchFamily="18" charset="0"/>
              </a:rPr>
              <a:t>Training Model</a:t>
            </a:r>
          </a:p>
        </p:txBody>
      </p:sp>
      <p:sp>
        <p:nvSpPr>
          <p:cNvPr id="70" name="TextBox 69"/>
          <p:cNvSpPr txBox="1"/>
          <p:nvPr/>
        </p:nvSpPr>
        <p:spPr>
          <a:xfrm>
            <a:off x="5337791" y="4350559"/>
            <a:ext cx="1896470" cy="400110"/>
          </a:xfrm>
          <a:prstGeom prst="rect">
            <a:avLst/>
          </a:prstGeom>
          <a:noFill/>
        </p:spPr>
        <p:txBody>
          <a:bodyPr wrap="square" rtlCol="0">
            <a:spAutoFit/>
          </a:bodyPr>
          <a:lstStyle/>
          <a:p>
            <a:r>
              <a:rPr lang="en-US" sz="2000" dirty="0">
                <a:latin typeface="Times New Roman" pitchFamily="18" charset="0"/>
                <a:cs typeface="Times New Roman" pitchFamily="18" charset="0"/>
              </a:rPr>
              <a:t>Classification</a:t>
            </a:r>
          </a:p>
        </p:txBody>
      </p:sp>
      <p:sp>
        <p:nvSpPr>
          <p:cNvPr id="71" name="TextBox 70"/>
          <p:cNvSpPr txBox="1"/>
          <p:nvPr/>
        </p:nvSpPr>
        <p:spPr>
          <a:xfrm>
            <a:off x="5209518" y="5129493"/>
            <a:ext cx="2048959" cy="400110"/>
          </a:xfrm>
          <a:prstGeom prst="rect">
            <a:avLst/>
          </a:prstGeom>
          <a:noFill/>
        </p:spPr>
        <p:txBody>
          <a:bodyPr wrap="none" rtlCol="0">
            <a:spAutoFit/>
          </a:bodyPr>
          <a:lstStyle/>
          <a:p>
            <a:r>
              <a:rPr lang="en-US" sz="2000" dirty="0">
                <a:latin typeface="Times New Roman" pitchFamily="18" charset="0"/>
                <a:cs typeface="Times New Roman" pitchFamily="18" charset="0"/>
              </a:rPr>
              <a:t>Select PCB image</a:t>
            </a:r>
          </a:p>
        </p:txBody>
      </p:sp>
      <p:sp>
        <p:nvSpPr>
          <p:cNvPr id="72" name="TextBox 71"/>
          <p:cNvSpPr txBox="1"/>
          <p:nvPr/>
        </p:nvSpPr>
        <p:spPr>
          <a:xfrm>
            <a:off x="5405460" y="5847951"/>
            <a:ext cx="1612942" cy="400110"/>
          </a:xfrm>
          <a:prstGeom prst="rect">
            <a:avLst/>
          </a:prstGeom>
          <a:noFill/>
        </p:spPr>
        <p:txBody>
          <a:bodyPr wrap="none" rtlCol="0">
            <a:spAutoFit/>
          </a:bodyPr>
          <a:lstStyle/>
          <a:p>
            <a:r>
              <a:rPr lang="en-US" sz="2000" dirty="0">
                <a:latin typeface="Times New Roman" pitchFamily="18" charset="0"/>
                <a:cs typeface="Times New Roman" pitchFamily="18" charset="0"/>
              </a:rPr>
              <a:t>Display result</a:t>
            </a:r>
          </a:p>
        </p:txBody>
      </p:sp>
      <p:sp>
        <p:nvSpPr>
          <p:cNvPr id="73" name="TextBox 72"/>
          <p:cNvSpPr txBox="1"/>
          <p:nvPr/>
        </p:nvSpPr>
        <p:spPr>
          <a:xfrm>
            <a:off x="1904616" y="5325435"/>
            <a:ext cx="668773" cy="400110"/>
          </a:xfrm>
          <a:prstGeom prst="rect">
            <a:avLst/>
          </a:prstGeom>
          <a:noFill/>
        </p:spPr>
        <p:txBody>
          <a:bodyPr wrap="none" rtlCol="0">
            <a:spAutoFit/>
          </a:bodyPr>
          <a:lstStyle/>
          <a:p>
            <a:r>
              <a:rPr lang="en-US" sz="2000" dirty="0">
                <a:latin typeface="Times New Roman" pitchFamily="18" charset="0"/>
                <a:cs typeface="Times New Roman" pitchFamily="18" charset="0"/>
              </a:rPr>
              <a:t>User</a:t>
            </a:r>
          </a:p>
        </p:txBody>
      </p:sp>
      <p:sp>
        <p:nvSpPr>
          <p:cNvPr id="74" name="TextBox 73"/>
          <p:cNvSpPr txBox="1"/>
          <p:nvPr/>
        </p:nvSpPr>
        <p:spPr>
          <a:xfrm>
            <a:off x="9794580" y="5194807"/>
            <a:ext cx="938077" cy="400110"/>
          </a:xfrm>
          <a:prstGeom prst="rect">
            <a:avLst/>
          </a:prstGeom>
          <a:noFill/>
        </p:spPr>
        <p:txBody>
          <a:bodyPr wrap="none" rtlCol="0">
            <a:spAutoFit/>
          </a:bodyPr>
          <a:lstStyle/>
          <a:p>
            <a:r>
              <a:rPr lang="en-US" sz="2000" dirty="0">
                <a:latin typeface="Times New Roman" pitchFamily="18" charset="0"/>
                <a:cs typeface="Times New Roman" pitchFamily="18" charset="0"/>
              </a:rPr>
              <a:t>System</a:t>
            </a:r>
          </a:p>
        </p:txBody>
      </p:sp>
      <p:sp>
        <p:nvSpPr>
          <p:cNvPr id="19" name="Title 18">
            <a:extLst>
              <a:ext uri="{FF2B5EF4-FFF2-40B4-BE49-F238E27FC236}">
                <a16:creationId xmlns:a16="http://schemas.microsoft.com/office/drawing/2014/main" id="{6FF3B7CE-363A-756E-B86B-8DF4E2B36DDF}"/>
              </a:ext>
            </a:extLst>
          </p:cNvPr>
          <p:cNvSpPr>
            <a:spLocks noGrp="1"/>
          </p:cNvSpPr>
          <p:nvPr>
            <p:ph type="title"/>
          </p:nvPr>
        </p:nvSpPr>
        <p:spPr>
          <a:xfrm>
            <a:off x="1717382" y="-200444"/>
            <a:ext cx="8930638" cy="921224"/>
          </a:xfrm>
        </p:spPr>
        <p:txBody>
          <a:bodyPr>
            <a:normAutofit/>
          </a:body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HIGH LEVEL DESIGN</a:t>
            </a:r>
            <a:endParaRPr lang="en-US" dirty="0"/>
          </a:p>
        </p:txBody>
      </p:sp>
      <p:sp>
        <p:nvSpPr>
          <p:cNvPr id="28" name="TextBox 27">
            <a:extLst>
              <a:ext uri="{FF2B5EF4-FFF2-40B4-BE49-F238E27FC236}">
                <a16:creationId xmlns:a16="http://schemas.microsoft.com/office/drawing/2014/main" id="{42DE2B8C-A399-7296-3ADB-D90CC8E3097E}"/>
              </a:ext>
            </a:extLst>
          </p:cNvPr>
          <p:cNvSpPr txBox="1"/>
          <p:nvPr/>
        </p:nvSpPr>
        <p:spPr>
          <a:xfrm>
            <a:off x="860857" y="615569"/>
            <a:ext cx="6106510" cy="523220"/>
          </a:xfrm>
          <a:prstGeom prst="rect">
            <a:avLst/>
          </a:prstGeom>
          <a:noFill/>
        </p:spPr>
        <p:txBody>
          <a:bodyPr wrap="square">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USECASE DIAGRAM</a:t>
            </a:r>
          </a:p>
        </p:txBody>
      </p:sp>
      <p:sp>
        <p:nvSpPr>
          <p:cNvPr id="3" name="TextBox 2">
            <a:extLst>
              <a:ext uri="{FF2B5EF4-FFF2-40B4-BE49-F238E27FC236}">
                <a16:creationId xmlns:a16="http://schemas.microsoft.com/office/drawing/2014/main" id="{DAFC80FA-A06C-B136-E9D0-8DB355141395}"/>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4" name="Slide Number Placeholder 4">
            <a:extLst>
              <a:ext uri="{FF2B5EF4-FFF2-40B4-BE49-F238E27FC236}">
                <a16:creationId xmlns:a16="http://schemas.microsoft.com/office/drawing/2014/main" id="{886D0349-0A3F-8EDC-0ED1-5C1ECC8FC7BA}"/>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16</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F13C5A58-583B-4A19-B0DC-57DF412E72F7}"/>
              </a:ext>
            </a:extLst>
          </p:cNvPr>
          <p:cNvSpPr>
            <a:spLocks noGrp="1"/>
          </p:cNvSpPr>
          <p:nvPr/>
        </p:nvSpPr>
        <p:spPr>
          <a:xfrm>
            <a:off x="1013540" y="6375820"/>
            <a:ext cx="6297612"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100" b="1" dirty="0">
              <a:solidFill>
                <a:srgbClr val="002060"/>
              </a:solidFill>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430D7173-692B-4F17-A5B0-E375837F491D}"/>
              </a:ext>
            </a:extLst>
          </p:cNvPr>
          <p:cNvSpPr txBox="1">
            <a:spLocks/>
          </p:cNvSpPr>
          <p:nvPr/>
        </p:nvSpPr>
        <p:spPr>
          <a:xfrm>
            <a:off x="1849828" y="-79309"/>
            <a:ext cx="8288535" cy="755446"/>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HIGH LEVEL DESIGN</a:t>
            </a:r>
            <a:endParaRPr lang="en-US" sz="3600" dirty="0">
              <a:latin typeface="Verdana" panose="020B0604030504040204" pitchFamily="34" charset="0"/>
              <a:ea typeface="Verdana" panose="020B0604030504040204" pitchFamily="34" charset="0"/>
              <a:cs typeface="Verdana" panose="020B0604030504040204" pitchFamily="34" charset="0"/>
            </a:endParaRPr>
          </a:p>
        </p:txBody>
      </p:sp>
      <p:sp>
        <p:nvSpPr>
          <p:cNvPr id="8" name="Oval 7">
            <a:extLst>
              <a:ext uri="{FF2B5EF4-FFF2-40B4-BE49-F238E27FC236}">
                <a16:creationId xmlns:a16="http://schemas.microsoft.com/office/drawing/2014/main" id="{AB67A151-3BB3-4F26-BA7A-CE883E9080B3}"/>
              </a:ext>
            </a:extLst>
          </p:cNvPr>
          <p:cNvSpPr/>
          <p:nvPr/>
        </p:nvSpPr>
        <p:spPr>
          <a:xfrm>
            <a:off x="4944426" y="945125"/>
            <a:ext cx="1703671" cy="48126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START</a:t>
            </a:r>
          </a:p>
        </p:txBody>
      </p:sp>
      <p:sp>
        <p:nvSpPr>
          <p:cNvPr id="9" name="Rectangle 8">
            <a:extLst>
              <a:ext uri="{FF2B5EF4-FFF2-40B4-BE49-F238E27FC236}">
                <a16:creationId xmlns:a16="http://schemas.microsoft.com/office/drawing/2014/main" id="{A802B482-C33E-4BCF-B79B-CB742CC8CCE8}"/>
              </a:ext>
            </a:extLst>
          </p:cNvPr>
          <p:cNvSpPr/>
          <p:nvPr/>
        </p:nvSpPr>
        <p:spPr>
          <a:xfrm>
            <a:off x="4944426" y="1634124"/>
            <a:ext cx="1703671" cy="3726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Image Collection</a:t>
            </a:r>
          </a:p>
        </p:txBody>
      </p:sp>
      <p:sp>
        <p:nvSpPr>
          <p:cNvPr id="10" name="Rectangle 9">
            <a:extLst>
              <a:ext uri="{FF2B5EF4-FFF2-40B4-BE49-F238E27FC236}">
                <a16:creationId xmlns:a16="http://schemas.microsoft.com/office/drawing/2014/main" id="{289E69EC-5DE5-4E7C-ADE2-E9AFCC6E342C}"/>
              </a:ext>
            </a:extLst>
          </p:cNvPr>
          <p:cNvSpPr/>
          <p:nvPr/>
        </p:nvSpPr>
        <p:spPr>
          <a:xfrm>
            <a:off x="4968488" y="2143037"/>
            <a:ext cx="1655545" cy="3480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Split dataset </a:t>
            </a:r>
            <a:endParaRPr lang="en-IN" sz="1400" dirty="0"/>
          </a:p>
        </p:txBody>
      </p:sp>
      <p:sp>
        <p:nvSpPr>
          <p:cNvPr id="11" name="Rectangle 10">
            <a:extLst>
              <a:ext uri="{FF2B5EF4-FFF2-40B4-BE49-F238E27FC236}">
                <a16:creationId xmlns:a16="http://schemas.microsoft.com/office/drawing/2014/main" id="{0DB9EA01-F5F3-437E-90AD-39188D0F5221}"/>
              </a:ext>
            </a:extLst>
          </p:cNvPr>
          <p:cNvSpPr/>
          <p:nvPr/>
        </p:nvSpPr>
        <p:spPr>
          <a:xfrm>
            <a:off x="4050229" y="2774082"/>
            <a:ext cx="1226591" cy="3219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Train</a:t>
            </a:r>
            <a:endParaRPr lang="en-IN" sz="1400" dirty="0"/>
          </a:p>
        </p:txBody>
      </p:sp>
      <p:sp>
        <p:nvSpPr>
          <p:cNvPr id="12" name="Rectangle 11">
            <a:extLst>
              <a:ext uri="{FF2B5EF4-FFF2-40B4-BE49-F238E27FC236}">
                <a16:creationId xmlns:a16="http://schemas.microsoft.com/office/drawing/2014/main" id="{DDABDB9E-4EF3-41C9-91B2-E4DDCC2D6A30}"/>
              </a:ext>
            </a:extLst>
          </p:cNvPr>
          <p:cNvSpPr/>
          <p:nvPr/>
        </p:nvSpPr>
        <p:spPr>
          <a:xfrm>
            <a:off x="6522033" y="2770354"/>
            <a:ext cx="1226591" cy="3025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Test</a:t>
            </a:r>
            <a:endParaRPr lang="en-IN" sz="1400" dirty="0"/>
          </a:p>
        </p:txBody>
      </p:sp>
      <p:sp>
        <p:nvSpPr>
          <p:cNvPr id="13" name="Rectangle 12">
            <a:extLst>
              <a:ext uri="{FF2B5EF4-FFF2-40B4-BE49-F238E27FC236}">
                <a16:creationId xmlns:a16="http://schemas.microsoft.com/office/drawing/2014/main" id="{A83194B1-63DA-402C-A92E-C51EF93EB29C}"/>
              </a:ext>
            </a:extLst>
          </p:cNvPr>
          <p:cNvSpPr/>
          <p:nvPr/>
        </p:nvSpPr>
        <p:spPr>
          <a:xfrm>
            <a:off x="4956455" y="3304841"/>
            <a:ext cx="1679610" cy="3069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Pre-processing</a:t>
            </a:r>
            <a:endParaRPr lang="en-IN" sz="1400" dirty="0"/>
          </a:p>
        </p:txBody>
      </p:sp>
      <p:sp>
        <p:nvSpPr>
          <p:cNvPr id="14" name="Rectangle 13">
            <a:extLst>
              <a:ext uri="{FF2B5EF4-FFF2-40B4-BE49-F238E27FC236}">
                <a16:creationId xmlns:a16="http://schemas.microsoft.com/office/drawing/2014/main" id="{EF2069E0-D829-481A-AD03-1866EF2EACF8}"/>
              </a:ext>
            </a:extLst>
          </p:cNvPr>
          <p:cNvSpPr/>
          <p:nvPr/>
        </p:nvSpPr>
        <p:spPr>
          <a:xfrm>
            <a:off x="4944426" y="3804437"/>
            <a:ext cx="1703672" cy="2755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Feature extraction</a:t>
            </a:r>
            <a:endParaRPr lang="en-IN" sz="1400" dirty="0"/>
          </a:p>
        </p:txBody>
      </p:sp>
      <p:sp>
        <p:nvSpPr>
          <p:cNvPr id="15" name="Rectangle 14">
            <a:extLst>
              <a:ext uri="{FF2B5EF4-FFF2-40B4-BE49-F238E27FC236}">
                <a16:creationId xmlns:a16="http://schemas.microsoft.com/office/drawing/2014/main" id="{39B1E7AE-217C-463C-92A1-4AE41C162A26}"/>
              </a:ext>
            </a:extLst>
          </p:cNvPr>
          <p:cNvSpPr/>
          <p:nvPr/>
        </p:nvSpPr>
        <p:spPr>
          <a:xfrm>
            <a:off x="4944426" y="4262353"/>
            <a:ext cx="1703672" cy="288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Defect classification</a:t>
            </a:r>
            <a:endParaRPr lang="en-IN" sz="1400" dirty="0"/>
          </a:p>
        </p:txBody>
      </p:sp>
      <p:sp>
        <p:nvSpPr>
          <p:cNvPr id="16" name="Diamond 15">
            <a:extLst>
              <a:ext uri="{FF2B5EF4-FFF2-40B4-BE49-F238E27FC236}">
                <a16:creationId xmlns:a16="http://schemas.microsoft.com/office/drawing/2014/main" id="{83B14CC5-46A2-4D19-90B6-A5B01CE03DC1}"/>
              </a:ext>
            </a:extLst>
          </p:cNvPr>
          <p:cNvSpPr/>
          <p:nvPr/>
        </p:nvSpPr>
        <p:spPr>
          <a:xfrm>
            <a:off x="4877047" y="4754100"/>
            <a:ext cx="1838426" cy="60966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Defect?</a:t>
            </a:r>
            <a:endParaRPr lang="en-IN" sz="1400" dirty="0"/>
          </a:p>
        </p:txBody>
      </p:sp>
      <p:sp>
        <p:nvSpPr>
          <p:cNvPr id="17" name="Rectangle 16">
            <a:extLst>
              <a:ext uri="{FF2B5EF4-FFF2-40B4-BE49-F238E27FC236}">
                <a16:creationId xmlns:a16="http://schemas.microsoft.com/office/drawing/2014/main" id="{C1F862A2-6353-42B0-B15D-984BE1594736}"/>
              </a:ext>
            </a:extLst>
          </p:cNvPr>
          <p:cNvSpPr/>
          <p:nvPr/>
        </p:nvSpPr>
        <p:spPr>
          <a:xfrm>
            <a:off x="4944425" y="5616959"/>
            <a:ext cx="1703671" cy="3148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Normal</a:t>
            </a:r>
            <a:endParaRPr lang="en-IN" sz="1400" dirty="0"/>
          </a:p>
        </p:txBody>
      </p:sp>
      <p:sp>
        <p:nvSpPr>
          <p:cNvPr id="18" name="Oval 17">
            <a:extLst>
              <a:ext uri="{FF2B5EF4-FFF2-40B4-BE49-F238E27FC236}">
                <a16:creationId xmlns:a16="http://schemas.microsoft.com/office/drawing/2014/main" id="{260A7009-AFE2-4CF0-BEFF-933747C7C495}"/>
              </a:ext>
            </a:extLst>
          </p:cNvPr>
          <p:cNvSpPr/>
          <p:nvPr/>
        </p:nvSpPr>
        <p:spPr>
          <a:xfrm>
            <a:off x="4944426" y="6152492"/>
            <a:ext cx="1703670" cy="365126"/>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END</a:t>
            </a:r>
          </a:p>
        </p:txBody>
      </p:sp>
      <p:sp>
        <p:nvSpPr>
          <p:cNvPr id="19" name="Rectangle 18">
            <a:extLst>
              <a:ext uri="{FF2B5EF4-FFF2-40B4-BE49-F238E27FC236}">
                <a16:creationId xmlns:a16="http://schemas.microsoft.com/office/drawing/2014/main" id="{41B23335-F4E3-4A7B-A66D-0E411E786138}"/>
              </a:ext>
            </a:extLst>
          </p:cNvPr>
          <p:cNvSpPr/>
          <p:nvPr/>
        </p:nvSpPr>
        <p:spPr>
          <a:xfrm>
            <a:off x="7405742" y="5516844"/>
            <a:ext cx="1698089" cy="3077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latin typeface="Times New Roman" panose="02020603050405020304" pitchFamily="18" charset="0"/>
                <a:cs typeface="Times New Roman" panose="02020603050405020304" pitchFamily="18" charset="0"/>
              </a:rPr>
              <a:t>Specific PCB Defect </a:t>
            </a:r>
            <a:endParaRPr lang="en-IN" sz="1400" dirty="0"/>
          </a:p>
        </p:txBody>
      </p:sp>
      <p:cxnSp>
        <p:nvCxnSpPr>
          <p:cNvPr id="20" name="Straight Connector 19">
            <a:extLst>
              <a:ext uri="{FF2B5EF4-FFF2-40B4-BE49-F238E27FC236}">
                <a16:creationId xmlns:a16="http://schemas.microsoft.com/office/drawing/2014/main" id="{A6B03FEF-6624-4250-A41C-F4649225EF85}"/>
              </a:ext>
            </a:extLst>
          </p:cNvPr>
          <p:cNvCxnSpPr>
            <a:cxnSpLocks/>
          </p:cNvCxnSpPr>
          <p:nvPr/>
        </p:nvCxnSpPr>
        <p:spPr>
          <a:xfrm>
            <a:off x="6688239" y="5058932"/>
            <a:ext cx="1584000"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87338AC9-DD24-4BE8-B3BA-BC9BE2E7FA9A}"/>
              </a:ext>
            </a:extLst>
          </p:cNvPr>
          <p:cNvCxnSpPr>
            <a:cxnSpLocks/>
            <a:stCxn id="8" idx="4"/>
            <a:endCxn id="9" idx="0"/>
          </p:cNvCxnSpPr>
          <p:nvPr/>
        </p:nvCxnSpPr>
        <p:spPr>
          <a:xfrm>
            <a:off x="5796262" y="1426387"/>
            <a:ext cx="0" cy="2077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76C9E0B-1C43-4A06-A601-1EB8BFF88DE7}"/>
              </a:ext>
            </a:extLst>
          </p:cNvPr>
          <p:cNvCxnSpPr>
            <a:cxnSpLocks/>
            <a:stCxn id="9" idx="2"/>
            <a:endCxn id="10" idx="0"/>
          </p:cNvCxnSpPr>
          <p:nvPr/>
        </p:nvCxnSpPr>
        <p:spPr>
          <a:xfrm flipH="1">
            <a:off x="5796261" y="2006747"/>
            <a:ext cx="1" cy="1362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0156E1E7-10C6-41AA-A8DC-213ECFE4A3B8}"/>
              </a:ext>
            </a:extLst>
          </p:cNvPr>
          <p:cNvCxnSpPr>
            <a:cxnSpLocks/>
          </p:cNvCxnSpPr>
          <p:nvPr/>
        </p:nvCxnSpPr>
        <p:spPr>
          <a:xfrm>
            <a:off x="4520913" y="2645814"/>
            <a:ext cx="2628000" cy="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12ABB57-2CB6-4C02-A93A-44D2DD3D9CD5}"/>
              </a:ext>
            </a:extLst>
          </p:cNvPr>
          <p:cNvCxnSpPr>
            <a:cxnSpLocks/>
            <a:stCxn id="10" idx="2"/>
          </p:cNvCxnSpPr>
          <p:nvPr/>
        </p:nvCxnSpPr>
        <p:spPr>
          <a:xfrm>
            <a:off x="5796261" y="2491111"/>
            <a:ext cx="0" cy="1547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893CE65E-73D8-4411-8343-4F2F78084EF7}"/>
              </a:ext>
            </a:extLst>
          </p:cNvPr>
          <p:cNvCxnSpPr>
            <a:cxnSpLocks/>
          </p:cNvCxnSpPr>
          <p:nvPr/>
        </p:nvCxnSpPr>
        <p:spPr>
          <a:xfrm>
            <a:off x="4516425" y="3164710"/>
            <a:ext cx="2664000" cy="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1F9004D-528E-43C0-B9C2-CD3FB495B9FC}"/>
              </a:ext>
            </a:extLst>
          </p:cNvPr>
          <p:cNvCxnSpPr>
            <a:cxnSpLocks/>
          </p:cNvCxnSpPr>
          <p:nvPr/>
        </p:nvCxnSpPr>
        <p:spPr>
          <a:xfrm>
            <a:off x="7180425" y="3096021"/>
            <a:ext cx="0" cy="7200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2EEAD48-E5D4-4976-9A65-DCF3DE98C262}"/>
              </a:ext>
            </a:extLst>
          </p:cNvPr>
          <p:cNvCxnSpPr>
            <a:cxnSpLocks/>
            <a:stCxn id="11" idx="2"/>
            <a:endCxn id="11" idx="2"/>
          </p:cNvCxnSpPr>
          <p:nvPr/>
        </p:nvCxnSpPr>
        <p:spPr>
          <a:xfrm>
            <a:off x="4663525" y="309602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6551C88-4359-4B2D-98B3-E8696A756319}"/>
              </a:ext>
            </a:extLst>
          </p:cNvPr>
          <p:cNvCxnSpPr>
            <a:cxnSpLocks/>
            <a:stCxn id="11" idx="2"/>
            <a:endCxn id="11" idx="2"/>
          </p:cNvCxnSpPr>
          <p:nvPr/>
        </p:nvCxnSpPr>
        <p:spPr>
          <a:xfrm>
            <a:off x="4663525" y="309602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02ED515-3ECB-4CC3-B7D8-C205058D2B51}"/>
              </a:ext>
            </a:extLst>
          </p:cNvPr>
          <p:cNvCxnSpPr>
            <a:cxnSpLocks/>
          </p:cNvCxnSpPr>
          <p:nvPr/>
        </p:nvCxnSpPr>
        <p:spPr>
          <a:xfrm>
            <a:off x="4516425" y="3099749"/>
            <a:ext cx="0" cy="64961"/>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D632234A-0D0C-4EB3-8996-CCF0999C41CA}"/>
              </a:ext>
            </a:extLst>
          </p:cNvPr>
          <p:cNvCxnSpPr>
            <a:cxnSpLocks/>
            <a:endCxn id="13" idx="0"/>
          </p:cNvCxnSpPr>
          <p:nvPr/>
        </p:nvCxnSpPr>
        <p:spPr>
          <a:xfrm>
            <a:off x="5796260" y="3164875"/>
            <a:ext cx="0" cy="1399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2D86B4B4-55F7-47C9-9D70-53378010C344}"/>
              </a:ext>
            </a:extLst>
          </p:cNvPr>
          <p:cNvCxnSpPr>
            <a:cxnSpLocks/>
            <a:stCxn id="14" idx="2"/>
            <a:endCxn id="15" idx="0"/>
          </p:cNvCxnSpPr>
          <p:nvPr/>
        </p:nvCxnSpPr>
        <p:spPr>
          <a:xfrm>
            <a:off x="5796262" y="4080016"/>
            <a:ext cx="0" cy="1823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02E9BE3D-E73B-44CE-ACCE-5CD5F3BD0F0D}"/>
              </a:ext>
            </a:extLst>
          </p:cNvPr>
          <p:cNvCxnSpPr>
            <a:cxnSpLocks/>
            <a:stCxn id="13" idx="2"/>
            <a:endCxn id="14" idx="0"/>
          </p:cNvCxnSpPr>
          <p:nvPr/>
        </p:nvCxnSpPr>
        <p:spPr>
          <a:xfrm>
            <a:off x="5796260" y="3611771"/>
            <a:ext cx="2" cy="192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94163556-DF11-4765-A42C-02FC881CF80C}"/>
              </a:ext>
            </a:extLst>
          </p:cNvPr>
          <p:cNvCxnSpPr>
            <a:cxnSpLocks/>
            <a:stCxn id="15" idx="2"/>
            <a:endCxn id="16" idx="0"/>
          </p:cNvCxnSpPr>
          <p:nvPr/>
        </p:nvCxnSpPr>
        <p:spPr>
          <a:xfrm flipH="1">
            <a:off x="5796260" y="4550673"/>
            <a:ext cx="2" cy="2034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DB42202F-2CF0-4FA0-8E3A-A1AC73A3818A}"/>
              </a:ext>
            </a:extLst>
          </p:cNvPr>
          <p:cNvCxnSpPr>
            <a:cxnSpLocks/>
            <a:stCxn id="16" idx="2"/>
            <a:endCxn id="17" idx="0"/>
          </p:cNvCxnSpPr>
          <p:nvPr/>
        </p:nvCxnSpPr>
        <p:spPr>
          <a:xfrm>
            <a:off x="5796260" y="5363764"/>
            <a:ext cx="1" cy="2531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287A489-1F94-4EF8-99DA-1CA0DDDC046F}"/>
              </a:ext>
            </a:extLst>
          </p:cNvPr>
          <p:cNvCxnSpPr>
            <a:cxnSpLocks/>
            <a:stCxn id="17" idx="2"/>
            <a:endCxn id="18" idx="0"/>
          </p:cNvCxnSpPr>
          <p:nvPr/>
        </p:nvCxnSpPr>
        <p:spPr>
          <a:xfrm>
            <a:off x="5796261" y="5931833"/>
            <a:ext cx="0" cy="220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AB174F0F-2DBC-4A72-8F00-FFD29C00F0C3}"/>
              </a:ext>
            </a:extLst>
          </p:cNvPr>
          <p:cNvCxnSpPr>
            <a:cxnSpLocks/>
            <a:endCxn id="19" idx="0"/>
          </p:cNvCxnSpPr>
          <p:nvPr/>
        </p:nvCxnSpPr>
        <p:spPr>
          <a:xfrm>
            <a:off x="8254786" y="5058931"/>
            <a:ext cx="1" cy="4579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Connector: Elbow 37">
            <a:extLst>
              <a:ext uri="{FF2B5EF4-FFF2-40B4-BE49-F238E27FC236}">
                <a16:creationId xmlns:a16="http://schemas.microsoft.com/office/drawing/2014/main" id="{1F6C5AD4-BA38-4D80-911A-7C79C4C1E813}"/>
              </a:ext>
            </a:extLst>
          </p:cNvPr>
          <p:cNvCxnSpPr>
            <a:cxnSpLocks/>
            <a:stCxn id="19" idx="2"/>
          </p:cNvCxnSpPr>
          <p:nvPr/>
        </p:nvCxnSpPr>
        <p:spPr>
          <a:xfrm rot="5400000">
            <a:off x="6925382" y="4706029"/>
            <a:ext cx="210813" cy="244799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67263F8F-7F68-46CC-9701-5D9A196C6526}"/>
              </a:ext>
            </a:extLst>
          </p:cNvPr>
          <p:cNvSpPr txBox="1"/>
          <p:nvPr/>
        </p:nvSpPr>
        <p:spPr>
          <a:xfrm>
            <a:off x="7083773" y="4802932"/>
            <a:ext cx="1193532" cy="307777"/>
          </a:xfrm>
          <a:prstGeom prst="rect">
            <a:avLst/>
          </a:prstGeom>
          <a:noFill/>
        </p:spPr>
        <p:txBody>
          <a:bodyPr wrap="square" rtlCol="0">
            <a:spAutoFit/>
          </a:bodyPr>
          <a:lstStyle/>
          <a:p>
            <a:pPr algn="ctr"/>
            <a:r>
              <a:rPr lang="en-IN" sz="1400" dirty="0">
                <a:latin typeface="Times New Roman" panose="02020603050405020304" pitchFamily="18" charset="0"/>
                <a:cs typeface="Times New Roman" panose="02020603050405020304" pitchFamily="18" charset="0"/>
              </a:rPr>
              <a:t>Yes</a:t>
            </a:r>
          </a:p>
        </p:txBody>
      </p:sp>
      <p:cxnSp>
        <p:nvCxnSpPr>
          <p:cNvPr id="40" name="Straight Arrow Connector 39">
            <a:extLst>
              <a:ext uri="{FF2B5EF4-FFF2-40B4-BE49-F238E27FC236}">
                <a16:creationId xmlns:a16="http://schemas.microsoft.com/office/drawing/2014/main" id="{E21B345A-2ED5-4B32-9B03-C6E71919C29E}"/>
              </a:ext>
            </a:extLst>
          </p:cNvPr>
          <p:cNvCxnSpPr>
            <a:cxnSpLocks/>
          </p:cNvCxnSpPr>
          <p:nvPr/>
        </p:nvCxnSpPr>
        <p:spPr>
          <a:xfrm>
            <a:off x="7155531" y="2635365"/>
            <a:ext cx="0" cy="144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EE1B0BB8-62FD-4ACB-9CB1-3ED3160347AF}"/>
              </a:ext>
            </a:extLst>
          </p:cNvPr>
          <p:cNvSpPr txBox="1"/>
          <p:nvPr/>
        </p:nvSpPr>
        <p:spPr>
          <a:xfrm>
            <a:off x="5723143" y="5296462"/>
            <a:ext cx="625650" cy="307777"/>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No</a:t>
            </a:r>
          </a:p>
        </p:txBody>
      </p:sp>
      <p:cxnSp>
        <p:nvCxnSpPr>
          <p:cNvPr id="58" name="Straight Arrow Connector 57">
            <a:extLst>
              <a:ext uri="{FF2B5EF4-FFF2-40B4-BE49-F238E27FC236}">
                <a16:creationId xmlns:a16="http://schemas.microsoft.com/office/drawing/2014/main" id="{6869940E-6B38-4B7C-B1D6-C2AB9BD7D1BF}"/>
              </a:ext>
            </a:extLst>
          </p:cNvPr>
          <p:cNvCxnSpPr/>
          <p:nvPr/>
        </p:nvCxnSpPr>
        <p:spPr>
          <a:xfrm>
            <a:off x="4516424" y="2645814"/>
            <a:ext cx="0" cy="1245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0E186C4F-0624-1BC1-4999-3B3D284C2C95}"/>
              </a:ext>
            </a:extLst>
          </p:cNvPr>
          <p:cNvSpPr txBox="1"/>
          <p:nvPr/>
        </p:nvSpPr>
        <p:spPr>
          <a:xfrm>
            <a:off x="860857" y="615569"/>
            <a:ext cx="6106510" cy="523220"/>
          </a:xfrm>
          <a:prstGeom prst="rect">
            <a:avLst/>
          </a:prstGeom>
          <a:noFill/>
        </p:spPr>
        <p:txBody>
          <a:bodyPr wrap="square">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FLOWCHART</a:t>
            </a:r>
          </a:p>
        </p:txBody>
      </p:sp>
      <p:sp>
        <p:nvSpPr>
          <p:cNvPr id="25" name="TextBox 24">
            <a:extLst>
              <a:ext uri="{FF2B5EF4-FFF2-40B4-BE49-F238E27FC236}">
                <a16:creationId xmlns:a16="http://schemas.microsoft.com/office/drawing/2014/main" id="{FA22A7EE-420C-DCF9-48E2-59F42FB5F96B}"/>
              </a:ext>
            </a:extLst>
          </p:cNvPr>
          <p:cNvSpPr txBox="1"/>
          <p:nvPr/>
        </p:nvSpPr>
        <p:spPr>
          <a:xfrm>
            <a:off x="4776699" y="6512856"/>
            <a:ext cx="2060179" cy="369332"/>
          </a:xfrm>
          <a:prstGeom prst="rect">
            <a:avLst/>
          </a:prstGeom>
          <a:no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Fig 3: Flowchart</a:t>
            </a:r>
          </a:p>
        </p:txBody>
      </p:sp>
      <p:sp>
        <p:nvSpPr>
          <p:cNvPr id="5" name="TextBox 4">
            <a:extLst>
              <a:ext uri="{FF2B5EF4-FFF2-40B4-BE49-F238E27FC236}">
                <a16:creationId xmlns:a16="http://schemas.microsoft.com/office/drawing/2014/main" id="{78B99DDF-6D67-6CBA-64F7-1BEDC957CD48}"/>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7" name="Slide Number Placeholder 4">
            <a:extLst>
              <a:ext uri="{FF2B5EF4-FFF2-40B4-BE49-F238E27FC236}">
                <a16:creationId xmlns:a16="http://schemas.microsoft.com/office/drawing/2014/main" id="{48C2CA17-3D61-ED18-1C75-201AF2D15D1A}"/>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17</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495002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27062-0B97-5CA0-B845-A882D095344A}"/>
              </a:ext>
            </a:extLst>
          </p:cNvPr>
          <p:cNvSpPr>
            <a:spLocks noGrp="1"/>
          </p:cNvSpPr>
          <p:nvPr>
            <p:ph type="title"/>
          </p:nvPr>
        </p:nvSpPr>
        <p:spPr>
          <a:xfrm>
            <a:off x="974145" y="-117463"/>
            <a:ext cx="9905998" cy="1478570"/>
          </a:xfrm>
        </p:spPr>
        <p:txBody>
          <a:body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IMAGE ACQUISITION</a:t>
            </a:r>
          </a:p>
        </p:txBody>
      </p:sp>
      <p:pic>
        <p:nvPicPr>
          <p:cNvPr id="4" name="Picture 3">
            <a:extLst>
              <a:ext uri="{FF2B5EF4-FFF2-40B4-BE49-F238E27FC236}">
                <a16:creationId xmlns:a16="http://schemas.microsoft.com/office/drawing/2014/main" id="{9EE2969E-CC85-E558-7196-CDEBF4C6D71C}"/>
              </a:ext>
            </a:extLst>
          </p:cNvPr>
          <p:cNvPicPr>
            <a:picLocks noChangeAspect="1"/>
          </p:cNvPicPr>
          <p:nvPr/>
        </p:nvPicPr>
        <p:blipFill>
          <a:blip r:embed="rId2"/>
          <a:stretch>
            <a:fillRect/>
          </a:stretch>
        </p:blipFill>
        <p:spPr>
          <a:xfrm>
            <a:off x="4539848" y="1211724"/>
            <a:ext cx="2648031" cy="2217276"/>
          </a:xfrm>
          <a:prstGeom prst="rect">
            <a:avLst/>
          </a:prstGeom>
        </p:spPr>
      </p:pic>
      <p:sp>
        <p:nvSpPr>
          <p:cNvPr id="5" name="TextBox 4">
            <a:extLst>
              <a:ext uri="{FF2B5EF4-FFF2-40B4-BE49-F238E27FC236}">
                <a16:creationId xmlns:a16="http://schemas.microsoft.com/office/drawing/2014/main" id="{3FE600F0-5894-2F69-2998-354A06F1FECD}"/>
              </a:ext>
            </a:extLst>
          </p:cNvPr>
          <p:cNvSpPr txBox="1"/>
          <p:nvPr/>
        </p:nvSpPr>
        <p:spPr>
          <a:xfrm>
            <a:off x="2083443" y="4338299"/>
            <a:ext cx="5497975" cy="1754326"/>
          </a:xfrm>
          <a:prstGeom prst="rect">
            <a:avLst/>
          </a:prstGeom>
          <a:noFill/>
        </p:spPr>
        <p:txBody>
          <a:bodyPr wrap="square" rtlCol="0">
            <a:spAutoFit/>
          </a:bodyPr>
          <a:lstStyle/>
          <a:p>
            <a:r>
              <a:rPr lang="en-IN" dirty="0">
                <a:latin typeface="Palatino" pitchFamily="2" charset="77"/>
                <a:ea typeface="Palatino" pitchFamily="2" charset="77"/>
                <a:cs typeface="Times New Roman" pitchFamily="18" charset="0"/>
              </a:rPr>
              <a:t>Defect</a:t>
            </a:r>
            <a:r>
              <a:rPr lang="en-IN" sz="1800" dirty="0">
                <a:solidFill>
                  <a:schemeClr val="tx1"/>
                </a:solidFill>
                <a:latin typeface="Palatino" pitchFamily="2" charset="77"/>
                <a:ea typeface="Palatino" pitchFamily="2" charset="77"/>
                <a:cs typeface="Times New Roman" pitchFamily="18" charset="0"/>
              </a:rPr>
              <a:t> name		:Soldering Short </a:t>
            </a:r>
            <a:br>
              <a:rPr lang="en-IN" sz="1800" dirty="0">
                <a:solidFill>
                  <a:schemeClr val="tx1"/>
                </a:solidFill>
                <a:latin typeface="Palatino" pitchFamily="2" charset="77"/>
                <a:ea typeface="Palatino" pitchFamily="2" charset="77"/>
                <a:cs typeface="Times New Roman" pitchFamily="18" charset="0"/>
              </a:rPr>
            </a:br>
            <a:r>
              <a:rPr lang="en-IN" sz="1800" dirty="0">
                <a:solidFill>
                  <a:schemeClr val="tx1"/>
                </a:solidFill>
                <a:latin typeface="Palatino" pitchFamily="2" charset="77"/>
                <a:ea typeface="Palatino" pitchFamily="2" charset="77"/>
                <a:cs typeface="Times New Roman" pitchFamily="18" charset="0"/>
              </a:rPr>
              <a:t>Dimension		:512 X 512</a:t>
            </a:r>
            <a:br>
              <a:rPr lang="en-IN" sz="1800" dirty="0">
                <a:solidFill>
                  <a:schemeClr val="tx1"/>
                </a:solidFill>
                <a:latin typeface="Palatino" pitchFamily="2" charset="77"/>
                <a:ea typeface="Palatino" pitchFamily="2" charset="77"/>
                <a:cs typeface="Times New Roman" pitchFamily="18" charset="0"/>
              </a:rPr>
            </a:br>
            <a:r>
              <a:rPr lang="en-IN" sz="1800" dirty="0">
                <a:solidFill>
                  <a:schemeClr val="tx1"/>
                </a:solidFill>
                <a:latin typeface="Palatino" pitchFamily="2" charset="77"/>
                <a:ea typeface="Palatino" pitchFamily="2" charset="77"/>
                <a:cs typeface="Times New Roman" pitchFamily="18" charset="0"/>
              </a:rPr>
              <a:t>Width			:512 pixels</a:t>
            </a:r>
            <a:br>
              <a:rPr lang="en-IN" sz="1800" dirty="0">
                <a:solidFill>
                  <a:schemeClr val="tx1"/>
                </a:solidFill>
                <a:latin typeface="Palatino" pitchFamily="2" charset="77"/>
                <a:ea typeface="Palatino" pitchFamily="2" charset="77"/>
                <a:cs typeface="Times New Roman" pitchFamily="18" charset="0"/>
              </a:rPr>
            </a:br>
            <a:r>
              <a:rPr lang="en-IN" sz="1800" dirty="0">
                <a:solidFill>
                  <a:schemeClr val="tx1"/>
                </a:solidFill>
                <a:latin typeface="Palatino" pitchFamily="2" charset="77"/>
                <a:ea typeface="Palatino" pitchFamily="2" charset="77"/>
                <a:cs typeface="Times New Roman" pitchFamily="18" charset="0"/>
              </a:rPr>
              <a:t>Height			:512 pixels</a:t>
            </a:r>
            <a:br>
              <a:rPr lang="en-IN" sz="1800" dirty="0">
                <a:solidFill>
                  <a:schemeClr val="tx1"/>
                </a:solidFill>
                <a:latin typeface="Palatino" pitchFamily="2" charset="77"/>
                <a:ea typeface="Palatino" pitchFamily="2" charset="77"/>
                <a:cs typeface="Times New Roman" pitchFamily="18" charset="0"/>
              </a:rPr>
            </a:br>
            <a:r>
              <a:rPr lang="en-IN" sz="1800" dirty="0">
                <a:solidFill>
                  <a:schemeClr val="tx1"/>
                </a:solidFill>
                <a:latin typeface="Palatino" pitchFamily="2" charset="77"/>
                <a:ea typeface="Palatino" pitchFamily="2" charset="77"/>
                <a:cs typeface="Times New Roman" pitchFamily="18" charset="0"/>
              </a:rPr>
              <a:t>Type of file		:JPG file(.jpg)</a:t>
            </a:r>
            <a:br>
              <a:rPr lang="en-IN" sz="1800" dirty="0">
                <a:solidFill>
                  <a:schemeClr val="tx1"/>
                </a:solidFill>
                <a:latin typeface="Palatino" pitchFamily="2" charset="77"/>
                <a:ea typeface="Palatino" pitchFamily="2" charset="77"/>
                <a:cs typeface="Times New Roman" pitchFamily="18" charset="0"/>
              </a:rPr>
            </a:br>
            <a:r>
              <a:rPr lang="en-IN" sz="1800" dirty="0">
                <a:solidFill>
                  <a:schemeClr val="tx1"/>
                </a:solidFill>
                <a:latin typeface="Palatino" pitchFamily="2" charset="77"/>
                <a:ea typeface="Palatino" pitchFamily="2" charset="77"/>
                <a:cs typeface="Times New Roman" pitchFamily="18" charset="0"/>
              </a:rPr>
              <a:t>Size				:156 KB</a:t>
            </a:r>
            <a:endParaRPr lang="en-US" dirty="0">
              <a:latin typeface="Palatino" pitchFamily="2" charset="77"/>
              <a:ea typeface="Palatino" pitchFamily="2" charset="77"/>
            </a:endParaRPr>
          </a:p>
        </p:txBody>
      </p:sp>
      <p:sp>
        <p:nvSpPr>
          <p:cNvPr id="6" name="TextBox 5">
            <a:extLst>
              <a:ext uri="{FF2B5EF4-FFF2-40B4-BE49-F238E27FC236}">
                <a16:creationId xmlns:a16="http://schemas.microsoft.com/office/drawing/2014/main" id="{E8AF6235-F58D-A8D7-500E-DE3461CFDC48}"/>
              </a:ext>
            </a:extLst>
          </p:cNvPr>
          <p:cNvSpPr txBox="1"/>
          <p:nvPr/>
        </p:nvSpPr>
        <p:spPr>
          <a:xfrm>
            <a:off x="4289553" y="3545095"/>
            <a:ext cx="3148619" cy="338554"/>
          </a:xfrm>
          <a:prstGeom prst="rect">
            <a:avLst/>
          </a:prstGeom>
          <a:noFill/>
        </p:spPr>
        <p:txBody>
          <a:bodyPr wrap="non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Image: Printed Circuit Board</a:t>
            </a:r>
          </a:p>
        </p:txBody>
      </p:sp>
      <p:sp>
        <p:nvSpPr>
          <p:cNvPr id="7" name="TextBox 6">
            <a:extLst>
              <a:ext uri="{FF2B5EF4-FFF2-40B4-BE49-F238E27FC236}">
                <a16:creationId xmlns:a16="http://schemas.microsoft.com/office/drawing/2014/main" id="{974F4C9F-5733-5711-054B-56AB096E56DF}"/>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8" name="Slide Number Placeholder 4">
            <a:extLst>
              <a:ext uri="{FF2B5EF4-FFF2-40B4-BE49-F238E27FC236}">
                <a16:creationId xmlns:a16="http://schemas.microsoft.com/office/drawing/2014/main" id="{D38F915D-17AB-B45B-C696-473D89513A2F}"/>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18</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265735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3E873-D536-0005-8C74-2C3451302837}"/>
              </a:ext>
            </a:extLst>
          </p:cNvPr>
          <p:cNvSpPr>
            <a:spLocks noGrp="1"/>
          </p:cNvSpPr>
          <p:nvPr>
            <p:ph type="title"/>
          </p:nvPr>
        </p:nvSpPr>
        <p:spPr>
          <a:xfrm>
            <a:off x="962737" y="-390475"/>
            <a:ext cx="9905998" cy="1478570"/>
          </a:xfrm>
        </p:spPr>
        <p:txBody>
          <a:body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BOARD WORK</a:t>
            </a:r>
            <a:endParaRPr lang="en-US" dirty="0"/>
          </a:p>
        </p:txBody>
      </p:sp>
      <p:sp>
        <p:nvSpPr>
          <p:cNvPr id="4" name="TextBox 3">
            <a:extLst>
              <a:ext uri="{FF2B5EF4-FFF2-40B4-BE49-F238E27FC236}">
                <a16:creationId xmlns:a16="http://schemas.microsoft.com/office/drawing/2014/main" id="{A7055C8A-C36C-F785-0B7E-E1C1DD48F0A5}"/>
              </a:ext>
            </a:extLst>
          </p:cNvPr>
          <p:cNvSpPr txBox="1"/>
          <p:nvPr/>
        </p:nvSpPr>
        <p:spPr>
          <a:xfrm>
            <a:off x="860857" y="678631"/>
            <a:ext cx="6106510" cy="523220"/>
          </a:xfrm>
          <a:prstGeom prst="rect">
            <a:avLst/>
          </a:prstGeom>
          <a:noFill/>
        </p:spPr>
        <p:txBody>
          <a:bodyPr wrap="square">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PRE-PROCESSING</a:t>
            </a:r>
          </a:p>
        </p:txBody>
      </p:sp>
      <p:sp>
        <p:nvSpPr>
          <p:cNvPr id="38" name="TextBox 37">
            <a:extLst>
              <a:ext uri="{FF2B5EF4-FFF2-40B4-BE49-F238E27FC236}">
                <a16:creationId xmlns:a16="http://schemas.microsoft.com/office/drawing/2014/main" id="{7385CC5B-864F-90C6-4569-4CCC0E3D5684}"/>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39" name="Slide Number Placeholder 4">
            <a:extLst>
              <a:ext uri="{FF2B5EF4-FFF2-40B4-BE49-F238E27FC236}">
                <a16:creationId xmlns:a16="http://schemas.microsoft.com/office/drawing/2014/main" id="{133ADDBB-C661-B95B-985D-28341AC47BA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19</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E35352F5-7DE4-1397-6AA6-E3F6A7825CAD}"/>
              </a:ext>
            </a:extLst>
          </p:cNvPr>
          <p:cNvPicPr>
            <a:picLocks noChangeAspect="1"/>
          </p:cNvPicPr>
          <p:nvPr/>
        </p:nvPicPr>
        <p:blipFill>
          <a:blip r:embed="rId2"/>
          <a:stretch>
            <a:fillRect/>
          </a:stretch>
        </p:blipFill>
        <p:spPr>
          <a:xfrm>
            <a:off x="3998158" y="1211142"/>
            <a:ext cx="8004540" cy="5082195"/>
          </a:xfrm>
          <a:prstGeom prst="rect">
            <a:avLst/>
          </a:prstGeom>
        </p:spPr>
      </p:pic>
      <p:sp>
        <p:nvSpPr>
          <p:cNvPr id="6" name="TextBox 5">
            <a:extLst>
              <a:ext uri="{FF2B5EF4-FFF2-40B4-BE49-F238E27FC236}">
                <a16:creationId xmlns:a16="http://schemas.microsoft.com/office/drawing/2014/main" id="{BF45D5C3-2BF8-A140-483B-55F1DB558FD3}"/>
              </a:ext>
            </a:extLst>
          </p:cNvPr>
          <p:cNvSpPr txBox="1"/>
          <p:nvPr/>
        </p:nvSpPr>
        <p:spPr>
          <a:xfrm>
            <a:off x="395030" y="2196880"/>
            <a:ext cx="5890850" cy="2031325"/>
          </a:xfrm>
          <a:prstGeom prst="rect">
            <a:avLst/>
          </a:prstGeom>
          <a:noFill/>
        </p:spPr>
        <p:txBody>
          <a:bodyPr wrap="square" lIns="91440" tIns="45720" rIns="91440" bIns="45720" anchor="t">
            <a:spAutoFit/>
          </a:bodyPr>
          <a:lstStyle/>
          <a:p>
            <a:r>
              <a:rPr lang="en-US">
                <a:solidFill>
                  <a:srgbClr val="008013"/>
                </a:solidFill>
                <a:ea typeface="+mn-lt"/>
                <a:cs typeface="+mn-lt"/>
              </a:rPr>
              <a:t>% Read the RGB image</a:t>
            </a:r>
            <a:endParaRPr lang="en-US"/>
          </a:p>
          <a:p>
            <a:r>
              <a:rPr lang="en-US" dirty="0" err="1">
                <a:ea typeface="+mn-lt"/>
                <a:cs typeface="+mn-lt"/>
              </a:rPr>
              <a:t>rgbImage</a:t>
            </a:r>
            <a:r>
              <a:rPr lang="en-US" dirty="0">
                <a:ea typeface="+mn-lt"/>
                <a:cs typeface="+mn-lt"/>
              </a:rPr>
              <a:t> = </a:t>
            </a:r>
            <a:r>
              <a:rPr lang="en-US" dirty="0" err="1">
                <a:ea typeface="+mn-lt"/>
                <a:cs typeface="+mn-lt"/>
              </a:rPr>
              <a:t>imread</a:t>
            </a:r>
            <a:r>
              <a:rPr lang="en-US" dirty="0">
                <a:ea typeface="+mn-lt"/>
                <a:cs typeface="+mn-lt"/>
              </a:rPr>
              <a:t>(</a:t>
            </a:r>
            <a:r>
              <a:rPr lang="en-US" dirty="0">
                <a:solidFill>
                  <a:srgbClr val="A709F5"/>
                </a:solidFill>
                <a:ea typeface="+mn-lt"/>
                <a:cs typeface="+mn-lt"/>
              </a:rPr>
              <a:t>'img.jpeg'</a:t>
            </a:r>
            <a:r>
              <a:rPr lang="en-US" dirty="0">
                <a:ea typeface="+mn-lt"/>
                <a:cs typeface="+mn-lt"/>
              </a:rPr>
              <a:t>);</a:t>
            </a:r>
            <a:endParaRPr lang="en-US" dirty="0"/>
          </a:p>
          <a:p>
            <a:r>
              <a:rPr lang="en-US" dirty="0">
                <a:solidFill>
                  <a:srgbClr val="008013"/>
                </a:solidFill>
                <a:ea typeface="+mn-lt"/>
                <a:cs typeface="+mn-lt"/>
              </a:rPr>
              <a:t>% Extract the individual RGB channels</a:t>
            </a:r>
            <a:endParaRPr lang="en-US" dirty="0"/>
          </a:p>
          <a:p>
            <a:r>
              <a:rPr lang="en-US" dirty="0" err="1">
                <a:ea typeface="+mn-lt"/>
                <a:cs typeface="+mn-lt"/>
              </a:rPr>
              <a:t>redChannel</a:t>
            </a:r>
            <a:r>
              <a:rPr lang="en-US" dirty="0">
                <a:ea typeface="+mn-lt"/>
                <a:cs typeface="+mn-lt"/>
              </a:rPr>
              <a:t> = </a:t>
            </a:r>
            <a:r>
              <a:rPr lang="en-US" dirty="0" err="1">
                <a:ea typeface="+mn-lt"/>
                <a:cs typeface="+mn-lt"/>
              </a:rPr>
              <a:t>rgbImage</a:t>
            </a:r>
            <a:r>
              <a:rPr lang="en-US" dirty="0">
                <a:ea typeface="+mn-lt"/>
                <a:cs typeface="+mn-lt"/>
              </a:rPr>
              <a:t>(:, :, 1);</a:t>
            </a:r>
            <a:endParaRPr lang="en-US" dirty="0"/>
          </a:p>
          <a:p>
            <a:r>
              <a:rPr lang="en-US" dirty="0" err="1">
                <a:ea typeface="+mn-lt"/>
                <a:cs typeface="+mn-lt"/>
              </a:rPr>
              <a:t>greenChannel</a:t>
            </a:r>
            <a:r>
              <a:rPr lang="en-US" dirty="0">
                <a:ea typeface="+mn-lt"/>
                <a:cs typeface="+mn-lt"/>
              </a:rPr>
              <a:t> = </a:t>
            </a:r>
            <a:r>
              <a:rPr lang="en-US" dirty="0" err="1">
                <a:ea typeface="+mn-lt"/>
                <a:cs typeface="+mn-lt"/>
              </a:rPr>
              <a:t>rgbImage</a:t>
            </a:r>
            <a:r>
              <a:rPr lang="en-US" dirty="0">
                <a:ea typeface="+mn-lt"/>
                <a:cs typeface="+mn-lt"/>
              </a:rPr>
              <a:t>(:, :, 2);</a:t>
            </a:r>
            <a:endParaRPr lang="en-US" dirty="0"/>
          </a:p>
          <a:p>
            <a:r>
              <a:rPr lang="en-US" dirty="0" err="1">
                <a:ea typeface="+mn-lt"/>
                <a:cs typeface="+mn-lt"/>
              </a:rPr>
              <a:t>blueChannel</a:t>
            </a:r>
            <a:r>
              <a:rPr lang="en-US" dirty="0">
                <a:ea typeface="+mn-lt"/>
                <a:cs typeface="+mn-lt"/>
              </a:rPr>
              <a:t> = </a:t>
            </a:r>
            <a:r>
              <a:rPr lang="en-US" dirty="0" err="1">
                <a:ea typeface="+mn-lt"/>
                <a:cs typeface="+mn-lt"/>
              </a:rPr>
              <a:t>rgbImage</a:t>
            </a:r>
            <a:r>
              <a:rPr lang="en-US" dirty="0">
                <a:ea typeface="+mn-lt"/>
                <a:cs typeface="+mn-lt"/>
              </a:rPr>
              <a:t>(:, :, 3);</a:t>
            </a:r>
            <a:endParaRPr lang="en-US" dirty="0"/>
          </a:p>
          <a:p>
            <a:endParaRPr lang="en-US" dirty="0">
              <a:latin typeface="Palatino"/>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56774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AFB19-DD69-0506-6BB6-8677B4AF2AC4}"/>
              </a:ext>
            </a:extLst>
          </p:cNvPr>
          <p:cNvSpPr>
            <a:spLocks noGrp="1"/>
          </p:cNvSpPr>
          <p:nvPr>
            <p:ph type="title"/>
          </p:nvPr>
        </p:nvSpPr>
        <p:spPr>
          <a:xfrm>
            <a:off x="899675" y="-264350"/>
            <a:ext cx="9905998" cy="1478570"/>
          </a:xfrm>
        </p:spPr>
        <p:txBody>
          <a:body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ABSTRACT</a:t>
            </a:r>
            <a:endParaRPr lang="en-US" b="1" dirty="0"/>
          </a:p>
        </p:txBody>
      </p:sp>
      <p:sp>
        <p:nvSpPr>
          <p:cNvPr id="3" name="TextBox 2">
            <a:extLst>
              <a:ext uri="{FF2B5EF4-FFF2-40B4-BE49-F238E27FC236}">
                <a16:creationId xmlns:a16="http://schemas.microsoft.com/office/drawing/2014/main" id="{D23E93EA-4434-EC14-DFCD-E07A6A8731B8}"/>
              </a:ext>
            </a:extLst>
          </p:cNvPr>
          <p:cNvSpPr txBox="1"/>
          <p:nvPr/>
        </p:nvSpPr>
        <p:spPr>
          <a:xfrm>
            <a:off x="973359" y="1292771"/>
            <a:ext cx="10245282" cy="4618187"/>
          </a:xfrm>
          <a:prstGeom prst="rect">
            <a:avLst/>
          </a:prstGeom>
          <a:noFill/>
        </p:spPr>
        <p:txBody>
          <a:bodyPr wrap="square" rtlCol="0">
            <a:spAutoFit/>
          </a:bodyPr>
          <a:lstStyle/>
          <a:p>
            <a:pPr lvl="0" algn="just">
              <a:lnSpc>
                <a:spcPct val="150000"/>
              </a:lnSpc>
              <a:buFont typeface="Wingdings" pitchFamily="2" charset="2"/>
              <a:buChar char="§"/>
            </a:pPr>
            <a:r>
              <a:rPr lang="en-US" sz="1800" dirty="0">
                <a:latin typeface="Palatino" pitchFamily="2" charset="77"/>
                <a:ea typeface="Palatino" pitchFamily="2" charset="77"/>
              </a:rPr>
              <a:t> A Printed Circuit Board (PCB) is a flat board made of insulating material on which electronic    </a:t>
            </a:r>
          </a:p>
          <a:p>
            <a:pPr lvl="0" algn="just">
              <a:lnSpc>
                <a:spcPct val="150000"/>
              </a:lnSpc>
            </a:pPr>
            <a:r>
              <a:rPr lang="en-US" sz="1800" dirty="0">
                <a:latin typeface="Palatino" pitchFamily="2" charset="77"/>
                <a:ea typeface="Palatino" pitchFamily="2" charset="77"/>
              </a:rPr>
              <a:t>   components are mounted. </a:t>
            </a:r>
          </a:p>
          <a:p>
            <a:pPr algn="just">
              <a:lnSpc>
                <a:spcPct val="150000"/>
              </a:lnSpc>
              <a:buFont typeface="Wingdings" pitchFamily="2" charset="2"/>
              <a:buChar char="§"/>
            </a:pPr>
            <a:r>
              <a:rPr lang="en-US" sz="1800" dirty="0">
                <a:latin typeface="Palatino" pitchFamily="2" charset="77"/>
                <a:ea typeface="Palatino" pitchFamily="2" charset="77"/>
              </a:rPr>
              <a:t> Traditional methods of inspection are time-consuming and often prone to errors. By using deep </a:t>
            </a:r>
          </a:p>
          <a:p>
            <a:pPr algn="just">
              <a:lnSpc>
                <a:spcPct val="150000"/>
              </a:lnSpc>
            </a:pPr>
            <a:r>
              <a:rPr lang="en-US" sz="1800" dirty="0">
                <a:latin typeface="Palatino" pitchFamily="2" charset="77"/>
                <a:ea typeface="Palatino" pitchFamily="2" charset="77"/>
              </a:rPr>
              <a:t>   learning technique YOLOv5, the project aims to perform PCB inspection process.</a:t>
            </a:r>
          </a:p>
          <a:p>
            <a:pPr algn="just">
              <a:lnSpc>
                <a:spcPct val="150000"/>
              </a:lnSpc>
              <a:buFont typeface="Wingdings" pitchFamily="2" charset="2"/>
              <a:buChar char="§"/>
            </a:pPr>
            <a:r>
              <a:rPr lang="en-US" sz="1800" dirty="0">
                <a:latin typeface="Palatino" pitchFamily="2" charset="77"/>
                <a:ea typeface="Palatino" pitchFamily="2" charset="77"/>
              </a:rPr>
              <a:t> YOLOv5, a state-of-the-art object detection framework. By employing YOLOv5, the system can </a:t>
            </a:r>
          </a:p>
          <a:p>
            <a:pPr algn="just">
              <a:lnSpc>
                <a:spcPct val="150000"/>
              </a:lnSpc>
            </a:pPr>
            <a:r>
              <a:rPr lang="en-US" sz="1800" dirty="0">
                <a:latin typeface="Palatino" pitchFamily="2" charset="77"/>
                <a:ea typeface="Palatino" pitchFamily="2" charset="77"/>
              </a:rPr>
              <a:t>   swiftly identify and classify a wide range of defects on PCBs.</a:t>
            </a:r>
          </a:p>
          <a:p>
            <a:pPr algn="just">
              <a:lnSpc>
                <a:spcPct val="150000"/>
              </a:lnSpc>
              <a:buFont typeface="Wingdings" pitchFamily="2" charset="2"/>
              <a:buChar char="§"/>
            </a:pPr>
            <a:r>
              <a:rPr lang="en-US" sz="1800" dirty="0">
                <a:latin typeface="Palatino" pitchFamily="2" charset="77"/>
                <a:ea typeface="Palatino" pitchFamily="2" charset="77"/>
              </a:rPr>
              <a:t> The proposed project surpasses traditional methods by providing comprehensive defect detection </a:t>
            </a:r>
          </a:p>
          <a:p>
            <a:pPr algn="just">
              <a:lnSpc>
                <a:spcPct val="150000"/>
              </a:lnSpc>
            </a:pPr>
            <a:r>
              <a:rPr lang="en-US" dirty="0">
                <a:latin typeface="Palatino" pitchFamily="2" charset="77"/>
                <a:ea typeface="Palatino" pitchFamily="2" charset="77"/>
              </a:rPr>
              <a:t>   </a:t>
            </a:r>
            <a:r>
              <a:rPr lang="en-US" sz="1800" dirty="0">
                <a:latin typeface="Palatino" pitchFamily="2" charset="77"/>
                <a:ea typeface="Palatino" pitchFamily="2" charset="77"/>
              </a:rPr>
              <a:t>and classification. </a:t>
            </a:r>
          </a:p>
          <a:p>
            <a:pPr algn="just">
              <a:lnSpc>
                <a:spcPct val="150000"/>
              </a:lnSpc>
              <a:buFont typeface="Wingdings" pitchFamily="2" charset="2"/>
              <a:buChar char="§"/>
            </a:pPr>
            <a:r>
              <a:rPr lang="en-US" sz="1800" dirty="0">
                <a:latin typeface="Palatino" pitchFamily="2" charset="77"/>
                <a:ea typeface="Palatino" pitchFamily="2" charset="77"/>
              </a:rPr>
              <a:t> Various types of defects, such as soldering issues and circuitry abnormalities can be accurately </a:t>
            </a:r>
          </a:p>
          <a:p>
            <a:pPr algn="just">
              <a:lnSpc>
                <a:spcPct val="150000"/>
              </a:lnSpc>
            </a:pPr>
            <a:r>
              <a:rPr lang="en-US" dirty="0">
                <a:latin typeface="Palatino" pitchFamily="2" charset="77"/>
                <a:ea typeface="Palatino" pitchFamily="2" charset="77"/>
              </a:rPr>
              <a:t>    i</a:t>
            </a:r>
            <a:r>
              <a:rPr lang="en-US" sz="1800" dirty="0">
                <a:latin typeface="Palatino" pitchFamily="2" charset="77"/>
                <a:ea typeface="Palatino" pitchFamily="2" charset="77"/>
              </a:rPr>
              <a:t>dentified. </a:t>
            </a:r>
          </a:p>
          <a:p>
            <a:pPr>
              <a:lnSpc>
                <a:spcPct val="150000"/>
              </a:lnSpc>
            </a:pPr>
            <a:endParaRPr lang="en-US" dirty="0"/>
          </a:p>
        </p:txBody>
      </p:sp>
      <p:sp>
        <p:nvSpPr>
          <p:cNvPr id="5" name="Slide Number Placeholder 4">
            <a:extLst>
              <a:ext uri="{FF2B5EF4-FFF2-40B4-BE49-F238E27FC236}">
                <a16:creationId xmlns:a16="http://schemas.microsoft.com/office/drawing/2014/main" id="{A32D6E6F-C1BE-AC54-F448-83C91E65E8CE}"/>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2</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7" name="TextBox 6">
            <a:extLst>
              <a:ext uri="{FF2B5EF4-FFF2-40B4-BE49-F238E27FC236}">
                <a16:creationId xmlns:a16="http://schemas.microsoft.com/office/drawing/2014/main" id="{85FC75A8-5D4A-3227-2FD4-F10339125003}"/>
              </a:ext>
            </a:extLst>
          </p:cNvPr>
          <p:cNvSpPr txBox="1"/>
          <p:nvPr/>
        </p:nvSpPr>
        <p:spPr>
          <a:xfrm>
            <a:off x="751276"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8768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3E873-D536-0005-8C74-2C3451302837}"/>
              </a:ext>
            </a:extLst>
          </p:cNvPr>
          <p:cNvSpPr>
            <a:spLocks noGrp="1"/>
          </p:cNvSpPr>
          <p:nvPr>
            <p:ph type="title"/>
          </p:nvPr>
        </p:nvSpPr>
        <p:spPr>
          <a:xfrm>
            <a:off x="962737" y="-390475"/>
            <a:ext cx="9905998" cy="1478570"/>
          </a:xfrm>
        </p:spPr>
        <p:txBody>
          <a:body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BOARD WORK</a:t>
            </a:r>
            <a:endParaRPr lang="en-US" dirty="0"/>
          </a:p>
        </p:txBody>
      </p:sp>
      <p:sp>
        <p:nvSpPr>
          <p:cNvPr id="4" name="TextBox 3">
            <a:extLst>
              <a:ext uri="{FF2B5EF4-FFF2-40B4-BE49-F238E27FC236}">
                <a16:creationId xmlns:a16="http://schemas.microsoft.com/office/drawing/2014/main" id="{A7055C8A-C36C-F785-0B7E-E1C1DD48F0A5}"/>
              </a:ext>
            </a:extLst>
          </p:cNvPr>
          <p:cNvSpPr txBox="1"/>
          <p:nvPr/>
        </p:nvSpPr>
        <p:spPr>
          <a:xfrm>
            <a:off x="860857" y="678631"/>
            <a:ext cx="6106510" cy="523220"/>
          </a:xfrm>
          <a:prstGeom prst="rect">
            <a:avLst/>
          </a:prstGeom>
          <a:noFill/>
        </p:spPr>
        <p:txBody>
          <a:bodyPr wrap="square">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PRE-PROCESSING</a:t>
            </a:r>
          </a:p>
        </p:txBody>
      </p:sp>
      <p:sp>
        <p:nvSpPr>
          <p:cNvPr id="5" name="TextBox 4">
            <a:extLst>
              <a:ext uri="{FF2B5EF4-FFF2-40B4-BE49-F238E27FC236}">
                <a16:creationId xmlns:a16="http://schemas.microsoft.com/office/drawing/2014/main" id="{7AA1239A-400B-1F4E-69E8-7FDEB5A087E0}"/>
              </a:ext>
            </a:extLst>
          </p:cNvPr>
          <p:cNvSpPr txBox="1"/>
          <p:nvPr/>
        </p:nvSpPr>
        <p:spPr>
          <a:xfrm>
            <a:off x="860857" y="1303283"/>
            <a:ext cx="4227760" cy="400110"/>
          </a:xfrm>
          <a:prstGeom prst="rect">
            <a:avLst/>
          </a:prstGeom>
          <a:noFill/>
        </p:spPr>
        <p:txBody>
          <a:bodyPr wrap="none" rtlCol="0">
            <a:spAutoFit/>
          </a:bodyPr>
          <a:lstStyle/>
          <a:p>
            <a:r>
              <a:rPr lang="en-US" sz="2000" dirty="0">
                <a:solidFill>
                  <a:schemeClr val="accent6">
                    <a:lumMod val="50000"/>
                  </a:schemeClr>
                </a:solidFill>
                <a:latin typeface="Palatino" pitchFamily="2" charset="77"/>
                <a:ea typeface="Palatino" pitchFamily="2" charset="77"/>
              </a:rPr>
              <a:t>Conversion from RGB to Grayscale:</a:t>
            </a:r>
          </a:p>
        </p:txBody>
      </p:sp>
      <p:sp>
        <p:nvSpPr>
          <p:cNvPr id="7" name="TextBox 6">
            <a:extLst>
              <a:ext uri="{FF2B5EF4-FFF2-40B4-BE49-F238E27FC236}">
                <a16:creationId xmlns:a16="http://schemas.microsoft.com/office/drawing/2014/main" id="{62ED80F9-FD77-4A95-7194-0C18A28A64EE}"/>
              </a:ext>
            </a:extLst>
          </p:cNvPr>
          <p:cNvSpPr txBox="1"/>
          <p:nvPr/>
        </p:nvSpPr>
        <p:spPr>
          <a:xfrm>
            <a:off x="5258349" y="718442"/>
            <a:ext cx="6072794" cy="707886"/>
          </a:xfrm>
          <a:prstGeom prst="rect">
            <a:avLst/>
          </a:prstGeom>
          <a:noFill/>
        </p:spPr>
        <p:txBody>
          <a:bodyPr wrap="square" rtlCol="0">
            <a:spAutoFit/>
          </a:bodyPr>
          <a:lstStyle/>
          <a:p>
            <a:pPr algn="ctr"/>
            <a:r>
              <a:rPr lang="en-US" sz="2000" b="1" dirty="0">
                <a:latin typeface="Palatino" pitchFamily="2" charset="77"/>
                <a:ea typeface="Palatino" pitchFamily="2" charset="77"/>
                <a:cs typeface="Times New Roman" pitchFamily="18" charset="0"/>
              </a:rPr>
              <a:t>The formula:</a:t>
            </a:r>
          </a:p>
          <a:p>
            <a:pPr algn="ctr"/>
            <a:r>
              <a:rPr lang="en-US" sz="2000" b="1" dirty="0">
                <a:latin typeface="Palatino" pitchFamily="2" charset="77"/>
                <a:ea typeface="Palatino" pitchFamily="2" charset="77"/>
                <a:cs typeface="Times New Roman" pitchFamily="18" charset="0"/>
              </a:rPr>
              <a:t>0.2989*R+0.5870*G+0.1140*B</a:t>
            </a:r>
          </a:p>
        </p:txBody>
      </p:sp>
      <p:graphicFrame>
        <p:nvGraphicFramePr>
          <p:cNvPr id="8" name="Table 7">
            <a:extLst>
              <a:ext uri="{FF2B5EF4-FFF2-40B4-BE49-F238E27FC236}">
                <a16:creationId xmlns:a16="http://schemas.microsoft.com/office/drawing/2014/main" id="{AFF7AF6C-B733-2514-A6CB-60BD6AD25259}"/>
              </a:ext>
            </a:extLst>
          </p:cNvPr>
          <p:cNvGraphicFramePr>
            <a:graphicFrameLocks noGrp="1"/>
          </p:cNvGraphicFramePr>
          <p:nvPr/>
        </p:nvGraphicFramePr>
        <p:xfrm>
          <a:off x="962737" y="1959887"/>
          <a:ext cx="2413875" cy="1886900"/>
        </p:xfrm>
        <a:graphic>
          <a:graphicData uri="http://schemas.openxmlformats.org/drawingml/2006/table">
            <a:tbl>
              <a:tblPr firstRow="1" bandRow="1">
                <a:tableStyleId>{D7AC3CCA-C797-4891-BE02-D94E43425B78}</a:tableStyleId>
              </a:tblPr>
              <a:tblGrid>
                <a:gridCol w="482775">
                  <a:extLst>
                    <a:ext uri="{9D8B030D-6E8A-4147-A177-3AD203B41FA5}">
                      <a16:colId xmlns:a16="http://schemas.microsoft.com/office/drawing/2014/main" val="1058269089"/>
                    </a:ext>
                  </a:extLst>
                </a:gridCol>
                <a:gridCol w="482775">
                  <a:extLst>
                    <a:ext uri="{9D8B030D-6E8A-4147-A177-3AD203B41FA5}">
                      <a16:colId xmlns:a16="http://schemas.microsoft.com/office/drawing/2014/main" val="4056843899"/>
                    </a:ext>
                  </a:extLst>
                </a:gridCol>
                <a:gridCol w="482775">
                  <a:extLst>
                    <a:ext uri="{9D8B030D-6E8A-4147-A177-3AD203B41FA5}">
                      <a16:colId xmlns:a16="http://schemas.microsoft.com/office/drawing/2014/main" val="554069125"/>
                    </a:ext>
                  </a:extLst>
                </a:gridCol>
                <a:gridCol w="482775">
                  <a:extLst>
                    <a:ext uri="{9D8B030D-6E8A-4147-A177-3AD203B41FA5}">
                      <a16:colId xmlns:a16="http://schemas.microsoft.com/office/drawing/2014/main" val="4205048657"/>
                    </a:ext>
                  </a:extLst>
                </a:gridCol>
                <a:gridCol w="482775">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249</a:t>
                      </a:r>
                    </a:p>
                  </a:txBody>
                  <a:tcPr>
                    <a:solidFill>
                      <a:srgbClr val="FF0000"/>
                    </a:solidFill>
                  </a:tcPr>
                </a:tc>
                <a:tc>
                  <a:txBody>
                    <a:bodyPr/>
                    <a:lstStyle/>
                    <a:p>
                      <a:pPr algn="ctr"/>
                      <a:r>
                        <a:rPr lang="en-US" sz="1400" b="0" dirty="0">
                          <a:latin typeface="Palatino" pitchFamily="2" charset="77"/>
                          <a:ea typeface="Palatino" pitchFamily="2" charset="77"/>
                        </a:rPr>
                        <a:t>236</a:t>
                      </a:r>
                    </a:p>
                  </a:txBody>
                  <a:tcPr>
                    <a:solidFill>
                      <a:srgbClr val="FF0000"/>
                    </a:solidFill>
                  </a:tcPr>
                </a:tc>
                <a:tc>
                  <a:txBody>
                    <a:bodyPr/>
                    <a:lstStyle/>
                    <a:p>
                      <a:pPr algn="ctr"/>
                      <a:r>
                        <a:rPr lang="en-US" sz="1400" b="0" dirty="0">
                          <a:latin typeface="Palatino" pitchFamily="2" charset="77"/>
                          <a:ea typeface="Palatino" pitchFamily="2" charset="77"/>
                        </a:rPr>
                        <a:t>205</a:t>
                      </a:r>
                    </a:p>
                  </a:txBody>
                  <a:tcPr>
                    <a:solidFill>
                      <a:srgbClr val="FF0000"/>
                    </a:solidFill>
                  </a:tcPr>
                </a:tc>
                <a:tc>
                  <a:txBody>
                    <a:bodyPr/>
                    <a:lstStyle/>
                    <a:p>
                      <a:pPr algn="ctr"/>
                      <a:r>
                        <a:rPr lang="en-US" sz="1400" b="0" dirty="0">
                          <a:latin typeface="Palatino" pitchFamily="2" charset="77"/>
                          <a:ea typeface="Palatino" pitchFamily="2" charset="77"/>
                        </a:rPr>
                        <a:t>173</a:t>
                      </a:r>
                    </a:p>
                  </a:txBody>
                  <a:tcPr>
                    <a:solidFill>
                      <a:srgbClr val="FF0000"/>
                    </a:solidFill>
                  </a:tcPr>
                </a:tc>
                <a:tc>
                  <a:txBody>
                    <a:bodyPr/>
                    <a:lstStyle/>
                    <a:p>
                      <a:pPr algn="ctr"/>
                      <a:r>
                        <a:rPr lang="en-US" sz="1400" b="0" dirty="0">
                          <a:latin typeface="Palatino" pitchFamily="2" charset="77"/>
                          <a:ea typeface="Palatino" pitchFamily="2" charset="77"/>
                        </a:rPr>
                        <a:t>150</a:t>
                      </a:r>
                    </a:p>
                  </a:txBody>
                  <a:tcPr>
                    <a:solidFill>
                      <a:srgbClr val="FF0000"/>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249</a:t>
                      </a:r>
                    </a:p>
                  </a:txBody>
                  <a:tcPr>
                    <a:solidFill>
                      <a:srgbClr val="FF0000"/>
                    </a:solidFill>
                  </a:tcPr>
                </a:tc>
                <a:tc>
                  <a:txBody>
                    <a:bodyPr/>
                    <a:lstStyle/>
                    <a:p>
                      <a:pPr algn="ctr"/>
                      <a:r>
                        <a:rPr lang="en-US" sz="1400" b="0" dirty="0">
                          <a:latin typeface="Palatino" pitchFamily="2" charset="77"/>
                          <a:ea typeface="Palatino" pitchFamily="2" charset="77"/>
                        </a:rPr>
                        <a:t>209</a:t>
                      </a:r>
                    </a:p>
                  </a:txBody>
                  <a:tcPr>
                    <a:solidFill>
                      <a:srgbClr val="FF0000"/>
                    </a:solidFill>
                  </a:tcPr>
                </a:tc>
                <a:tc>
                  <a:txBody>
                    <a:bodyPr/>
                    <a:lstStyle/>
                    <a:p>
                      <a:pPr algn="ctr"/>
                      <a:r>
                        <a:rPr lang="en-US" sz="1400" b="0" dirty="0">
                          <a:latin typeface="Palatino" pitchFamily="2" charset="77"/>
                          <a:ea typeface="Palatino" pitchFamily="2" charset="77"/>
                        </a:rPr>
                        <a:t>165</a:t>
                      </a:r>
                    </a:p>
                  </a:txBody>
                  <a:tcPr>
                    <a:solidFill>
                      <a:srgbClr val="FF0000"/>
                    </a:solidFill>
                  </a:tcPr>
                </a:tc>
                <a:tc>
                  <a:txBody>
                    <a:bodyPr/>
                    <a:lstStyle/>
                    <a:p>
                      <a:pPr algn="ctr"/>
                      <a:r>
                        <a:rPr lang="en-US" sz="1400" b="0" dirty="0">
                          <a:latin typeface="Palatino" pitchFamily="2" charset="77"/>
                          <a:ea typeface="Palatino" pitchFamily="2" charset="77"/>
                        </a:rPr>
                        <a:t>136</a:t>
                      </a:r>
                    </a:p>
                  </a:txBody>
                  <a:tcPr>
                    <a:solidFill>
                      <a:srgbClr val="FF0000"/>
                    </a:solidFill>
                  </a:tcPr>
                </a:tc>
                <a:tc>
                  <a:txBody>
                    <a:bodyPr/>
                    <a:lstStyle/>
                    <a:p>
                      <a:pPr algn="ctr"/>
                      <a:r>
                        <a:rPr lang="en-US" sz="1400" b="0" dirty="0">
                          <a:latin typeface="Palatino" pitchFamily="2" charset="77"/>
                          <a:ea typeface="Palatino" pitchFamily="2" charset="77"/>
                        </a:rPr>
                        <a:t>109</a:t>
                      </a:r>
                    </a:p>
                  </a:txBody>
                  <a:tcPr>
                    <a:solidFill>
                      <a:srgbClr val="FF0000"/>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218</a:t>
                      </a:r>
                    </a:p>
                  </a:txBody>
                  <a:tcPr>
                    <a:solidFill>
                      <a:srgbClr val="FF0000"/>
                    </a:solidFill>
                  </a:tcPr>
                </a:tc>
                <a:tc>
                  <a:txBody>
                    <a:bodyPr/>
                    <a:lstStyle/>
                    <a:p>
                      <a:pPr algn="ctr"/>
                      <a:r>
                        <a:rPr lang="en-US" sz="1400" b="0" dirty="0">
                          <a:latin typeface="Palatino" pitchFamily="2" charset="77"/>
                          <a:ea typeface="Palatino" pitchFamily="2" charset="77"/>
                        </a:rPr>
                        <a:t>147</a:t>
                      </a:r>
                    </a:p>
                  </a:txBody>
                  <a:tcPr>
                    <a:solidFill>
                      <a:srgbClr val="FF0000"/>
                    </a:solidFill>
                  </a:tcPr>
                </a:tc>
                <a:tc>
                  <a:txBody>
                    <a:bodyPr/>
                    <a:lstStyle/>
                    <a:p>
                      <a:pPr algn="ctr"/>
                      <a:r>
                        <a:rPr lang="en-US" sz="1400" b="0" dirty="0">
                          <a:latin typeface="Palatino" pitchFamily="2" charset="77"/>
                          <a:ea typeface="Palatino" pitchFamily="2" charset="77"/>
                        </a:rPr>
                        <a:t>110</a:t>
                      </a:r>
                    </a:p>
                  </a:txBody>
                  <a:tcPr>
                    <a:solidFill>
                      <a:srgbClr val="FF0000"/>
                    </a:solidFill>
                  </a:tcPr>
                </a:tc>
                <a:tc>
                  <a:txBody>
                    <a:bodyPr/>
                    <a:lstStyle/>
                    <a:p>
                      <a:pPr algn="ctr"/>
                      <a:r>
                        <a:rPr lang="en-US" sz="1400" b="0" dirty="0">
                          <a:latin typeface="Palatino" pitchFamily="2" charset="77"/>
                          <a:ea typeface="Palatino" pitchFamily="2" charset="77"/>
                        </a:rPr>
                        <a:t>97</a:t>
                      </a:r>
                    </a:p>
                  </a:txBody>
                  <a:tcPr>
                    <a:solidFill>
                      <a:srgbClr val="FF0000"/>
                    </a:solidFill>
                  </a:tcPr>
                </a:tc>
                <a:tc>
                  <a:txBody>
                    <a:bodyPr/>
                    <a:lstStyle/>
                    <a:p>
                      <a:pPr algn="ctr"/>
                      <a:r>
                        <a:rPr lang="en-US" sz="1400" b="0" dirty="0">
                          <a:latin typeface="Palatino" pitchFamily="2" charset="77"/>
                          <a:ea typeface="Palatino" pitchFamily="2" charset="77"/>
                        </a:rPr>
                        <a:t>83</a:t>
                      </a:r>
                    </a:p>
                  </a:txBody>
                  <a:tcPr>
                    <a:solidFill>
                      <a:srgbClr val="FF0000"/>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138</a:t>
                      </a:r>
                    </a:p>
                  </a:txBody>
                  <a:tcPr>
                    <a:solidFill>
                      <a:srgbClr val="FF0000"/>
                    </a:solidFill>
                  </a:tcPr>
                </a:tc>
                <a:tc>
                  <a:txBody>
                    <a:bodyPr/>
                    <a:lstStyle/>
                    <a:p>
                      <a:pPr algn="ctr"/>
                      <a:r>
                        <a:rPr lang="en-US" sz="1400" b="0" dirty="0">
                          <a:latin typeface="Palatino" pitchFamily="2" charset="77"/>
                          <a:ea typeface="Palatino" pitchFamily="2" charset="77"/>
                        </a:rPr>
                        <a:t>93</a:t>
                      </a:r>
                    </a:p>
                  </a:txBody>
                  <a:tcPr>
                    <a:solidFill>
                      <a:srgbClr val="FF0000"/>
                    </a:solidFill>
                  </a:tcPr>
                </a:tc>
                <a:tc>
                  <a:txBody>
                    <a:bodyPr/>
                    <a:lstStyle/>
                    <a:p>
                      <a:pPr algn="ctr"/>
                      <a:r>
                        <a:rPr lang="en-US" sz="1400" b="0" dirty="0">
                          <a:latin typeface="Palatino" pitchFamily="2" charset="77"/>
                          <a:ea typeface="Palatino" pitchFamily="2" charset="77"/>
                        </a:rPr>
                        <a:t>68</a:t>
                      </a:r>
                    </a:p>
                  </a:txBody>
                  <a:tcPr>
                    <a:solidFill>
                      <a:srgbClr val="FF0000"/>
                    </a:solidFill>
                  </a:tcPr>
                </a:tc>
                <a:tc>
                  <a:txBody>
                    <a:bodyPr/>
                    <a:lstStyle/>
                    <a:p>
                      <a:pPr algn="ctr"/>
                      <a:r>
                        <a:rPr lang="en-US" sz="1400" b="0" dirty="0">
                          <a:latin typeface="Palatino" pitchFamily="2" charset="77"/>
                          <a:ea typeface="Palatino" pitchFamily="2" charset="77"/>
                        </a:rPr>
                        <a:t>68</a:t>
                      </a:r>
                    </a:p>
                  </a:txBody>
                  <a:tcPr>
                    <a:solidFill>
                      <a:srgbClr val="FF0000"/>
                    </a:solidFill>
                  </a:tcPr>
                </a:tc>
                <a:tc>
                  <a:txBody>
                    <a:bodyPr/>
                    <a:lstStyle/>
                    <a:p>
                      <a:pPr algn="ctr"/>
                      <a:r>
                        <a:rPr lang="en-US" sz="1400" b="0" dirty="0">
                          <a:latin typeface="Palatino" pitchFamily="2" charset="77"/>
                          <a:ea typeface="Palatino" pitchFamily="2" charset="77"/>
                        </a:rPr>
                        <a:t>61</a:t>
                      </a:r>
                    </a:p>
                  </a:txBody>
                  <a:tcPr>
                    <a:solidFill>
                      <a:srgbClr val="FF0000"/>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82</a:t>
                      </a:r>
                    </a:p>
                  </a:txBody>
                  <a:tcPr>
                    <a:solidFill>
                      <a:srgbClr val="FF0000"/>
                    </a:solidFill>
                  </a:tcPr>
                </a:tc>
                <a:tc>
                  <a:txBody>
                    <a:bodyPr/>
                    <a:lstStyle/>
                    <a:p>
                      <a:pPr algn="ctr"/>
                      <a:r>
                        <a:rPr lang="en-US" sz="1400" b="0" dirty="0">
                          <a:latin typeface="Palatino" pitchFamily="2" charset="77"/>
                          <a:ea typeface="Palatino" pitchFamily="2" charset="77"/>
                        </a:rPr>
                        <a:t>74</a:t>
                      </a:r>
                    </a:p>
                  </a:txBody>
                  <a:tcPr>
                    <a:solidFill>
                      <a:srgbClr val="FF0000"/>
                    </a:solidFill>
                  </a:tcPr>
                </a:tc>
                <a:tc>
                  <a:txBody>
                    <a:bodyPr/>
                    <a:lstStyle/>
                    <a:p>
                      <a:pPr algn="ctr"/>
                      <a:r>
                        <a:rPr lang="en-US" sz="1400" b="0" dirty="0">
                          <a:latin typeface="Palatino" pitchFamily="2" charset="77"/>
                          <a:ea typeface="Palatino" pitchFamily="2" charset="77"/>
                        </a:rPr>
                        <a:t>58</a:t>
                      </a:r>
                    </a:p>
                  </a:txBody>
                  <a:tcPr>
                    <a:solidFill>
                      <a:srgbClr val="FF0000"/>
                    </a:solidFill>
                  </a:tcPr>
                </a:tc>
                <a:tc>
                  <a:txBody>
                    <a:bodyPr/>
                    <a:lstStyle/>
                    <a:p>
                      <a:pPr algn="ctr"/>
                      <a:r>
                        <a:rPr lang="en-US" sz="1400" b="0" dirty="0">
                          <a:latin typeface="Palatino" pitchFamily="2" charset="77"/>
                          <a:ea typeface="Palatino" pitchFamily="2" charset="77"/>
                        </a:rPr>
                        <a:t>59</a:t>
                      </a:r>
                    </a:p>
                  </a:txBody>
                  <a:tcPr>
                    <a:solidFill>
                      <a:srgbClr val="FF0000"/>
                    </a:solidFill>
                  </a:tcPr>
                </a:tc>
                <a:tc>
                  <a:txBody>
                    <a:bodyPr/>
                    <a:lstStyle/>
                    <a:p>
                      <a:pPr algn="ctr"/>
                      <a:r>
                        <a:rPr lang="en-US" sz="1400" b="0" dirty="0">
                          <a:latin typeface="Palatino" pitchFamily="2" charset="77"/>
                          <a:ea typeface="Palatino" pitchFamily="2" charset="77"/>
                        </a:rPr>
                        <a:t>54</a:t>
                      </a:r>
                    </a:p>
                  </a:txBody>
                  <a:tcPr>
                    <a:solidFill>
                      <a:srgbClr val="FF0000"/>
                    </a:solidFill>
                  </a:tcPr>
                </a:tc>
                <a:extLst>
                  <a:ext uri="{0D108BD9-81ED-4DB2-BD59-A6C34878D82A}">
                    <a16:rowId xmlns:a16="http://schemas.microsoft.com/office/drawing/2014/main" val="2000537875"/>
                  </a:ext>
                </a:extLst>
              </a:tr>
            </a:tbl>
          </a:graphicData>
        </a:graphic>
      </p:graphicFrame>
      <p:sp>
        <p:nvSpPr>
          <p:cNvPr id="9" name="TextBox 8">
            <a:extLst>
              <a:ext uri="{FF2B5EF4-FFF2-40B4-BE49-F238E27FC236}">
                <a16:creationId xmlns:a16="http://schemas.microsoft.com/office/drawing/2014/main" id="{1D8472CF-F35A-36C9-6C98-68393EC084C5}"/>
              </a:ext>
            </a:extLst>
          </p:cNvPr>
          <p:cNvSpPr txBox="1"/>
          <p:nvPr/>
        </p:nvSpPr>
        <p:spPr>
          <a:xfrm>
            <a:off x="962739" y="1703393"/>
            <a:ext cx="2413873" cy="307777"/>
          </a:xfrm>
          <a:prstGeom prst="rect">
            <a:avLst/>
          </a:prstGeom>
          <a:noFill/>
        </p:spPr>
        <p:txBody>
          <a:bodyPr wrap="square" rtlCol="0">
            <a:spAutoFit/>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rPr>
              <a:t>RED COMPONENT</a:t>
            </a:r>
          </a:p>
        </p:txBody>
      </p:sp>
      <p:graphicFrame>
        <p:nvGraphicFramePr>
          <p:cNvPr id="10" name="Table 9">
            <a:extLst>
              <a:ext uri="{FF2B5EF4-FFF2-40B4-BE49-F238E27FC236}">
                <a16:creationId xmlns:a16="http://schemas.microsoft.com/office/drawing/2014/main" id="{8B3B0D45-1E2D-F7CA-ED7D-E48B36AFC155}"/>
              </a:ext>
            </a:extLst>
          </p:cNvPr>
          <p:cNvGraphicFramePr>
            <a:graphicFrameLocks noGrp="1"/>
          </p:cNvGraphicFramePr>
          <p:nvPr/>
        </p:nvGraphicFramePr>
        <p:xfrm>
          <a:off x="4889061" y="4471860"/>
          <a:ext cx="2413875" cy="1886900"/>
        </p:xfrm>
        <a:graphic>
          <a:graphicData uri="http://schemas.openxmlformats.org/drawingml/2006/table">
            <a:tbl>
              <a:tblPr firstRow="1" bandRow="1">
                <a:tableStyleId>{D7AC3CCA-C797-4891-BE02-D94E43425B78}</a:tableStyleId>
              </a:tblPr>
              <a:tblGrid>
                <a:gridCol w="482775">
                  <a:extLst>
                    <a:ext uri="{9D8B030D-6E8A-4147-A177-3AD203B41FA5}">
                      <a16:colId xmlns:a16="http://schemas.microsoft.com/office/drawing/2014/main" val="1058269089"/>
                    </a:ext>
                  </a:extLst>
                </a:gridCol>
                <a:gridCol w="482775">
                  <a:extLst>
                    <a:ext uri="{9D8B030D-6E8A-4147-A177-3AD203B41FA5}">
                      <a16:colId xmlns:a16="http://schemas.microsoft.com/office/drawing/2014/main" val="4056843899"/>
                    </a:ext>
                  </a:extLst>
                </a:gridCol>
                <a:gridCol w="482775">
                  <a:extLst>
                    <a:ext uri="{9D8B030D-6E8A-4147-A177-3AD203B41FA5}">
                      <a16:colId xmlns:a16="http://schemas.microsoft.com/office/drawing/2014/main" val="554069125"/>
                    </a:ext>
                  </a:extLst>
                </a:gridCol>
                <a:gridCol w="482775">
                  <a:extLst>
                    <a:ext uri="{9D8B030D-6E8A-4147-A177-3AD203B41FA5}">
                      <a16:colId xmlns:a16="http://schemas.microsoft.com/office/drawing/2014/main" val="4205048657"/>
                    </a:ext>
                  </a:extLst>
                </a:gridCol>
                <a:gridCol w="482775">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243</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235</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212</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191</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179</a:t>
                      </a:r>
                    </a:p>
                  </a:txBody>
                  <a:tcPr>
                    <a:solidFill>
                      <a:schemeClr val="tx1">
                        <a:lumMod val="50000"/>
                        <a:lumOff val="50000"/>
                      </a:schemeClr>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249</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213</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178</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158</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143</a:t>
                      </a:r>
                    </a:p>
                  </a:txBody>
                  <a:tcPr>
                    <a:solidFill>
                      <a:schemeClr val="tx1">
                        <a:lumMod val="50000"/>
                        <a:lumOff val="50000"/>
                      </a:schemeClr>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226</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160</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130</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126</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121</a:t>
                      </a:r>
                    </a:p>
                  </a:txBody>
                  <a:tcPr>
                    <a:solidFill>
                      <a:schemeClr val="tx1">
                        <a:lumMod val="50000"/>
                        <a:lumOff val="50000"/>
                      </a:schemeClr>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156</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117</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99</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107</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109</a:t>
                      </a:r>
                    </a:p>
                  </a:txBody>
                  <a:tcPr>
                    <a:solidFill>
                      <a:schemeClr val="tx1">
                        <a:lumMod val="50000"/>
                        <a:lumOff val="50000"/>
                      </a:schemeClr>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114</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110</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101</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109</a:t>
                      </a:r>
                    </a:p>
                  </a:txBody>
                  <a:tcPr>
                    <a:solidFill>
                      <a:schemeClr val="tx1">
                        <a:lumMod val="50000"/>
                        <a:lumOff val="50000"/>
                      </a:schemeClr>
                    </a:solidFill>
                  </a:tcPr>
                </a:tc>
                <a:tc>
                  <a:txBody>
                    <a:bodyPr/>
                    <a:lstStyle/>
                    <a:p>
                      <a:pPr algn="ctr"/>
                      <a:r>
                        <a:rPr lang="en-US" sz="1400" b="0" dirty="0">
                          <a:latin typeface="Palatino" pitchFamily="2" charset="77"/>
                          <a:ea typeface="Palatino" pitchFamily="2" charset="77"/>
                        </a:rPr>
                        <a:t>111</a:t>
                      </a:r>
                    </a:p>
                  </a:txBody>
                  <a:tcPr>
                    <a:solidFill>
                      <a:schemeClr val="tx1">
                        <a:lumMod val="50000"/>
                        <a:lumOff val="50000"/>
                      </a:schemeClr>
                    </a:solidFill>
                  </a:tcPr>
                </a:tc>
                <a:extLst>
                  <a:ext uri="{0D108BD9-81ED-4DB2-BD59-A6C34878D82A}">
                    <a16:rowId xmlns:a16="http://schemas.microsoft.com/office/drawing/2014/main" val="2000537875"/>
                  </a:ext>
                </a:extLst>
              </a:tr>
            </a:tbl>
          </a:graphicData>
        </a:graphic>
      </p:graphicFrame>
      <p:graphicFrame>
        <p:nvGraphicFramePr>
          <p:cNvPr id="11" name="Table 10">
            <a:extLst>
              <a:ext uri="{FF2B5EF4-FFF2-40B4-BE49-F238E27FC236}">
                <a16:creationId xmlns:a16="http://schemas.microsoft.com/office/drawing/2014/main" id="{2A768973-0846-45EC-2567-9C90C43D988B}"/>
              </a:ext>
            </a:extLst>
          </p:cNvPr>
          <p:cNvGraphicFramePr>
            <a:graphicFrameLocks noGrp="1"/>
          </p:cNvGraphicFramePr>
          <p:nvPr/>
        </p:nvGraphicFramePr>
        <p:xfrm>
          <a:off x="4889062" y="1959887"/>
          <a:ext cx="2413875" cy="1886900"/>
        </p:xfrm>
        <a:graphic>
          <a:graphicData uri="http://schemas.openxmlformats.org/drawingml/2006/table">
            <a:tbl>
              <a:tblPr firstRow="1" bandRow="1">
                <a:tableStyleId>{D7AC3CCA-C797-4891-BE02-D94E43425B78}</a:tableStyleId>
              </a:tblPr>
              <a:tblGrid>
                <a:gridCol w="482775">
                  <a:extLst>
                    <a:ext uri="{9D8B030D-6E8A-4147-A177-3AD203B41FA5}">
                      <a16:colId xmlns:a16="http://schemas.microsoft.com/office/drawing/2014/main" val="1058269089"/>
                    </a:ext>
                  </a:extLst>
                </a:gridCol>
                <a:gridCol w="482775">
                  <a:extLst>
                    <a:ext uri="{9D8B030D-6E8A-4147-A177-3AD203B41FA5}">
                      <a16:colId xmlns:a16="http://schemas.microsoft.com/office/drawing/2014/main" val="4056843899"/>
                    </a:ext>
                  </a:extLst>
                </a:gridCol>
                <a:gridCol w="482775">
                  <a:extLst>
                    <a:ext uri="{9D8B030D-6E8A-4147-A177-3AD203B41FA5}">
                      <a16:colId xmlns:a16="http://schemas.microsoft.com/office/drawing/2014/main" val="554069125"/>
                    </a:ext>
                  </a:extLst>
                </a:gridCol>
                <a:gridCol w="482775">
                  <a:extLst>
                    <a:ext uri="{9D8B030D-6E8A-4147-A177-3AD203B41FA5}">
                      <a16:colId xmlns:a16="http://schemas.microsoft.com/office/drawing/2014/main" val="4205048657"/>
                    </a:ext>
                  </a:extLst>
                </a:gridCol>
                <a:gridCol w="482775">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242</a:t>
                      </a:r>
                    </a:p>
                  </a:txBody>
                  <a:tcPr>
                    <a:solidFill>
                      <a:srgbClr val="00B050"/>
                    </a:solidFill>
                  </a:tcPr>
                </a:tc>
                <a:tc>
                  <a:txBody>
                    <a:bodyPr/>
                    <a:lstStyle/>
                    <a:p>
                      <a:pPr algn="ctr"/>
                      <a:r>
                        <a:rPr lang="en-US" sz="1400" b="0" dirty="0">
                          <a:latin typeface="Palatino" pitchFamily="2" charset="77"/>
                          <a:ea typeface="Palatino" pitchFamily="2" charset="77"/>
                        </a:rPr>
                        <a:t>236</a:t>
                      </a:r>
                    </a:p>
                  </a:txBody>
                  <a:tcPr>
                    <a:solidFill>
                      <a:srgbClr val="00B050"/>
                    </a:solidFill>
                  </a:tcPr>
                </a:tc>
                <a:tc>
                  <a:txBody>
                    <a:bodyPr/>
                    <a:lstStyle/>
                    <a:p>
                      <a:pPr algn="ctr"/>
                      <a:r>
                        <a:rPr lang="en-US" sz="1400" b="0" dirty="0">
                          <a:latin typeface="Palatino" pitchFamily="2" charset="77"/>
                          <a:ea typeface="Palatino" pitchFamily="2" charset="77"/>
                        </a:rPr>
                        <a:t>218</a:t>
                      </a:r>
                    </a:p>
                  </a:txBody>
                  <a:tcPr>
                    <a:solidFill>
                      <a:srgbClr val="00B050"/>
                    </a:solidFill>
                  </a:tcPr>
                </a:tc>
                <a:tc>
                  <a:txBody>
                    <a:bodyPr/>
                    <a:lstStyle/>
                    <a:p>
                      <a:pPr algn="ctr"/>
                      <a:r>
                        <a:rPr lang="en-US" sz="1400" b="0" dirty="0">
                          <a:latin typeface="Palatino" pitchFamily="2" charset="77"/>
                          <a:ea typeface="Palatino" pitchFamily="2" charset="77"/>
                        </a:rPr>
                        <a:t>203</a:t>
                      </a:r>
                    </a:p>
                  </a:txBody>
                  <a:tcPr>
                    <a:solidFill>
                      <a:srgbClr val="00B050"/>
                    </a:solidFill>
                  </a:tcPr>
                </a:tc>
                <a:tc>
                  <a:txBody>
                    <a:bodyPr/>
                    <a:lstStyle/>
                    <a:p>
                      <a:pPr algn="ctr"/>
                      <a:r>
                        <a:rPr lang="en-US" sz="1400" b="0" dirty="0">
                          <a:latin typeface="Palatino" pitchFamily="2" charset="77"/>
                          <a:ea typeface="Palatino" pitchFamily="2" charset="77"/>
                        </a:rPr>
                        <a:t>196</a:t>
                      </a:r>
                    </a:p>
                  </a:txBody>
                  <a:tcPr>
                    <a:solidFill>
                      <a:srgbClr val="00B050"/>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251</a:t>
                      </a:r>
                    </a:p>
                  </a:txBody>
                  <a:tcPr>
                    <a:solidFill>
                      <a:srgbClr val="00B050"/>
                    </a:solidFill>
                  </a:tcPr>
                </a:tc>
                <a:tc>
                  <a:txBody>
                    <a:bodyPr/>
                    <a:lstStyle/>
                    <a:p>
                      <a:pPr algn="ctr"/>
                      <a:r>
                        <a:rPr lang="en-US" sz="1400" b="0" dirty="0">
                          <a:latin typeface="Palatino" pitchFamily="2" charset="77"/>
                          <a:ea typeface="Palatino" pitchFamily="2" charset="77"/>
                        </a:rPr>
                        <a:t>217</a:t>
                      </a:r>
                    </a:p>
                  </a:txBody>
                  <a:tcPr>
                    <a:solidFill>
                      <a:srgbClr val="00B050"/>
                    </a:solidFill>
                  </a:tcPr>
                </a:tc>
                <a:tc>
                  <a:txBody>
                    <a:bodyPr/>
                    <a:lstStyle/>
                    <a:p>
                      <a:pPr algn="ctr"/>
                      <a:r>
                        <a:rPr lang="en-US" sz="1400" b="0" dirty="0">
                          <a:latin typeface="Palatino" pitchFamily="2" charset="77"/>
                          <a:ea typeface="Palatino" pitchFamily="2" charset="77"/>
                        </a:rPr>
                        <a:t>186</a:t>
                      </a:r>
                    </a:p>
                  </a:txBody>
                  <a:tcPr>
                    <a:solidFill>
                      <a:srgbClr val="00B050"/>
                    </a:solidFill>
                  </a:tcPr>
                </a:tc>
                <a:tc>
                  <a:txBody>
                    <a:bodyPr/>
                    <a:lstStyle/>
                    <a:p>
                      <a:pPr algn="ctr"/>
                      <a:r>
                        <a:rPr lang="en-US" sz="1400" b="0" dirty="0">
                          <a:latin typeface="Palatino" pitchFamily="2" charset="77"/>
                          <a:ea typeface="Palatino" pitchFamily="2" charset="77"/>
                        </a:rPr>
                        <a:t>172</a:t>
                      </a:r>
                    </a:p>
                  </a:txBody>
                  <a:tcPr>
                    <a:solidFill>
                      <a:srgbClr val="00B050"/>
                    </a:solidFill>
                  </a:tcPr>
                </a:tc>
                <a:tc>
                  <a:txBody>
                    <a:bodyPr/>
                    <a:lstStyle/>
                    <a:p>
                      <a:pPr algn="ctr"/>
                      <a:r>
                        <a:rPr lang="en-US" sz="1400" b="0" dirty="0">
                          <a:latin typeface="Palatino" pitchFamily="2" charset="77"/>
                          <a:ea typeface="Palatino" pitchFamily="2" charset="77"/>
                        </a:rPr>
                        <a:t>163</a:t>
                      </a:r>
                    </a:p>
                  </a:txBody>
                  <a:tcPr>
                    <a:solidFill>
                      <a:srgbClr val="00B050"/>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232</a:t>
                      </a:r>
                    </a:p>
                  </a:txBody>
                  <a:tcPr>
                    <a:solidFill>
                      <a:srgbClr val="00B050"/>
                    </a:solidFill>
                  </a:tcPr>
                </a:tc>
                <a:tc>
                  <a:txBody>
                    <a:bodyPr/>
                    <a:lstStyle/>
                    <a:p>
                      <a:pPr algn="ctr"/>
                      <a:r>
                        <a:rPr lang="en-US" sz="1400" b="0" dirty="0">
                          <a:latin typeface="Palatino" pitchFamily="2" charset="77"/>
                          <a:ea typeface="Palatino" pitchFamily="2" charset="77"/>
                        </a:rPr>
                        <a:t>168</a:t>
                      </a:r>
                    </a:p>
                  </a:txBody>
                  <a:tcPr>
                    <a:solidFill>
                      <a:srgbClr val="00B050"/>
                    </a:solidFill>
                  </a:tcPr>
                </a:tc>
                <a:tc>
                  <a:txBody>
                    <a:bodyPr/>
                    <a:lstStyle/>
                    <a:p>
                      <a:pPr algn="ctr"/>
                      <a:r>
                        <a:rPr lang="en-US" sz="1400" b="0" dirty="0">
                          <a:latin typeface="Palatino" pitchFamily="2" charset="77"/>
                          <a:ea typeface="Palatino" pitchFamily="2" charset="77"/>
                        </a:rPr>
                        <a:t>142</a:t>
                      </a:r>
                    </a:p>
                  </a:txBody>
                  <a:tcPr>
                    <a:solidFill>
                      <a:srgbClr val="00B050"/>
                    </a:solidFill>
                  </a:tcPr>
                </a:tc>
                <a:tc>
                  <a:txBody>
                    <a:bodyPr/>
                    <a:lstStyle/>
                    <a:p>
                      <a:pPr algn="ctr"/>
                      <a:r>
                        <a:rPr lang="en-US" sz="1400" b="0" dirty="0">
                          <a:latin typeface="Palatino" pitchFamily="2" charset="77"/>
                          <a:ea typeface="Palatino" pitchFamily="2" charset="77"/>
                        </a:rPr>
                        <a:t>143</a:t>
                      </a:r>
                    </a:p>
                  </a:txBody>
                  <a:tcPr>
                    <a:solidFill>
                      <a:srgbClr val="00B050"/>
                    </a:solidFill>
                  </a:tcPr>
                </a:tc>
                <a:tc>
                  <a:txBody>
                    <a:bodyPr/>
                    <a:lstStyle/>
                    <a:p>
                      <a:pPr algn="ctr"/>
                      <a:r>
                        <a:rPr lang="en-US" sz="1400" b="0" dirty="0">
                          <a:latin typeface="Palatino" pitchFamily="2" charset="77"/>
                          <a:ea typeface="Palatino" pitchFamily="2" charset="77"/>
                        </a:rPr>
                        <a:t>145</a:t>
                      </a:r>
                    </a:p>
                  </a:txBody>
                  <a:tcPr>
                    <a:solidFill>
                      <a:srgbClr val="00B050"/>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167</a:t>
                      </a:r>
                    </a:p>
                  </a:txBody>
                  <a:tcPr>
                    <a:solidFill>
                      <a:srgbClr val="00B050"/>
                    </a:solidFill>
                  </a:tcPr>
                </a:tc>
                <a:tc>
                  <a:txBody>
                    <a:bodyPr/>
                    <a:lstStyle/>
                    <a:p>
                      <a:pPr algn="ctr"/>
                      <a:r>
                        <a:rPr lang="en-US" sz="1400" b="0" dirty="0">
                          <a:latin typeface="Palatino" pitchFamily="2" charset="77"/>
                          <a:ea typeface="Palatino" pitchFamily="2" charset="77"/>
                        </a:rPr>
                        <a:t>131</a:t>
                      </a:r>
                    </a:p>
                  </a:txBody>
                  <a:tcPr>
                    <a:solidFill>
                      <a:srgbClr val="00B050"/>
                    </a:solidFill>
                  </a:tcPr>
                </a:tc>
                <a:tc>
                  <a:txBody>
                    <a:bodyPr/>
                    <a:lstStyle/>
                    <a:p>
                      <a:pPr algn="ctr"/>
                      <a:r>
                        <a:rPr lang="en-US" sz="1400" b="0" dirty="0">
                          <a:latin typeface="Palatino" pitchFamily="2" charset="77"/>
                          <a:ea typeface="Palatino" pitchFamily="2" charset="77"/>
                        </a:rPr>
                        <a:t>117</a:t>
                      </a:r>
                    </a:p>
                  </a:txBody>
                  <a:tcPr>
                    <a:solidFill>
                      <a:srgbClr val="00B050"/>
                    </a:solidFill>
                  </a:tcPr>
                </a:tc>
                <a:tc>
                  <a:txBody>
                    <a:bodyPr/>
                    <a:lstStyle/>
                    <a:p>
                      <a:pPr algn="ctr"/>
                      <a:r>
                        <a:rPr lang="en-US" sz="1400" b="0" dirty="0">
                          <a:latin typeface="Palatino" pitchFamily="2" charset="77"/>
                          <a:ea typeface="Palatino" pitchFamily="2" charset="77"/>
                        </a:rPr>
                        <a:t>129</a:t>
                      </a:r>
                    </a:p>
                  </a:txBody>
                  <a:tcPr>
                    <a:solidFill>
                      <a:srgbClr val="00B050"/>
                    </a:solidFill>
                  </a:tcPr>
                </a:tc>
                <a:tc>
                  <a:txBody>
                    <a:bodyPr/>
                    <a:lstStyle/>
                    <a:p>
                      <a:pPr algn="ctr"/>
                      <a:r>
                        <a:rPr lang="en-US" sz="1400" b="0" dirty="0">
                          <a:latin typeface="Palatino" pitchFamily="2" charset="77"/>
                          <a:ea typeface="Palatino" pitchFamily="2" charset="77"/>
                        </a:rPr>
                        <a:t>136</a:t>
                      </a:r>
                    </a:p>
                  </a:txBody>
                  <a:tcPr>
                    <a:solidFill>
                      <a:srgbClr val="00B050"/>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132</a:t>
                      </a:r>
                    </a:p>
                  </a:txBody>
                  <a:tcPr>
                    <a:solidFill>
                      <a:srgbClr val="00B050"/>
                    </a:solidFill>
                  </a:tcPr>
                </a:tc>
                <a:tc>
                  <a:txBody>
                    <a:bodyPr/>
                    <a:lstStyle/>
                    <a:p>
                      <a:pPr algn="ctr"/>
                      <a:r>
                        <a:rPr lang="en-US" sz="1400" b="0" dirty="0">
                          <a:latin typeface="Palatino" pitchFamily="2" charset="77"/>
                          <a:ea typeface="Palatino" pitchFamily="2" charset="77"/>
                        </a:rPr>
                        <a:t>131</a:t>
                      </a:r>
                    </a:p>
                  </a:txBody>
                  <a:tcPr>
                    <a:solidFill>
                      <a:srgbClr val="00B050"/>
                    </a:solidFill>
                  </a:tcPr>
                </a:tc>
                <a:tc>
                  <a:txBody>
                    <a:bodyPr/>
                    <a:lstStyle/>
                    <a:p>
                      <a:pPr algn="ctr"/>
                      <a:r>
                        <a:rPr lang="en-US" sz="1400" b="0" dirty="0">
                          <a:latin typeface="Palatino" pitchFamily="2" charset="77"/>
                          <a:ea typeface="Palatino" pitchFamily="2" charset="77"/>
                        </a:rPr>
                        <a:t>126</a:t>
                      </a:r>
                    </a:p>
                  </a:txBody>
                  <a:tcPr>
                    <a:solidFill>
                      <a:srgbClr val="00B050"/>
                    </a:solidFill>
                  </a:tcPr>
                </a:tc>
                <a:tc>
                  <a:txBody>
                    <a:bodyPr/>
                    <a:lstStyle/>
                    <a:p>
                      <a:pPr algn="ctr"/>
                      <a:r>
                        <a:rPr lang="en-US" sz="1400" b="0" dirty="0">
                          <a:latin typeface="Palatino" pitchFamily="2" charset="77"/>
                          <a:ea typeface="Palatino" pitchFamily="2" charset="77"/>
                        </a:rPr>
                        <a:t>137</a:t>
                      </a:r>
                    </a:p>
                  </a:txBody>
                  <a:tcPr>
                    <a:solidFill>
                      <a:srgbClr val="00B050"/>
                    </a:solidFill>
                  </a:tcPr>
                </a:tc>
                <a:tc>
                  <a:txBody>
                    <a:bodyPr/>
                    <a:lstStyle/>
                    <a:p>
                      <a:pPr algn="ctr"/>
                      <a:r>
                        <a:rPr lang="en-US" sz="1400" b="0" dirty="0">
                          <a:latin typeface="Palatino" pitchFamily="2" charset="77"/>
                          <a:ea typeface="Palatino" pitchFamily="2" charset="77"/>
                        </a:rPr>
                        <a:t>143</a:t>
                      </a:r>
                    </a:p>
                  </a:txBody>
                  <a:tcPr>
                    <a:solidFill>
                      <a:srgbClr val="00B050"/>
                    </a:solidFill>
                  </a:tcPr>
                </a:tc>
                <a:extLst>
                  <a:ext uri="{0D108BD9-81ED-4DB2-BD59-A6C34878D82A}">
                    <a16:rowId xmlns:a16="http://schemas.microsoft.com/office/drawing/2014/main" val="2000537875"/>
                  </a:ext>
                </a:extLst>
              </a:tr>
            </a:tbl>
          </a:graphicData>
        </a:graphic>
      </p:graphicFrame>
      <p:graphicFrame>
        <p:nvGraphicFramePr>
          <p:cNvPr id="12" name="Table 11">
            <a:extLst>
              <a:ext uri="{FF2B5EF4-FFF2-40B4-BE49-F238E27FC236}">
                <a16:creationId xmlns:a16="http://schemas.microsoft.com/office/drawing/2014/main" id="{6C800DD6-C8D1-4788-37F7-043CD1BAD96F}"/>
              </a:ext>
            </a:extLst>
          </p:cNvPr>
          <p:cNvGraphicFramePr>
            <a:graphicFrameLocks noGrp="1"/>
          </p:cNvGraphicFramePr>
          <p:nvPr/>
        </p:nvGraphicFramePr>
        <p:xfrm>
          <a:off x="9229123" y="1962572"/>
          <a:ext cx="2413875" cy="1886900"/>
        </p:xfrm>
        <a:graphic>
          <a:graphicData uri="http://schemas.openxmlformats.org/drawingml/2006/table">
            <a:tbl>
              <a:tblPr firstRow="1" bandRow="1">
                <a:tableStyleId>{D7AC3CCA-C797-4891-BE02-D94E43425B78}</a:tableStyleId>
              </a:tblPr>
              <a:tblGrid>
                <a:gridCol w="482775">
                  <a:extLst>
                    <a:ext uri="{9D8B030D-6E8A-4147-A177-3AD203B41FA5}">
                      <a16:colId xmlns:a16="http://schemas.microsoft.com/office/drawing/2014/main" val="1058269089"/>
                    </a:ext>
                  </a:extLst>
                </a:gridCol>
                <a:gridCol w="482775">
                  <a:extLst>
                    <a:ext uri="{9D8B030D-6E8A-4147-A177-3AD203B41FA5}">
                      <a16:colId xmlns:a16="http://schemas.microsoft.com/office/drawing/2014/main" val="4056843899"/>
                    </a:ext>
                  </a:extLst>
                </a:gridCol>
                <a:gridCol w="482775">
                  <a:extLst>
                    <a:ext uri="{9D8B030D-6E8A-4147-A177-3AD203B41FA5}">
                      <a16:colId xmlns:a16="http://schemas.microsoft.com/office/drawing/2014/main" val="554069125"/>
                    </a:ext>
                  </a:extLst>
                </a:gridCol>
                <a:gridCol w="482775">
                  <a:extLst>
                    <a:ext uri="{9D8B030D-6E8A-4147-A177-3AD203B41FA5}">
                      <a16:colId xmlns:a16="http://schemas.microsoft.com/office/drawing/2014/main" val="4205048657"/>
                    </a:ext>
                  </a:extLst>
                </a:gridCol>
                <a:gridCol w="482775">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234</a:t>
                      </a:r>
                    </a:p>
                  </a:txBody>
                  <a:tcPr>
                    <a:solidFill>
                      <a:srgbClr val="0070C0"/>
                    </a:solidFill>
                  </a:tcPr>
                </a:tc>
                <a:tc>
                  <a:txBody>
                    <a:bodyPr/>
                    <a:lstStyle/>
                    <a:p>
                      <a:pPr algn="ctr"/>
                      <a:r>
                        <a:rPr lang="en-US" sz="1400" b="0" dirty="0">
                          <a:latin typeface="Palatino" pitchFamily="2" charset="77"/>
                          <a:ea typeface="Palatino" pitchFamily="2" charset="77"/>
                        </a:rPr>
                        <a:t>226</a:t>
                      </a:r>
                    </a:p>
                  </a:txBody>
                  <a:tcPr>
                    <a:solidFill>
                      <a:srgbClr val="0070C0"/>
                    </a:solidFill>
                  </a:tcPr>
                </a:tc>
                <a:tc>
                  <a:txBody>
                    <a:bodyPr/>
                    <a:lstStyle/>
                    <a:p>
                      <a:pPr algn="ctr"/>
                      <a:r>
                        <a:rPr lang="en-US" sz="1400" b="0" dirty="0">
                          <a:latin typeface="Palatino" pitchFamily="2" charset="77"/>
                          <a:ea typeface="Palatino" pitchFamily="2" charset="77"/>
                        </a:rPr>
                        <a:t>201</a:t>
                      </a:r>
                    </a:p>
                  </a:txBody>
                  <a:tcPr>
                    <a:solidFill>
                      <a:srgbClr val="0070C0"/>
                    </a:solidFill>
                  </a:tcPr>
                </a:tc>
                <a:tc>
                  <a:txBody>
                    <a:bodyPr/>
                    <a:lstStyle/>
                    <a:p>
                      <a:pPr algn="ctr"/>
                      <a:r>
                        <a:rPr lang="en-US" sz="1400" b="0" dirty="0">
                          <a:latin typeface="Palatino" pitchFamily="2" charset="77"/>
                          <a:ea typeface="Palatino" pitchFamily="2" charset="77"/>
                        </a:rPr>
                        <a:t>179</a:t>
                      </a:r>
                    </a:p>
                  </a:txBody>
                  <a:tcPr>
                    <a:solidFill>
                      <a:srgbClr val="0070C0"/>
                    </a:solidFill>
                  </a:tcPr>
                </a:tc>
                <a:tc>
                  <a:txBody>
                    <a:bodyPr/>
                    <a:lstStyle/>
                    <a:p>
                      <a:pPr algn="ctr"/>
                      <a:r>
                        <a:rPr lang="en-US" sz="1400" b="0" dirty="0">
                          <a:latin typeface="Palatino" pitchFamily="2" charset="77"/>
                          <a:ea typeface="Palatino" pitchFamily="2" charset="77"/>
                        </a:rPr>
                        <a:t>167</a:t>
                      </a:r>
                    </a:p>
                  </a:txBody>
                  <a:tcPr>
                    <a:solidFill>
                      <a:srgbClr val="0070C0"/>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240</a:t>
                      </a:r>
                    </a:p>
                  </a:txBody>
                  <a:tcPr>
                    <a:solidFill>
                      <a:srgbClr val="0070C0"/>
                    </a:solidFill>
                  </a:tcPr>
                </a:tc>
                <a:tc>
                  <a:txBody>
                    <a:bodyPr/>
                    <a:lstStyle/>
                    <a:p>
                      <a:pPr algn="ctr"/>
                      <a:r>
                        <a:rPr lang="en-US" sz="1400" b="0" dirty="0">
                          <a:latin typeface="Palatino" pitchFamily="2" charset="77"/>
                          <a:ea typeface="Palatino" pitchFamily="2" charset="77"/>
                        </a:rPr>
                        <a:t>204</a:t>
                      </a:r>
                    </a:p>
                  </a:txBody>
                  <a:tcPr>
                    <a:solidFill>
                      <a:srgbClr val="0070C0"/>
                    </a:solidFill>
                  </a:tcPr>
                </a:tc>
                <a:tc>
                  <a:txBody>
                    <a:bodyPr/>
                    <a:lstStyle/>
                    <a:p>
                      <a:pPr algn="ctr"/>
                      <a:r>
                        <a:rPr lang="en-US" sz="1400" b="0" dirty="0">
                          <a:latin typeface="Palatino" pitchFamily="2" charset="77"/>
                          <a:ea typeface="Palatino" pitchFamily="2" charset="77"/>
                        </a:rPr>
                        <a:t>167</a:t>
                      </a:r>
                    </a:p>
                  </a:txBody>
                  <a:tcPr>
                    <a:solidFill>
                      <a:srgbClr val="0070C0"/>
                    </a:solidFill>
                  </a:tcPr>
                </a:tc>
                <a:tc>
                  <a:txBody>
                    <a:bodyPr/>
                    <a:lstStyle/>
                    <a:p>
                      <a:pPr algn="ctr"/>
                      <a:r>
                        <a:rPr lang="en-US" sz="1400" b="0" dirty="0">
                          <a:latin typeface="Palatino" pitchFamily="2" charset="77"/>
                          <a:ea typeface="Palatino" pitchFamily="2" charset="77"/>
                        </a:rPr>
                        <a:t>146</a:t>
                      </a:r>
                    </a:p>
                  </a:txBody>
                  <a:tcPr>
                    <a:solidFill>
                      <a:srgbClr val="0070C0"/>
                    </a:solidFill>
                  </a:tcPr>
                </a:tc>
                <a:tc>
                  <a:txBody>
                    <a:bodyPr/>
                    <a:lstStyle/>
                    <a:p>
                      <a:pPr algn="ctr"/>
                      <a:r>
                        <a:rPr lang="en-US" sz="1400" b="0" dirty="0">
                          <a:latin typeface="Palatino" pitchFamily="2" charset="77"/>
                          <a:ea typeface="Palatino" pitchFamily="2" charset="77"/>
                        </a:rPr>
                        <a:t>131</a:t>
                      </a:r>
                    </a:p>
                  </a:txBody>
                  <a:tcPr>
                    <a:solidFill>
                      <a:srgbClr val="0070C0"/>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217</a:t>
                      </a:r>
                    </a:p>
                  </a:txBody>
                  <a:tcPr>
                    <a:solidFill>
                      <a:srgbClr val="0070C0"/>
                    </a:solidFill>
                  </a:tcPr>
                </a:tc>
                <a:tc>
                  <a:txBody>
                    <a:bodyPr/>
                    <a:lstStyle/>
                    <a:p>
                      <a:pPr algn="ctr"/>
                      <a:r>
                        <a:rPr lang="en-US" sz="1400" b="0" dirty="0">
                          <a:latin typeface="Palatino" pitchFamily="2" charset="77"/>
                          <a:ea typeface="Palatino" pitchFamily="2" charset="77"/>
                        </a:rPr>
                        <a:t>149</a:t>
                      </a:r>
                    </a:p>
                  </a:txBody>
                  <a:tcPr>
                    <a:solidFill>
                      <a:srgbClr val="0070C0"/>
                    </a:solidFill>
                  </a:tcPr>
                </a:tc>
                <a:tc>
                  <a:txBody>
                    <a:bodyPr/>
                    <a:lstStyle/>
                    <a:p>
                      <a:pPr algn="ctr"/>
                      <a:r>
                        <a:rPr lang="en-US" sz="1400" b="0" dirty="0">
                          <a:latin typeface="Palatino" pitchFamily="2" charset="77"/>
                          <a:ea typeface="Palatino" pitchFamily="2" charset="77"/>
                        </a:rPr>
                        <a:t>118</a:t>
                      </a:r>
                    </a:p>
                  </a:txBody>
                  <a:tcPr>
                    <a:solidFill>
                      <a:srgbClr val="0070C0"/>
                    </a:solidFill>
                  </a:tcPr>
                </a:tc>
                <a:tc>
                  <a:txBody>
                    <a:bodyPr/>
                    <a:lstStyle/>
                    <a:p>
                      <a:pPr algn="ctr"/>
                      <a:r>
                        <a:rPr lang="en-US" sz="1400" b="0" dirty="0">
                          <a:latin typeface="Palatino" pitchFamily="2" charset="77"/>
                          <a:ea typeface="Palatino" pitchFamily="2" charset="77"/>
                        </a:rPr>
                        <a:t>114</a:t>
                      </a:r>
                    </a:p>
                  </a:txBody>
                  <a:tcPr>
                    <a:solidFill>
                      <a:srgbClr val="0070C0"/>
                    </a:solidFill>
                  </a:tcPr>
                </a:tc>
                <a:tc>
                  <a:txBody>
                    <a:bodyPr/>
                    <a:lstStyle/>
                    <a:p>
                      <a:pPr algn="ctr"/>
                      <a:r>
                        <a:rPr lang="en-US" sz="1400" b="0" dirty="0">
                          <a:latin typeface="Palatino" pitchFamily="2" charset="77"/>
                          <a:ea typeface="Palatino" pitchFamily="2" charset="77"/>
                        </a:rPr>
                        <a:t>108</a:t>
                      </a:r>
                    </a:p>
                  </a:txBody>
                  <a:tcPr>
                    <a:solidFill>
                      <a:srgbClr val="0070C0"/>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147</a:t>
                      </a:r>
                    </a:p>
                  </a:txBody>
                  <a:tcPr>
                    <a:solidFill>
                      <a:srgbClr val="0070C0"/>
                    </a:solidFill>
                  </a:tcPr>
                </a:tc>
                <a:tc>
                  <a:txBody>
                    <a:bodyPr/>
                    <a:lstStyle/>
                    <a:p>
                      <a:pPr algn="ctr"/>
                      <a:r>
                        <a:rPr lang="en-US" sz="1400" b="0" dirty="0">
                          <a:latin typeface="Palatino" pitchFamily="2" charset="77"/>
                          <a:ea typeface="Palatino" pitchFamily="2" charset="77"/>
                        </a:rPr>
                        <a:t>106</a:t>
                      </a:r>
                    </a:p>
                  </a:txBody>
                  <a:tcPr>
                    <a:solidFill>
                      <a:srgbClr val="0070C0"/>
                    </a:solidFill>
                  </a:tcPr>
                </a:tc>
                <a:tc>
                  <a:txBody>
                    <a:bodyPr/>
                    <a:lstStyle/>
                    <a:p>
                      <a:pPr algn="ctr"/>
                      <a:r>
                        <a:rPr lang="en-US" sz="1400" b="0" dirty="0">
                          <a:latin typeface="Palatino" pitchFamily="2" charset="77"/>
                          <a:ea typeface="Palatino" pitchFamily="2" charset="77"/>
                        </a:rPr>
                        <a:t>87</a:t>
                      </a:r>
                    </a:p>
                  </a:txBody>
                  <a:tcPr>
                    <a:solidFill>
                      <a:srgbClr val="0070C0"/>
                    </a:solidFill>
                  </a:tcPr>
                </a:tc>
                <a:tc>
                  <a:txBody>
                    <a:bodyPr/>
                    <a:lstStyle/>
                    <a:p>
                      <a:pPr algn="ctr"/>
                      <a:r>
                        <a:rPr lang="en-US" sz="1400" b="0" dirty="0">
                          <a:latin typeface="Palatino" pitchFamily="2" charset="77"/>
                          <a:ea typeface="Palatino" pitchFamily="2" charset="77"/>
                        </a:rPr>
                        <a:t>95</a:t>
                      </a:r>
                    </a:p>
                  </a:txBody>
                  <a:tcPr>
                    <a:solidFill>
                      <a:srgbClr val="0070C0"/>
                    </a:solidFill>
                  </a:tcPr>
                </a:tc>
                <a:tc>
                  <a:txBody>
                    <a:bodyPr/>
                    <a:lstStyle/>
                    <a:p>
                      <a:pPr algn="ctr"/>
                      <a:r>
                        <a:rPr lang="en-US" sz="1400" b="0" dirty="0">
                          <a:latin typeface="Palatino" pitchFamily="2" charset="77"/>
                          <a:ea typeface="Palatino" pitchFamily="2" charset="77"/>
                        </a:rPr>
                        <a:t>95</a:t>
                      </a:r>
                    </a:p>
                  </a:txBody>
                  <a:tcPr>
                    <a:solidFill>
                      <a:srgbClr val="0070C0"/>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103</a:t>
                      </a:r>
                    </a:p>
                  </a:txBody>
                  <a:tcPr>
                    <a:solidFill>
                      <a:srgbClr val="0070C0"/>
                    </a:solidFill>
                  </a:tcPr>
                </a:tc>
                <a:tc>
                  <a:txBody>
                    <a:bodyPr/>
                    <a:lstStyle/>
                    <a:p>
                      <a:pPr algn="ctr"/>
                      <a:r>
                        <a:rPr lang="en-US" sz="1400" b="0" dirty="0">
                          <a:latin typeface="Palatino" pitchFamily="2" charset="77"/>
                          <a:ea typeface="Palatino" pitchFamily="2" charset="77"/>
                        </a:rPr>
                        <a:t>98</a:t>
                      </a:r>
                    </a:p>
                  </a:txBody>
                  <a:tcPr>
                    <a:solidFill>
                      <a:srgbClr val="0070C0"/>
                    </a:solidFill>
                  </a:tcPr>
                </a:tc>
                <a:tc>
                  <a:txBody>
                    <a:bodyPr/>
                    <a:lstStyle/>
                    <a:p>
                      <a:pPr algn="ctr"/>
                      <a:r>
                        <a:rPr lang="en-US" sz="1400" b="0" dirty="0">
                          <a:latin typeface="Palatino" pitchFamily="2" charset="77"/>
                          <a:ea typeface="Palatino" pitchFamily="2" charset="77"/>
                        </a:rPr>
                        <a:t>87</a:t>
                      </a:r>
                    </a:p>
                  </a:txBody>
                  <a:tcPr>
                    <a:solidFill>
                      <a:srgbClr val="0070C0"/>
                    </a:solidFill>
                  </a:tcPr>
                </a:tc>
                <a:tc>
                  <a:txBody>
                    <a:bodyPr/>
                    <a:lstStyle/>
                    <a:p>
                      <a:pPr algn="ctr"/>
                      <a:r>
                        <a:rPr lang="en-US" sz="1400" b="0" dirty="0">
                          <a:latin typeface="Palatino" pitchFamily="2" charset="77"/>
                          <a:ea typeface="Palatino" pitchFamily="2" charset="77"/>
                        </a:rPr>
                        <a:t>95</a:t>
                      </a:r>
                    </a:p>
                  </a:txBody>
                  <a:tcPr>
                    <a:solidFill>
                      <a:srgbClr val="0070C0"/>
                    </a:solidFill>
                  </a:tcPr>
                </a:tc>
                <a:tc>
                  <a:txBody>
                    <a:bodyPr/>
                    <a:lstStyle/>
                    <a:p>
                      <a:pPr algn="ctr"/>
                      <a:r>
                        <a:rPr lang="en-US" sz="1400" b="0" dirty="0">
                          <a:latin typeface="Palatino" pitchFamily="2" charset="77"/>
                          <a:ea typeface="Palatino" pitchFamily="2" charset="77"/>
                        </a:rPr>
                        <a:t>95</a:t>
                      </a:r>
                    </a:p>
                  </a:txBody>
                  <a:tcPr>
                    <a:solidFill>
                      <a:srgbClr val="0070C0"/>
                    </a:solidFill>
                  </a:tcPr>
                </a:tc>
                <a:extLst>
                  <a:ext uri="{0D108BD9-81ED-4DB2-BD59-A6C34878D82A}">
                    <a16:rowId xmlns:a16="http://schemas.microsoft.com/office/drawing/2014/main" val="2000537875"/>
                  </a:ext>
                </a:extLst>
              </a:tr>
            </a:tbl>
          </a:graphicData>
        </a:graphic>
      </p:graphicFrame>
      <p:sp>
        <p:nvSpPr>
          <p:cNvPr id="15" name="TextBox 14">
            <a:extLst>
              <a:ext uri="{FF2B5EF4-FFF2-40B4-BE49-F238E27FC236}">
                <a16:creationId xmlns:a16="http://schemas.microsoft.com/office/drawing/2014/main" id="{C52173CD-81BF-2DE6-0875-20C882C72FBC}"/>
              </a:ext>
            </a:extLst>
          </p:cNvPr>
          <p:cNvSpPr txBox="1"/>
          <p:nvPr/>
        </p:nvSpPr>
        <p:spPr>
          <a:xfrm>
            <a:off x="4889061" y="1713168"/>
            <a:ext cx="2413873" cy="307777"/>
          </a:xfrm>
          <a:prstGeom prst="rect">
            <a:avLst/>
          </a:prstGeom>
          <a:noFill/>
        </p:spPr>
        <p:txBody>
          <a:bodyPr wrap="square" rtlCol="0">
            <a:spAutoFit/>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rPr>
              <a:t>GREEN COMPONENT</a:t>
            </a:r>
          </a:p>
        </p:txBody>
      </p:sp>
      <p:sp>
        <p:nvSpPr>
          <p:cNvPr id="16" name="TextBox 15">
            <a:extLst>
              <a:ext uri="{FF2B5EF4-FFF2-40B4-BE49-F238E27FC236}">
                <a16:creationId xmlns:a16="http://schemas.microsoft.com/office/drawing/2014/main" id="{14F6CF95-9DF5-CFAB-97A5-85E8F47C783D}"/>
              </a:ext>
            </a:extLst>
          </p:cNvPr>
          <p:cNvSpPr txBox="1"/>
          <p:nvPr/>
        </p:nvSpPr>
        <p:spPr>
          <a:xfrm>
            <a:off x="9229125" y="1703392"/>
            <a:ext cx="2413873" cy="307777"/>
          </a:xfrm>
          <a:prstGeom prst="rect">
            <a:avLst/>
          </a:prstGeom>
          <a:noFill/>
        </p:spPr>
        <p:txBody>
          <a:bodyPr wrap="square" rtlCol="0">
            <a:spAutoFit/>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rPr>
              <a:t>BLUE COMPONENT</a:t>
            </a:r>
          </a:p>
        </p:txBody>
      </p:sp>
      <p:cxnSp>
        <p:nvCxnSpPr>
          <p:cNvPr id="18" name="Straight Arrow Connector 17">
            <a:extLst>
              <a:ext uri="{FF2B5EF4-FFF2-40B4-BE49-F238E27FC236}">
                <a16:creationId xmlns:a16="http://schemas.microsoft.com/office/drawing/2014/main" id="{803E50DA-3CD3-200C-E28C-9A1BCBBF3716}"/>
              </a:ext>
            </a:extLst>
          </p:cNvPr>
          <p:cNvCxnSpPr>
            <a:cxnSpLocks/>
            <a:endCxn id="10" idx="1"/>
          </p:cNvCxnSpPr>
          <p:nvPr/>
        </p:nvCxnSpPr>
        <p:spPr>
          <a:xfrm>
            <a:off x="2169674" y="3846787"/>
            <a:ext cx="2719387" cy="15685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E22C555-3CE5-073B-F9AE-3024FA57418C}"/>
              </a:ext>
            </a:extLst>
          </p:cNvPr>
          <p:cNvCxnSpPr>
            <a:cxnSpLocks/>
            <a:endCxn id="10" idx="3"/>
          </p:cNvCxnSpPr>
          <p:nvPr/>
        </p:nvCxnSpPr>
        <p:spPr>
          <a:xfrm flipH="1">
            <a:off x="7302936" y="3846787"/>
            <a:ext cx="3133124" cy="15685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2A4D4185-3A12-572C-BE45-AED7F9EA6C86}"/>
              </a:ext>
            </a:extLst>
          </p:cNvPr>
          <p:cNvCxnSpPr>
            <a:cxnSpLocks/>
            <a:endCxn id="10" idx="0"/>
          </p:cNvCxnSpPr>
          <p:nvPr/>
        </p:nvCxnSpPr>
        <p:spPr>
          <a:xfrm>
            <a:off x="6095997" y="3846787"/>
            <a:ext cx="1" cy="625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2017ACA5-DA14-93F8-FA17-4A174395441B}"/>
              </a:ext>
            </a:extLst>
          </p:cNvPr>
          <p:cNvSpPr txBox="1"/>
          <p:nvPr/>
        </p:nvSpPr>
        <p:spPr>
          <a:xfrm>
            <a:off x="4307559" y="6446628"/>
            <a:ext cx="4368054" cy="369332"/>
          </a:xfrm>
          <a:prstGeom prst="rect">
            <a:avLst/>
          </a:prstGeom>
          <a:noFill/>
        </p:spPr>
        <p:txBody>
          <a:bodyPr wrap="square" rtlCol="0">
            <a:spAutoFit/>
          </a:bodyPr>
          <a:lstStyle/>
          <a:p>
            <a:r>
              <a:rPr lang="en-US" dirty="0">
                <a:latin typeface="Palatino" pitchFamily="2" charset="77"/>
                <a:ea typeface="Palatino" pitchFamily="2" charset="77"/>
              </a:rPr>
              <a:t>Fig 4: </a:t>
            </a:r>
            <a:r>
              <a:rPr lang="en-US" sz="1400" dirty="0">
                <a:latin typeface="Palatino" pitchFamily="2" charset="77"/>
                <a:ea typeface="Palatino" pitchFamily="2" charset="77"/>
              </a:rPr>
              <a:t>Conversion from RGB to Grayscale</a:t>
            </a:r>
            <a:endParaRPr lang="en-US" dirty="0">
              <a:latin typeface="Palatino" pitchFamily="2" charset="77"/>
              <a:ea typeface="Palatino" pitchFamily="2" charset="77"/>
            </a:endParaRPr>
          </a:p>
        </p:txBody>
      </p:sp>
      <p:pic>
        <p:nvPicPr>
          <p:cNvPr id="34" name="Picture 33">
            <a:extLst>
              <a:ext uri="{FF2B5EF4-FFF2-40B4-BE49-F238E27FC236}">
                <a16:creationId xmlns:a16="http://schemas.microsoft.com/office/drawing/2014/main" id="{783AF627-6174-B124-42FA-A9D4C5A52D13}"/>
              </a:ext>
            </a:extLst>
          </p:cNvPr>
          <p:cNvPicPr>
            <a:picLocks noChangeAspect="1"/>
          </p:cNvPicPr>
          <p:nvPr/>
        </p:nvPicPr>
        <p:blipFill>
          <a:blip r:embed="rId2"/>
          <a:stretch>
            <a:fillRect/>
          </a:stretch>
        </p:blipFill>
        <p:spPr>
          <a:xfrm>
            <a:off x="1538564" y="4770455"/>
            <a:ext cx="1873243" cy="1568523"/>
          </a:xfrm>
          <a:prstGeom prst="rect">
            <a:avLst/>
          </a:prstGeom>
        </p:spPr>
      </p:pic>
      <p:pic>
        <p:nvPicPr>
          <p:cNvPr id="36" name="Picture 35">
            <a:extLst>
              <a:ext uri="{FF2B5EF4-FFF2-40B4-BE49-F238E27FC236}">
                <a16:creationId xmlns:a16="http://schemas.microsoft.com/office/drawing/2014/main" id="{F6DCE99E-9933-6202-4B0C-0B2F83A96808}"/>
              </a:ext>
            </a:extLst>
          </p:cNvPr>
          <p:cNvPicPr>
            <a:picLocks noChangeAspect="1"/>
          </p:cNvPicPr>
          <p:nvPr/>
        </p:nvPicPr>
        <p:blipFill>
          <a:blip r:embed="rId3"/>
          <a:stretch>
            <a:fillRect/>
          </a:stretch>
        </p:blipFill>
        <p:spPr>
          <a:xfrm>
            <a:off x="8995492" y="4770455"/>
            <a:ext cx="1873243" cy="1568522"/>
          </a:xfrm>
          <a:prstGeom prst="rect">
            <a:avLst/>
          </a:prstGeom>
        </p:spPr>
      </p:pic>
      <p:sp>
        <p:nvSpPr>
          <p:cNvPr id="38" name="TextBox 37">
            <a:extLst>
              <a:ext uri="{FF2B5EF4-FFF2-40B4-BE49-F238E27FC236}">
                <a16:creationId xmlns:a16="http://schemas.microsoft.com/office/drawing/2014/main" id="{7385CC5B-864F-90C6-4569-4CCC0E3D5684}"/>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39" name="Slide Number Placeholder 4">
            <a:extLst>
              <a:ext uri="{FF2B5EF4-FFF2-40B4-BE49-F238E27FC236}">
                <a16:creationId xmlns:a16="http://schemas.microsoft.com/office/drawing/2014/main" id="{133ADDBB-C661-B95B-985D-28341AC47BA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20</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0919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EFE773F-6994-1863-2114-8BF7B98634E2}"/>
              </a:ext>
            </a:extLst>
          </p:cNvPr>
          <p:cNvSpPr txBox="1">
            <a:spLocks/>
          </p:cNvSpPr>
          <p:nvPr/>
        </p:nvSpPr>
        <p:spPr>
          <a:xfrm>
            <a:off x="962737" y="-39047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BOARD WORK</a:t>
            </a:r>
            <a:endParaRPr lang="en-US" dirty="0"/>
          </a:p>
        </p:txBody>
      </p:sp>
      <p:sp>
        <p:nvSpPr>
          <p:cNvPr id="4" name="TextBox 3">
            <a:extLst>
              <a:ext uri="{FF2B5EF4-FFF2-40B4-BE49-F238E27FC236}">
                <a16:creationId xmlns:a16="http://schemas.microsoft.com/office/drawing/2014/main" id="{D8E4FF1B-15D0-5D22-3255-F3163D9B0786}"/>
              </a:ext>
            </a:extLst>
          </p:cNvPr>
          <p:cNvSpPr txBox="1"/>
          <p:nvPr/>
        </p:nvSpPr>
        <p:spPr>
          <a:xfrm>
            <a:off x="860857" y="678631"/>
            <a:ext cx="6106510" cy="523220"/>
          </a:xfrm>
          <a:prstGeom prst="rect">
            <a:avLst/>
          </a:prstGeom>
          <a:noFill/>
        </p:spPr>
        <p:txBody>
          <a:bodyPr wrap="square">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MEDIAN FILTERING</a:t>
            </a:r>
          </a:p>
        </p:txBody>
      </p:sp>
      <p:sp>
        <p:nvSpPr>
          <p:cNvPr id="6" name="TextBox 5">
            <a:extLst>
              <a:ext uri="{FF2B5EF4-FFF2-40B4-BE49-F238E27FC236}">
                <a16:creationId xmlns:a16="http://schemas.microsoft.com/office/drawing/2014/main" id="{3DE12E4D-2E27-3DF5-1821-28916B65BD52}"/>
              </a:ext>
            </a:extLst>
          </p:cNvPr>
          <p:cNvSpPr txBox="1"/>
          <p:nvPr/>
        </p:nvSpPr>
        <p:spPr>
          <a:xfrm>
            <a:off x="860857" y="1030402"/>
            <a:ext cx="11010440" cy="6874190"/>
          </a:xfrm>
          <a:prstGeom prst="rect">
            <a:avLst/>
          </a:prstGeom>
          <a:noFill/>
        </p:spPr>
        <p:txBody>
          <a:bodyPr wrap="square">
            <a:spAutoFit/>
          </a:bodyPr>
          <a:lstStyle/>
          <a:p>
            <a:pPr algn="just">
              <a:lnSpc>
                <a:spcPct val="160000"/>
              </a:lnSpc>
              <a:buNone/>
            </a:pPr>
            <a:r>
              <a:rPr lang="en-US" sz="1900" b="1" dirty="0">
                <a:solidFill>
                  <a:schemeClr val="tx1"/>
                </a:solidFill>
                <a:latin typeface="Palatino" pitchFamily="2" charset="77"/>
                <a:ea typeface="Palatino" pitchFamily="2" charset="77"/>
                <a:cs typeface="Times New Roman" pitchFamily="18" charset="0"/>
              </a:rPr>
              <a:t>Noise removal:</a:t>
            </a:r>
          </a:p>
          <a:p>
            <a:pPr algn="just">
              <a:lnSpc>
                <a:spcPct val="150000"/>
              </a:lnSpc>
              <a:buNone/>
            </a:pPr>
            <a:r>
              <a:rPr lang="en-US" b="1" dirty="0">
                <a:latin typeface="Palatino" pitchFamily="2" charset="77"/>
                <a:ea typeface="Palatino" pitchFamily="2" charset="77"/>
                <a:cs typeface="Times New Roman" pitchFamily="18" charset="0"/>
              </a:rPr>
              <a:t>	</a:t>
            </a:r>
            <a:r>
              <a:rPr lang="en-US" b="1" dirty="0">
                <a:solidFill>
                  <a:schemeClr val="tx1"/>
                </a:solidFill>
                <a:latin typeface="Palatino" pitchFamily="2" charset="77"/>
                <a:ea typeface="Palatino" pitchFamily="2" charset="77"/>
                <a:cs typeface="Times New Roman" pitchFamily="18" charset="0"/>
              </a:rPr>
              <a:t>Noise removal</a:t>
            </a:r>
            <a:r>
              <a:rPr lang="en-US" dirty="0">
                <a:solidFill>
                  <a:schemeClr val="tx1"/>
                </a:solidFill>
                <a:latin typeface="Palatino" pitchFamily="2" charset="77"/>
                <a:ea typeface="Palatino" pitchFamily="2" charset="77"/>
                <a:cs typeface="Times New Roman" pitchFamily="18" charset="0"/>
              </a:rPr>
              <a:t> algorithm is the </a:t>
            </a:r>
            <a:r>
              <a:rPr lang="en-US" b="1" dirty="0">
                <a:solidFill>
                  <a:schemeClr val="tx1"/>
                </a:solidFill>
                <a:latin typeface="Palatino" pitchFamily="2" charset="77"/>
                <a:ea typeface="Palatino" pitchFamily="2" charset="77"/>
                <a:cs typeface="Times New Roman" pitchFamily="18" charset="0"/>
              </a:rPr>
              <a:t>process</a:t>
            </a:r>
            <a:r>
              <a:rPr lang="en-US" dirty="0">
                <a:solidFill>
                  <a:schemeClr val="tx1"/>
                </a:solidFill>
                <a:latin typeface="Palatino" pitchFamily="2" charset="77"/>
                <a:ea typeface="Palatino" pitchFamily="2" charset="77"/>
                <a:cs typeface="Times New Roman" pitchFamily="18" charset="0"/>
              </a:rPr>
              <a:t> of </a:t>
            </a:r>
            <a:r>
              <a:rPr lang="en-US" b="1" dirty="0">
                <a:solidFill>
                  <a:schemeClr val="tx1"/>
                </a:solidFill>
                <a:latin typeface="Palatino" pitchFamily="2" charset="77"/>
                <a:ea typeface="Palatino" pitchFamily="2" charset="77"/>
                <a:cs typeface="Times New Roman" pitchFamily="18" charset="0"/>
              </a:rPr>
              <a:t>removing</a:t>
            </a:r>
            <a:r>
              <a:rPr lang="en-US" dirty="0">
                <a:solidFill>
                  <a:schemeClr val="tx1"/>
                </a:solidFill>
                <a:latin typeface="Palatino" pitchFamily="2" charset="77"/>
                <a:ea typeface="Palatino" pitchFamily="2" charset="77"/>
                <a:cs typeface="Times New Roman" pitchFamily="18" charset="0"/>
              </a:rPr>
              <a:t> or reducing the </a:t>
            </a:r>
            <a:r>
              <a:rPr lang="en-US" b="1" dirty="0">
                <a:solidFill>
                  <a:schemeClr val="tx1"/>
                </a:solidFill>
                <a:latin typeface="Palatino" pitchFamily="2" charset="77"/>
                <a:ea typeface="Palatino" pitchFamily="2" charset="77"/>
                <a:cs typeface="Times New Roman" pitchFamily="18" charset="0"/>
              </a:rPr>
              <a:t>noise</a:t>
            </a:r>
            <a:r>
              <a:rPr lang="en-US" dirty="0">
                <a:solidFill>
                  <a:schemeClr val="tx1"/>
                </a:solidFill>
                <a:latin typeface="Palatino" pitchFamily="2" charset="77"/>
                <a:ea typeface="Palatino" pitchFamily="2" charset="77"/>
                <a:cs typeface="Times New Roman" pitchFamily="18" charset="0"/>
              </a:rPr>
              <a:t> from the </a:t>
            </a:r>
            <a:r>
              <a:rPr lang="en-US" b="1" dirty="0">
                <a:solidFill>
                  <a:schemeClr val="tx1"/>
                </a:solidFill>
                <a:latin typeface="Palatino" pitchFamily="2" charset="77"/>
                <a:ea typeface="Palatino" pitchFamily="2" charset="77"/>
                <a:cs typeface="Times New Roman" pitchFamily="18" charset="0"/>
              </a:rPr>
              <a:t>image</a:t>
            </a:r>
            <a:r>
              <a:rPr lang="en-US" dirty="0">
                <a:solidFill>
                  <a:schemeClr val="tx1"/>
                </a:solidFill>
                <a:latin typeface="Palatino" pitchFamily="2" charset="77"/>
                <a:ea typeface="Palatino" pitchFamily="2" charset="77"/>
                <a:cs typeface="Times New Roman" pitchFamily="18" charset="0"/>
              </a:rPr>
              <a:t>. The </a:t>
            </a:r>
            <a:r>
              <a:rPr lang="en-US" b="1" dirty="0">
                <a:solidFill>
                  <a:schemeClr val="tx1"/>
                </a:solidFill>
                <a:latin typeface="Palatino" pitchFamily="2" charset="77"/>
                <a:ea typeface="Palatino" pitchFamily="2" charset="77"/>
                <a:cs typeface="Times New Roman" pitchFamily="18" charset="0"/>
              </a:rPr>
              <a:t>noise removal</a:t>
            </a:r>
            <a:r>
              <a:rPr lang="en-US" dirty="0">
                <a:solidFill>
                  <a:schemeClr val="tx1"/>
                </a:solidFill>
                <a:latin typeface="Palatino" pitchFamily="2" charset="77"/>
                <a:ea typeface="Palatino" pitchFamily="2" charset="77"/>
                <a:cs typeface="Times New Roman" pitchFamily="18" charset="0"/>
              </a:rPr>
              <a:t> algorithms </a:t>
            </a:r>
            <a:r>
              <a:rPr lang="en-US" b="1" dirty="0">
                <a:solidFill>
                  <a:schemeClr val="tx1"/>
                </a:solidFill>
                <a:latin typeface="Palatino" pitchFamily="2" charset="77"/>
                <a:ea typeface="Palatino" pitchFamily="2" charset="77"/>
                <a:cs typeface="Times New Roman" pitchFamily="18" charset="0"/>
              </a:rPr>
              <a:t>reduce</a:t>
            </a:r>
            <a:r>
              <a:rPr lang="en-US" dirty="0">
                <a:solidFill>
                  <a:schemeClr val="tx1"/>
                </a:solidFill>
                <a:latin typeface="Palatino" pitchFamily="2" charset="77"/>
                <a:ea typeface="Palatino" pitchFamily="2" charset="77"/>
                <a:cs typeface="Times New Roman" pitchFamily="18" charset="0"/>
              </a:rPr>
              <a:t> or </a:t>
            </a:r>
            <a:r>
              <a:rPr lang="en-US" b="1" dirty="0">
                <a:solidFill>
                  <a:schemeClr val="tx1"/>
                </a:solidFill>
                <a:latin typeface="Palatino" pitchFamily="2" charset="77"/>
                <a:ea typeface="Palatino" pitchFamily="2" charset="77"/>
                <a:cs typeface="Times New Roman" pitchFamily="18" charset="0"/>
              </a:rPr>
              <a:t>remove</a:t>
            </a:r>
            <a:r>
              <a:rPr lang="en-US" dirty="0">
                <a:solidFill>
                  <a:schemeClr val="tx1"/>
                </a:solidFill>
                <a:latin typeface="Palatino" pitchFamily="2" charset="77"/>
                <a:ea typeface="Palatino" pitchFamily="2" charset="77"/>
                <a:cs typeface="Times New Roman" pitchFamily="18" charset="0"/>
              </a:rPr>
              <a:t> the visibility of </a:t>
            </a:r>
            <a:r>
              <a:rPr lang="en-US" b="1" dirty="0">
                <a:solidFill>
                  <a:schemeClr val="tx1"/>
                </a:solidFill>
                <a:latin typeface="Palatino" pitchFamily="2" charset="77"/>
                <a:ea typeface="Palatino" pitchFamily="2" charset="77"/>
                <a:cs typeface="Times New Roman" pitchFamily="18" charset="0"/>
              </a:rPr>
              <a:t>noise</a:t>
            </a:r>
            <a:r>
              <a:rPr lang="en-US" dirty="0">
                <a:solidFill>
                  <a:schemeClr val="tx1"/>
                </a:solidFill>
                <a:latin typeface="Palatino" pitchFamily="2" charset="77"/>
                <a:ea typeface="Palatino" pitchFamily="2" charset="77"/>
                <a:cs typeface="Times New Roman" pitchFamily="18" charset="0"/>
              </a:rPr>
              <a:t> by smoothing the entire </a:t>
            </a:r>
            <a:r>
              <a:rPr lang="en-US" b="1" dirty="0">
                <a:solidFill>
                  <a:schemeClr val="tx1"/>
                </a:solidFill>
                <a:latin typeface="Palatino" pitchFamily="2" charset="77"/>
                <a:ea typeface="Palatino" pitchFamily="2" charset="77"/>
                <a:cs typeface="Times New Roman" pitchFamily="18" charset="0"/>
              </a:rPr>
              <a:t>image</a:t>
            </a:r>
            <a:r>
              <a:rPr lang="en-US" dirty="0">
                <a:solidFill>
                  <a:schemeClr val="tx1"/>
                </a:solidFill>
                <a:latin typeface="Palatino" pitchFamily="2" charset="77"/>
                <a:ea typeface="Palatino" pitchFamily="2" charset="77"/>
                <a:cs typeface="Times New Roman" pitchFamily="18" charset="0"/>
              </a:rPr>
              <a:t> leaving areas near contrast boundaries.</a:t>
            </a:r>
          </a:p>
          <a:p>
            <a:pPr algn="just">
              <a:lnSpc>
                <a:spcPct val="150000"/>
              </a:lnSpc>
              <a:buNone/>
            </a:pPr>
            <a:r>
              <a:rPr lang="en-US" dirty="0">
                <a:solidFill>
                  <a:schemeClr val="tx1"/>
                </a:solidFill>
                <a:latin typeface="Palatino" pitchFamily="2" charset="77"/>
                <a:ea typeface="Palatino" pitchFamily="2" charset="77"/>
                <a:cs typeface="Times New Roman" pitchFamily="18" charset="0"/>
              </a:rPr>
              <a:t>      Here we are making use of Median Filter which is a Noise Removal Technique.</a:t>
            </a:r>
          </a:p>
          <a:p>
            <a:pPr algn="just">
              <a:lnSpc>
                <a:spcPct val="150000"/>
              </a:lnSpc>
              <a:buNone/>
            </a:pPr>
            <a:endParaRPr lang="en-US" dirty="0">
              <a:solidFill>
                <a:schemeClr val="tx1"/>
              </a:solidFill>
              <a:latin typeface="Palatino" pitchFamily="2" charset="77"/>
              <a:ea typeface="Palatino" pitchFamily="2" charset="77"/>
              <a:cs typeface="Times New Roman" pitchFamily="18" charset="0"/>
            </a:endParaRPr>
          </a:p>
          <a:p>
            <a:pPr algn="just">
              <a:lnSpc>
                <a:spcPct val="170000"/>
              </a:lnSpc>
              <a:buNone/>
            </a:pPr>
            <a:r>
              <a:rPr lang="en-US" sz="1900" b="1" dirty="0">
                <a:solidFill>
                  <a:schemeClr val="tx1"/>
                </a:solidFill>
                <a:latin typeface="Palatino" pitchFamily="2" charset="77"/>
                <a:ea typeface="Palatino" pitchFamily="2" charset="77"/>
                <a:cs typeface="Times New Roman" pitchFamily="18" charset="0"/>
              </a:rPr>
              <a:t>Median Filtering: </a:t>
            </a:r>
          </a:p>
          <a:p>
            <a:pPr algn="just">
              <a:lnSpc>
                <a:spcPct val="150000"/>
              </a:lnSpc>
              <a:buNone/>
            </a:pPr>
            <a:r>
              <a:rPr lang="en-US" dirty="0">
                <a:latin typeface="Palatino" pitchFamily="2" charset="77"/>
                <a:ea typeface="Palatino" pitchFamily="2" charset="77"/>
                <a:cs typeface="Times New Roman" pitchFamily="18" charset="0"/>
              </a:rPr>
              <a:t>	</a:t>
            </a:r>
            <a:r>
              <a:rPr lang="en-US" dirty="0">
                <a:solidFill>
                  <a:schemeClr val="tx1"/>
                </a:solidFill>
                <a:latin typeface="Palatino" pitchFamily="2" charset="77"/>
                <a:ea typeface="Palatino" pitchFamily="2" charset="77"/>
                <a:cs typeface="Times New Roman" pitchFamily="18" charset="0"/>
              </a:rPr>
              <a:t>The </a:t>
            </a:r>
            <a:r>
              <a:rPr lang="en-US" b="1" dirty="0">
                <a:solidFill>
                  <a:schemeClr val="tx1"/>
                </a:solidFill>
                <a:latin typeface="Palatino" pitchFamily="2" charset="77"/>
                <a:ea typeface="Palatino" pitchFamily="2" charset="77"/>
                <a:cs typeface="Times New Roman" pitchFamily="18" charset="0"/>
              </a:rPr>
              <a:t>median filter</a:t>
            </a:r>
            <a:r>
              <a:rPr lang="en-US" dirty="0">
                <a:solidFill>
                  <a:schemeClr val="tx1"/>
                </a:solidFill>
                <a:latin typeface="Palatino" pitchFamily="2" charset="77"/>
                <a:ea typeface="Palatino" pitchFamily="2" charset="77"/>
                <a:cs typeface="Times New Roman" pitchFamily="18" charset="0"/>
              </a:rPr>
              <a:t> is a non-linear digital </a:t>
            </a:r>
            <a:r>
              <a:rPr lang="en-US" b="1" dirty="0">
                <a:solidFill>
                  <a:schemeClr val="tx1"/>
                </a:solidFill>
                <a:latin typeface="Palatino" pitchFamily="2" charset="77"/>
                <a:ea typeface="Palatino" pitchFamily="2" charset="77"/>
                <a:cs typeface="Times New Roman" pitchFamily="18" charset="0"/>
              </a:rPr>
              <a:t>filtering</a:t>
            </a:r>
            <a:r>
              <a:rPr lang="en-US" dirty="0">
                <a:solidFill>
                  <a:schemeClr val="tx1"/>
                </a:solidFill>
                <a:latin typeface="Palatino" pitchFamily="2" charset="77"/>
                <a:ea typeface="Palatino" pitchFamily="2" charset="77"/>
                <a:cs typeface="Times New Roman" pitchFamily="18" charset="0"/>
              </a:rPr>
              <a:t> technique, often used to remove noise from an image 	or signal.</a:t>
            </a:r>
          </a:p>
          <a:p>
            <a:pPr algn="just">
              <a:lnSpc>
                <a:spcPct val="150000"/>
              </a:lnSpc>
              <a:buNone/>
            </a:pPr>
            <a:r>
              <a:rPr lang="en-US" dirty="0">
                <a:latin typeface="Palatino" pitchFamily="2" charset="77"/>
                <a:ea typeface="Palatino" pitchFamily="2" charset="77"/>
                <a:cs typeface="Times New Roman" pitchFamily="18" charset="0"/>
              </a:rPr>
              <a:t>	</a:t>
            </a:r>
            <a:r>
              <a:rPr lang="en-US" dirty="0">
                <a:solidFill>
                  <a:schemeClr val="tx1"/>
                </a:solidFill>
                <a:latin typeface="Palatino" pitchFamily="2" charset="77"/>
                <a:ea typeface="Palatino" pitchFamily="2" charset="77"/>
                <a:cs typeface="Times New Roman" pitchFamily="18" charset="0"/>
              </a:rPr>
              <a:t>Here 0’s are appended at the edged and corners to the matrix which is the representation of the grey 	scale image.</a:t>
            </a:r>
          </a:p>
          <a:p>
            <a:pPr algn="just">
              <a:lnSpc>
                <a:spcPct val="150000"/>
              </a:lnSpc>
              <a:buNone/>
            </a:pPr>
            <a:r>
              <a:rPr lang="en-US" dirty="0">
                <a:latin typeface="Palatino" pitchFamily="2" charset="77"/>
                <a:ea typeface="Palatino" pitchFamily="2" charset="77"/>
                <a:cs typeface="Times New Roman" pitchFamily="18" charset="0"/>
              </a:rPr>
              <a:t>	</a:t>
            </a:r>
            <a:r>
              <a:rPr lang="en-US" dirty="0">
                <a:solidFill>
                  <a:schemeClr val="tx1"/>
                </a:solidFill>
                <a:latin typeface="Palatino" pitchFamily="2" charset="77"/>
                <a:ea typeface="Palatino" pitchFamily="2" charset="77"/>
                <a:cs typeface="Times New Roman" pitchFamily="18" charset="0"/>
              </a:rPr>
              <a:t>Then for every3*3 matrix, arrange elements in ascending order, then find median/middle element of 	those 9  elements .</a:t>
            </a:r>
          </a:p>
          <a:p>
            <a:pPr algn="just">
              <a:lnSpc>
                <a:spcPct val="150000"/>
              </a:lnSpc>
              <a:buNone/>
            </a:pPr>
            <a:r>
              <a:rPr lang="en-US" dirty="0">
                <a:solidFill>
                  <a:schemeClr val="tx1"/>
                </a:solidFill>
                <a:latin typeface="Palatino" pitchFamily="2" charset="77"/>
                <a:ea typeface="Palatino" pitchFamily="2" charset="77"/>
                <a:cs typeface="Times New Roman" pitchFamily="18" charset="0"/>
              </a:rPr>
              <a:t>                   </a:t>
            </a:r>
          </a:p>
          <a:p>
            <a:pPr algn="just">
              <a:buNone/>
            </a:pPr>
            <a:r>
              <a:rPr lang="en-US" dirty="0">
                <a:solidFill>
                  <a:schemeClr val="tx1"/>
                </a:solidFill>
                <a:latin typeface="Palatino" pitchFamily="2" charset="77"/>
                <a:ea typeface="Palatino" pitchFamily="2" charset="77"/>
                <a:cs typeface="Times New Roman" pitchFamily="18" charset="0"/>
              </a:rPr>
              <a:t>             </a:t>
            </a:r>
          </a:p>
          <a:p>
            <a:pPr algn="just">
              <a:buNone/>
            </a:pPr>
            <a:endParaRPr lang="en-US" dirty="0">
              <a:latin typeface="Palatino" pitchFamily="2" charset="77"/>
              <a:ea typeface="Palatino" pitchFamily="2" charset="77"/>
              <a:cs typeface="Times New Roman" pitchFamily="18" charset="0"/>
            </a:endParaRPr>
          </a:p>
          <a:p>
            <a:pPr algn="just"/>
            <a:endParaRPr lang="en-IN" dirty="0">
              <a:latin typeface="Palatino" pitchFamily="2" charset="77"/>
              <a:ea typeface="Palatino" pitchFamily="2" charset="77"/>
            </a:endParaRPr>
          </a:p>
        </p:txBody>
      </p:sp>
      <p:sp>
        <p:nvSpPr>
          <p:cNvPr id="7" name="TextBox 6">
            <a:extLst>
              <a:ext uri="{FF2B5EF4-FFF2-40B4-BE49-F238E27FC236}">
                <a16:creationId xmlns:a16="http://schemas.microsoft.com/office/drawing/2014/main" id="{95E747E4-7EEB-B4EB-A63C-720825EAC48B}"/>
              </a:ext>
            </a:extLst>
          </p:cNvPr>
          <p:cNvSpPr txBox="1"/>
          <p:nvPr/>
        </p:nvSpPr>
        <p:spPr>
          <a:xfrm>
            <a:off x="6366077" y="3714454"/>
            <a:ext cx="3866606" cy="369332"/>
          </a:xfrm>
          <a:prstGeom prst="rect">
            <a:avLst/>
          </a:prstGeom>
          <a:noFill/>
        </p:spPr>
        <p:txBody>
          <a:bodyPr wrap="square" rtlCol="0">
            <a:spAutoFit/>
          </a:bodyPr>
          <a:lstStyle/>
          <a:p>
            <a:r>
              <a:rPr lang="en-US" b="1" dirty="0">
                <a:latin typeface="Palatino" pitchFamily="2" charset="77"/>
                <a:ea typeface="Palatino" pitchFamily="2" charset="77"/>
                <a:cs typeface="Times New Roman" pitchFamily="18" charset="0"/>
              </a:rPr>
              <a:t>The formula : k = M+1 /2</a:t>
            </a:r>
          </a:p>
        </p:txBody>
      </p:sp>
      <p:sp>
        <p:nvSpPr>
          <p:cNvPr id="8" name="TextBox 7">
            <a:extLst>
              <a:ext uri="{FF2B5EF4-FFF2-40B4-BE49-F238E27FC236}">
                <a16:creationId xmlns:a16="http://schemas.microsoft.com/office/drawing/2014/main" id="{268A188E-0404-3A36-B7E5-F90D9B8BFBA6}"/>
              </a:ext>
            </a:extLst>
          </p:cNvPr>
          <p:cNvSpPr txBox="1"/>
          <p:nvPr/>
        </p:nvSpPr>
        <p:spPr>
          <a:xfrm>
            <a:off x="6096000" y="1125495"/>
            <a:ext cx="5505220" cy="369332"/>
          </a:xfrm>
          <a:prstGeom prst="rect">
            <a:avLst/>
          </a:prstGeom>
          <a:noFill/>
        </p:spPr>
        <p:txBody>
          <a:bodyPr wrap="square" rtlCol="0">
            <a:spAutoFit/>
          </a:bodyPr>
          <a:lstStyle/>
          <a:p>
            <a:r>
              <a:rPr lang="en-US" b="1" dirty="0">
                <a:latin typeface="Palatino" pitchFamily="2" charset="77"/>
                <a:ea typeface="Palatino" pitchFamily="2" charset="77"/>
                <a:cs typeface="Times New Roman" pitchFamily="18" charset="0"/>
              </a:rPr>
              <a:t>The formula:</a:t>
            </a:r>
            <a:r>
              <a:rPr lang="es-ES" b="1" dirty="0">
                <a:latin typeface="Palatino" pitchFamily="2" charset="77"/>
                <a:ea typeface="Palatino" pitchFamily="2" charset="77"/>
                <a:cs typeface="Times New Roman" pitchFamily="18" charset="0"/>
              </a:rPr>
              <a:t>G(x, y, σ) = 1/ √ 2πσ2 e −( x 2+y 2)/ 2σ2 </a:t>
            </a:r>
            <a:endParaRPr lang="en-US" b="1" dirty="0">
              <a:latin typeface="Palatino" pitchFamily="2" charset="77"/>
              <a:ea typeface="Palatino" pitchFamily="2" charset="77"/>
              <a:cs typeface="Times New Roman" pitchFamily="18" charset="0"/>
            </a:endParaRPr>
          </a:p>
        </p:txBody>
      </p:sp>
      <p:sp>
        <p:nvSpPr>
          <p:cNvPr id="10" name="TextBox 9">
            <a:extLst>
              <a:ext uri="{FF2B5EF4-FFF2-40B4-BE49-F238E27FC236}">
                <a16:creationId xmlns:a16="http://schemas.microsoft.com/office/drawing/2014/main" id="{F9056007-B547-E77D-6804-B1ADB71D5761}"/>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11" name="Slide Number Placeholder 4">
            <a:extLst>
              <a:ext uri="{FF2B5EF4-FFF2-40B4-BE49-F238E27FC236}">
                <a16:creationId xmlns:a16="http://schemas.microsoft.com/office/drawing/2014/main" id="{0D728D59-95BB-3346-560A-FEDB3D2FD40E}"/>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21</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41292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155CD-2A68-A90E-9ED3-0BE0617B0E39}"/>
              </a:ext>
            </a:extLst>
          </p:cNvPr>
          <p:cNvSpPr txBox="1">
            <a:spLocks/>
          </p:cNvSpPr>
          <p:nvPr/>
        </p:nvSpPr>
        <p:spPr>
          <a:xfrm>
            <a:off x="962737" y="-39047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BOARD WORK</a:t>
            </a:r>
            <a:endParaRPr lang="en-US" dirty="0"/>
          </a:p>
        </p:txBody>
      </p:sp>
      <p:sp>
        <p:nvSpPr>
          <p:cNvPr id="4" name="TextBox 3">
            <a:extLst>
              <a:ext uri="{FF2B5EF4-FFF2-40B4-BE49-F238E27FC236}">
                <a16:creationId xmlns:a16="http://schemas.microsoft.com/office/drawing/2014/main" id="{F0AC0884-8297-9FB7-D249-519501F9627F}"/>
              </a:ext>
            </a:extLst>
          </p:cNvPr>
          <p:cNvSpPr txBox="1"/>
          <p:nvPr/>
        </p:nvSpPr>
        <p:spPr>
          <a:xfrm>
            <a:off x="860857" y="678631"/>
            <a:ext cx="6106510" cy="523220"/>
          </a:xfrm>
          <a:prstGeom prst="rect">
            <a:avLst/>
          </a:prstGeom>
          <a:noFill/>
        </p:spPr>
        <p:txBody>
          <a:bodyPr wrap="square">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MEDIAN FILTERING</a:t>
            </a:r>
          </a:p>
        </p:txBody>
      </p:sp>
      <p:graphicFrame>
        <p:nvGraphicFramePr>
          <p:cNvPr id="6" name="Table 5">
            <a:extLst>
              <a:ext uri="{FF2B5EF4-FFF2-40B4-BE49-F238E27FC236}">
                <a16:creationId xmlns:a16="http://schemas.microsoft.com/office/drawing/2014/main" id="{EC9F7877-DB31-67ED-E148-E0B8BE2336BA}"/>
              </a:ext>
            </a:extLst>
          </p:cNvPr>
          <p:cNvGraphicFramePr>
            <a:graphicFrameLocks noGrp="1"/>
          </p:cNvGraphicFramePr>
          <p:nvPr>
            <p:extLst>
              <p:ext uri="{D42A27DB-BD31-4B8C-83A1-F6EECF244321}">
                <p14:modId xmlns:p14="http://schemas.microsoft.com/office/powerpoint/2010/main" val="1103735038"/>
              </p:ext>
            </p:extLst>
          </p:nvPr>
        </p:nvGraphicFramePr>
        <p:xfrm>
          <a:off x="962737" y="2006246"/>
          <a:ext cx="2413875" cy="1886900"/>
        </p:xfrm>
        <a:graphic>
          <a:graphicData uri="http://schemas.openxmlformats.org/drawingml/2006/table">
            <a:tbl>
              <a:tblPr firstRow="1" bandRow="1">
                <a:tableStyleId>{D7AC3CCA-C797-4891-BE02-D94E43425B78}</a:tableStyleId>
              </a:tblPr>
              <a:tblGrid>
                <a:gridCol w="482775">
                  <a:extLst>
                    <a:ext uri="{9D8B030D-6E8A-4147-A177-3AD203B41FA5}">
                      <a16:colId xmlns:a16="http://schemas.microsoft.com/office/drawing/2014/main" val="1058269089"/>
                    </a:ext>
                  </a:extLst>
                </a:gridCol>
                <a:gridCol w="482775">
                  <a:extLst>
                    <a:ext uri="{9D8B030D-6E8A-4147-A177-3AD203B41FA5}">
                      <a16:colId xmlns:a16="http://schemas.microsoft.com/office/drawing/2014/main" val="4056843899"/>
                    </a:ext>
                  </a:extLst>
                </a:gridCol>
                <a:gridCol w="482775">
                  <a:extLst>
                    <a:ext uri="{9D8B030D-6E8A-4147-A177-3AD203B41FA5}">
                      <a16:colId xmlns:a16="http://schemas.microsoft.com/office/drawing/2014/main" val="554069125"/>
                    </a:ext>
                  </a:extLst>
                </a:gridCol>
                <a:gridCol w="482775">
                  <a:extLst>
                    <a:ext uri="{9D8B030D-6E8A-4147-A177-3AD203B41FA5}">
                      <a16:colId xmlns:a16="http://schemas.microsoft.com/office/drawing/2014/main" val="4205048657"/>
                    </a:ext>
                  </a:extLst>
                </a:gridCol>
                <a:gridCol w="482775">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243</a:t>
                      </a:r>
                    </a:p>
                  </a:txBody>
                  <a:tcPr>
                    <a:solidFill>
                      <a:schemeClr val="bg1"/>
                    </a:solidFill>
                  </a:tcPr>
                </a:tc>
                <a:tc>
                  <a:txBody>
                    <a:bodyPr/>
                    <a:lstStyle/>
                    <a:p>
                      <a:pPr algn="ctr"/>
                      <a:r>
                        <a:rPr lang="en-US" sz="1400" b="0" dirty="0">
                          <a:latin typeface="Palatino" pitchFamily="2" charset="77"/>
                          <a:ea typeface="Palatino" pitchFamily="2" charset="77"/>
                        </a:rPr>
                        <a:t>235</a:t>
                      </a:r>
                    </a:p>
                  </a:txBody>
                  <a:tcPr>
                    <a:solidFill>
                      <a:schemeClr val="bg1"/>
                    </a:solidFill>
                  </a:tcPr>
                </a:tc>
                <a:tc>
                  <a:txBody>
                    <a:bodyPr/>
                    <a:lstStyle/>
                    <a:p>
                      <a:pPr algn="ctr"/>
                      <a:r>
                        <a:rPr lang="en-US" sz="1400" b="0" dirty="0">
                          <a:latin typeface="Palatino" pitchFamily="2" charset="77"/>
                          <a:ea typeface="Palatino" pitchFamily="2" charset="77"/>
                        </a:rPr>
                        <a:t>212</a:t>
                      </a:r>
                    </a:p>
                  </a:txBody>
                  <a:tcPr>
                    <a:solidFill>
                      <a:schemeClr val="bg1"/>
                    </a:solidFill>
                  </a:tcPr>
                </a:tc>
                <a:tc>
                  <a:txBody>
                    <a:bodyPr/>
                    <a:lstStyle/>
                    <a:p>
                      <a:pPr algn="ctr"/>
                      <a:r>
                        <a:rPr lang="en-US" sz="1400" b="0" dirty="0">
                          <a:latin typeface="Palatino" pitchFamily="2" charset="77"/>
                          <a:ea typeface="Palatino" pitchFamily="2" charset="77"/>
                        </a:rPr>
                        <a:t>191</a:t>
                      </a:r>
                    </a:p>
                  </a:txBody>
                  <a:tcPr>
                    <a:solidFill>
                      <a:schemeClr val="bg1"/>
                    </a:solidFill>
                  </a:tcPr>
                </a:tc>
                <a:tc>
                  <a:txBody>
                    <a:bodyPr/>
                    <a:lstStyle/>
                    <a:p>
                      <a:pPr algn="ctr"/>
                      <a:r>
                        <a:rPr lang="en-US" sz="1400" b="0" dirty="0">
                          <a:latin typeface="Palatino" pitchFamily="2" charset="77"/>
                          <a:ea typeface="Palatino" pitchFamily="2" charset="77"/>
                        </a:rPr>
                        <a:t>179</a:t>
                      </a:r>
                    </a:p>
                  </a:txBody>
                  <a:tcPr>
                    <a:solidFill>
                      <a:schemeClr val="bg1"/>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249</a:t>
                      </a:r>
                    </a:p>
                  </a:txBody>
                  <a:tcPr>
                    <a:solidFill>
                      <a:schemeClr val="bg1"/>
                    </a:solidFill>
                  </a:tcPr>
                </a:tc>
                <a:tc>
                  <a:txBody>
                    <a:bodyPr/>
                    <a:lstStyle/>
                    <a:p>
                      <a:pPr algn="ctr"/>
                      <a:r>
                        <a:rPr lang="en-US" sz="1400" b="0" dirty="0">
                          <a:latin typeface="Palatino" pitchFamily="2" charset="77"/>
                          <a:ea typeface="Palatino" pitchFamily="2" charset="77"/>
                        </a:rPr>
                        <a:t>213</a:t>
                      </a:r>
                    </a:p>
                  </a:txBody>
                  <a:tcPr>
                    <a:solidFill>
                      <a:schemeClr val="bg1"/>
                    </a:solidFill>
                  </a:tcPr>
                </a:tc>
                <a:tc>
                  <a:txBody>
                    <a:bodyPr/>
                    <a:lstStyle/>
                    <a:p>
                      <a:pPr algn="ctr"/>
                      <a:r>
                        <a:rPr lang="en-US" sz="1400" b="0" dirty="0">
                          <a:latin typeface="Palatino" pitchFamily="2" charset="77"/>
                          <a:ea typeface="Palatino" pitchFamily="2" charset="77"/>
                        </a:rPr>
                        <a:t>178</a:t>
                      </a:r>
                    </a:p>
                  </a:txBody>
                  <a:tcPr>
                    <a:solidFill>
                      <a:schemeClr val="bg1"/>
                    </a:solidFill>
                  </a:tcPr>
                </a:tc>
                <a:tc>
                  <a:txBody>
                    <a:bodyPr/>
                    <a:lstStyle/>
                    <a:p>
                      <a:pPr algn="ctr"/>
                      <a:r>
                        <a:rPr lang="en-US" sz="1400" b="0" dirty="0">
                          <a:latin typeface="Palatino" pitchFamily="2" charset="77"/>
                          <a:ea typeface="Palatino" pitchFamily="2" charset="77"/>
                        </a:rPr>
                        <a:t>158</a:t>
                      </a:r>
                    </a:p>
                  </a:txBody>
                  <a:tcPr>
                    <a:solidFill>
                      <a:schemeClr val="bg1"/>
                    </a:solidFill>
                  </a:tcPr>
                </a:tc>
                <a:tc>
                  <a:txBody>
                    <a:bodyPr/>
                    <a:lstStyle/>
                    <a:p>
                      <a:pPr algn="ctr"/>
                      <a:r>
                        <a:rPr lang="en-US" sz="1400" b="0" dirty="0">
                          <a:latin typeface="Palatino" pitchFamily="2" charset="77"/>
                          <a:ea typeface="Palatino" pitchFamily="2" charset="77"/>
                        </a:rPr>
                        <a:t>143</a:t>
                      </a:r>
                    </a:p>
                  </a:txBody>
                  <a:tcPr>
                    <a:solidFill>
                      <a:schemeClr val="bg1"/>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226</a:t>
                      </a:r>
                    </a:p>
                  </a:txBody>
                  <a:tcPr>
                    <a:solidFill>
                      <a:schemeClr val="bg1"/>
                    </a:solidFill>
                  </a:tcPr>
                </a:tc>
                <a:tc>
                  <a:txBody>
                    <a:bodyPr/>
                    <a:lstStyle/>
                    <a:p>
                      <a:pPr algn="ctr"/>
                      <a:r>
                        <a:rPr lang="en-US" sz="1400" b="0" dirty="0">
                          <a:latin typeface="Palatino" pitchFamily="2" charset="77"/>
                          <a:ea typeface="Palatino" pitchFamily="2" charset="77"/>
                        </a:rPr>
                        <a:t>160</a:t>
                      </a:r>
                    </a:p>
                  </a:txBody>
                  <a:tcPr>
                    <a:solidFill>
                      <a:schemeClr val="bg1"/>
                    </a:solidFill>
                  </a:tcPr>
                </a:tc>
                <a:tc>
                  <a:txBody>
                    <a:bodyPr/>
                    <a:lstStyle/>
                    <a:p>
                      <a:pPr algn="ctr"/>
                      <a:r>
                        <a:rPr lang="en-US" sz="1400" b="0" dirty="0">
                          <a:latin typeface="Palatino" pitchFamily="2" charset="77"/>
                          <a:ea typeface="Palatino" pitchFamily="2" charset="77"/>
                        </a:rPr>
                        <a:t>130</a:t>
                      </a:r>
                    </a:p>
                  </a:txBody>
                  <a:tcPr>
                    <a:solidFill>
                      <a:schemeClr val="bg1"/>
                    </a:solidFill>
                  </a:tcPr>
                </a:tc>
                <a:tc>
                  <a:txBody>
                    <a:bodyPr/>
                    <a:lstStyle/>
                    <a:p>
                      <a:pPr algn="ctr"/>
                      <a:r>
                        <a:rPr lang="en-US" sz="1400" b="0" dirty="0">
                          <a:latin typeface="Palatino" pitchFamily="2" charset="77"/>
                          <a:ea typeface="Palatino" pitchFamily="2" charset="77"/>
                        </a:rPr>
                        <a:t>126</a:t>
                      </a:r>
                    </a:p>
                  </a:txBody>
                  <a:tcPr>
                    <a:solidFill>
                      <a:schemeClr val="bg1"/>
                    </a:solidFill>
                  </a:tcPr>
                </a:tc>
                <a:tc>
                  <a:txBody>
                    <a:bodyPr/>
                    <a:lstStyle/>
                    <a:p>
                      <a:pPr algn="ctr"/>
                      <a:r>
                        <a:rPr lang="en-US" sz="1400" b="0" dirty="0">
                          <a:latin typeface="Palatino" pitchFamily="2" charset="77"/>
                          <a:ea typeface="Palatino" pitchFamily="2" charset="77"/>
                        </a:rPr>
                        <a:t>121</a:t>
                      </a:r>
                    </a:p>
                  </a:txBody>
                  <a:tcPr>
                    <a:solidFill>
                      <a:schemeClr val="bg1"/>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156</a:t>
                      </a:r>
                    </a:p>
                  </a:txBody>
                  <a:tcPr>
                    <a:solidFill>
                      <a:schemeClr val="bg1"/>
                    </a:solidFill>
                  </a:tcPr>
                </a:tc>
                <a:tc>
                  <a:txBody>
                    <a:bodyPr/>
                    <a:lstStyle/>
                    <a:p>
                      <a:pPr algn="ctr"/>
                      <a:r>
                        <a:rPr lang="en-US" sz="1400" b="0" dirty="0">
                          <a:latin typeface="Palatino" pitchFamily="2" charset="77"/>
                          <a:ea typeface="Palatino" pitchFamily="2" charset="77"/>
                        </a:rPr>
                        <a:t>117</a:t>
                      </a:r>
                    </a:p>
                  </a:txBody>
                  <a:tcPr>
                    <a:solidFill>
                      <a:schemeClr val="bg1"/>
                    </a:solidFill>
                  </a:tcPr>
                </a:tc>
                <a:tc>
                  <a:txBody>
                    <a:bodyPr/>
                    <a:lstStyle/>
                    <a:p>
                      <a:pPr algn="ctr"/>
                      <a:r>
                        <a:rPr lang="en-US" sz="1400" b="0" dirty="0">
                          <a:latin typeface="Palatino" pitchFamily="2" charset="77"/>
                          <a:ea typeface="Palatino" pitchFamily="2" charset="77"/>
                        </a:rPr>
                        <a:t>99</a:t>
                      </a:r>
                    </a:p>
                  </a:txBody>
                  <a:tcPr>
                    <a:solidFill>
                      <a:schemeClr val="bg1"/>
                    </a:solidFill>
                  </a:tcPr>
                </a:tc>
                <a:tc>
                  <a:txBody>
                    <a:bodyPr/>
                    <a:lstStyle/>
                    <a:p>
                      <a:pPr algn="ctr"/>
                      <a:r>
                        <a:rPr lang="en-US" sz="1400" b="0" dirty="0">
                          <a:latin typeface="Palatino" pitchFamily="2" charset="77"/>
                          <a:ea typeface="Palatino" pitchFamily="2" charset="77"/>
                        </a:rPr>
                        <a:t>107</a:t>
                      </a:r>
                    </a:p>
                  </a:txBody>
                  <a:tcPr>
                    <a:solidFill>
                      <a:schemeClr val="bg1"/>
                    </a:solidFill>
                  </a:tcPr>
                </a:tc>
                <a:tc>
                  <a:txBody>
                    <a:bodyPr/>
                    <a:lstStyle/>
                    <a:p>
                      <a:pPr algn="ctr"/>
                      <a:r>
                        <a:rPr lang="en-US" sz="1400" b="0" dirty="0">
                          <a:latin typeface="Palatino" pitchFamily="2" charset="77"/>
                          <a:ea typeface="Palatino" pitchFamily="2" charset="77"/>
                        </a:rPr>
                        <a:t>109</a:t>
                      </a:r>
                    </a:p>
                  </a:txBody>
                  <a:tcPr>
                    <a:solidFill>
                      <a:schemeClr val="bg1"/>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114</a:t>
                      </a:r>
                    </a:p>
                  </a:txBody>
                  <a:tcPr>
                    <a:solidFill>
                      <a:schemeClr val="bg1"/>
                    </a:solidFill>
                  </a:tcPr>
                </a:tc>
                <a:tc>
                  <a:txBody>
                    <a:bodyPr/>
                    <a:lstStyle/>
                    <a:p>
                      <a:pPr algn="ctr"/>
                      <a:r>
                        <a:rPr lang="en-US" sz="1400" b="0" dirty="0">
                          <a:latin typeface="Palatino" pitchFamily="2" charset="77"/>
                          <a:ea typeface="Palatino" pitchFamily="2" charset="77"/>
                        </a:rPr>
                        <a:t>110</a:t>
                      </a:r>
                    </a:p>
                  </a:txBody>
                  <a:tcPr>
                    <a:solidFill>
                      <a:schemeClr val="bg1"/>
                    </a:solidFill>
                  </a:tcPr>
                </a:tc>
                <a:tc>
                  <a:txBody>
                    <a:bodyPr/>
                    <a:lstStyle/>
                    <a:p>
                      <a:pPr algn="ctr"/>
                      <a:r>
                        <a:rPr lang="en-US" sz="1400" b="0" dirty="0">
                          <a:latin typeface="Palatino" pitchFamily="2" charset="77"/>
                          <a:ea typeface="Palatino" pitchFamily="2" charset="77"/>
                        </a:rPr>
                        <a:t>101</a:t>
                      </a:r>
                    </a:p>
                  </a:txBody>
                  <a:tcPr>
                    <a:solidFill>
                      <a:schemeClr val="bg1"/>
                    </a:solidFill>
                  </a:tcPr>
                </a:tc>
                <a:tc>
                  <a:txBody>
                    <a:bodyPr/>
                    <a:lstStyle/>
                    <a:p>
                      <a:pPr algn="ctr"/>
                      <a:r>
                        <a:rPr lang="en-US" sz="1400" b="0" dirty="0">
                          <a:latin typeface="Palatino" pitchFamily="2" charset="77"/>
                          <a:ea typeface="Palatino" pitchFamily="2" charset="77"/>
                        </a:rPr>
                        <a:t>109</a:t>
                      </a:r>
                    </a:p>
                  </a:txBody>
                  <a:tcPr>
                    <a:solidFill>
                      <a:schemeClr val="bg1"/>
                    </a:solidFill>
                  </a:tcPr>
                </a:tc>
                <a:tc>
                  <a:txBody>
                    <a:bodyPr/>
                    <a:lstStyle/>
                    <a:p>
                      <a:pPr algn="ctr"/>
                      <a:r>
                        <a:rPr lang="en-US" sz="1400" b="0" dirty="0">
                          <a:latin typeface="Palatino" pitchFamily="2" charset="77"/>
                          <a:ea typeface="Palatino" pitchFamily="2" charset="77"/>
                        </a:rPr>
                        <a:t>111</a:t>
                      </a:r>
                    </a:p>
                  </a:txBody>
                  <a:tcPr>
                    <a:solidFill>
                      <a:schemeClr val="bg1"/>
                    </a:solidFill>
                  </a:tcPr>
                </a:tc>
                <a:extLst>
                  <a:ext uri="{0D108BD9-81ED-4DB2-BD59-A6C34878D82A}">
                    <a16:rowId xmlns:a16="http://schemas.microsoft.com/office/drawing/2014/main" val="2000537875"/>
                  </a:ext>
                </a:extLst>
              </a:tr>
            </a:tbl>
          </a:graphicData>
        </a:graphic>
      </p:graphicFrame>
      <p:graphicFrame>
        <p:nvGraphicFramePr>
          <p:cNvPr id="7" name="Table 6">
            <a:extLst>
              <a:ext uri="{FF2B5EF4-FFF2-40B4-BE49-F238E27FC236}">
                <a16:creationId xmlns:a16="http://schemas.microsoft.com/office/drawing/2014/main" id="{8846A93E-F71C-D3F8-CC62-8F0F5CA19128}"/>
              </a:ext>
            </a:extLst>
          </p:cNvPr>
          <p:cNvGraphicFramePr>
            <a:graphicFrameLocks noGrp="1"/>
          </p:cNvGraphicFramePr>
          <p:nvPr>
            <p:extLst>
              <p:ext uri="{D42A27DB-BD31-4B8C-83A1-F6EECF244321}">
                <p14:modId xmlns:p14="http://schemas.microsoft.com/office/powerpoint/2010/main" val="770906655"/>
              </p:ext>
            </p:extLst>
          </p:nvPr>
        </p:nvGraphicFramePr>
        <p:xfrm>
          <a:off x="4708798" y="4489407"/>
          <a:ext cx="2413875" cy="1886900"/>
        </p:xfrm>
        <a:graphic>
          <a:graphicData uri="http://schemas.openxmlformats.org/drawingml/2006/table">
            <a:tbl>
              <a:tblPr firstRow="1" bandRow="1">
                <a:tableStyleId>{D7AC3CCA-C797-4891-BE02-D94E43425B78}</a:tableStyleId>
              </a:tblPr>
              <a:tblGrid>
                <a:gridCol w="482775">
                  <a:extLst>
                    <a:ext uri="{9D8B030D-6E8A-4147-A177-3AD203B41FA5}">
                      <a16:colId xmlns:a16="http://schemas.microsoft.com/office/drawing/2014/main" val="1058269089"/>
                    </a:ext>
                  </a:extLst>
                </a:gridCol>
                <a:gridCol w="482775">
                  <a:extLst>
                    <a:ext uri="{9D8B030D-6E8A-4147-A177-3AD203B41FA5}">
                      <a16:colId xmlns:a16="http://schemas.microsoft.com/office/drawing/2014/main" val="4056843899"/>
                    </a:ext>
                  </a:extLst>
                </a:gridCol>
                <a:gridCol w="482775">
                  <a:extLst>
                    <a:ext uri="{9D8B030D-6E8A-4147-A177-3AD203B41FA5}">
                      <a16:colId xmlns:a16="http://schemas.microsoft.com/office/drawing/2014/main" val="554069125"/>
                    </a:ext>
                  </a:extLst>
                </a:gridCol>
                <a:gridCol w="482775">
                  <a:extLst>
                    <a:ext uri="{9D8B030D-6E8A-4147-A177-3AD203B41FA5}">
                      <a16:colId xmlns:a16="http://schemas.microsoft.com/office/drawing/2014/main" val="4205048657"/>
                    </a:ext>
                  </a:extLst>
                </a:gridCol>
                <a:gridCol w="482775">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212</a:t>
                      </a:r>
                    </a:p>
                  </a:txBody>
                  <a:tcPr>
                    <a:solidFill>
                      <a:schemeClr val="bg1"/>
                    </a:solidFill>
                  </a:tcPr>
                </a:tc>
                <a:tc>
                  <a:txBody>
                    <a:bodyPr/>
                    <a:lstStyle/>
                    <a:p>
                      <a:pPr algn="ctr"/>
                      <a:r>
                        <a:rPr lang="en-US" sz="1400" b="0" dirty="0">
                          <a:latin typeface="Palatino" pitchFamily="2" charset="77"/>
                          <a:ea typeface="Palatino" pitchFamily="2" charset="77"/>
                        </a:rPr>
                        <a:t>178</a:t>
                      </a:r>
                    </a:p>
                  </a:txBody>
                  <a:tcPr>
                    <a:solidFill>
                      <a:schemeClr val="bg1"/>
                    </a:solidFill>
                  </a:tcPr>
                </a:tc>
                <a:tc>
                  <a:txBody>
                    <a:bodyPr/>
                    <a:lstStyle/>
                    <a:p>
                      <a:pPr algn="ctr"/>
                      <a:r>
                        <a:rPr lang="en-US" sz="1400" b="0" dirty="0">
                          <a:latin typeface="Palatino" pitchFamily="2" charset="77"/>
                          <a:ea typeface="Palatino" pitchFamily="2" charset="77"/>
                        </a:rPr>
                        <a:t>158</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213</a:t>
                      </a:r>
                    </a:p>
                  </a:txBody>
                  <a:tcPr>
                    <a:solidFill>
                      <a:schemeClr val="bg1"/>
                    </a:solidFill>
                  </a:tcPr>
                </a:tc>
                <a:tc>
                  <a:txBody>
                    <a:bodyPr/>
                    <a:lstStyle/>
                    <a:p>
                      <a:pPr algn="ctr"/>
                      <a:r>
                        <a:rPr lang="en-US" sz="1400" b="0" dirty="0">
                          <a:latin typeface="Palatino" pitchFamily="2" charset="77"/>
                          <a:ea typeface="Palatino" pitchFamily="2" charset="77"/>
                        </a:rPr>
                        <a:t>213</a:t>
                      </a:r>
                    </a:p>
                  </a:txBody>
                  <a:tcPr>
                    <a:solidFill>
                      <a:schemeClr val="bg1"/>
                    </a:solidFill>
                  </a:tcPr>
                </a:tc>
                <a:tc>
                  <a:txBody>
                    <a:bodyPr/>
                    <a:lstStyle/>
                    <a:p>
                      <a:pPr algn="ctr"/>
                      <a:r>
                        <a:rPr lang="en-US" sz="1400" b="0" dirty="0">
                          <a:latin typeface="Palatino" pitchFamily="2" charset="77"/>
                          <a:ea typeface="Palatino" pitchFamily="2" charset="77"/>
                        </a:rPr>
                        <a:t>178</a:t>
                      </a:r>
                    </a:p>
                  </a:txBody>
                  <a:tcPr>
                    <a:solidFill>
                      <a:schemeClr val="bg1"/>
                    </a:solidFill>
                  </a:tcPr>
                </a:tc>
                <a:tc>
                  <a:txBody>
                    <a:bodyPr/>
                    <a:lstStyle/>
                    <a:p>
                      <a:pPr algn="ctr"/>
                      <a:r>
                        <a:rPr lang="en-US" sz="1400" b="0" dirty="0">
                          <a:latin typeface="Palatino" pitchFamily="2" charset="77"/>
                          <a:ea typeface="Palatino" pitchFamily="2" charset="77"/>
                        </a:rPr>
                        <a:t>158</a:t>
                      </a:r>
                    </a:p>
                  </a:txBody>
                  <a:tcPr>
                    <a:solidFill>
                      <a:schemeClr val="bg1"/>
                    </a:solidFill>
                  </a:tcPr>
                </a:tc>
                <a:tc>
                  <a:txBody>
                    <a:bodyPr/>
                    <a:lstStyle/>
                    <a:p>
                      <a:pPr algn="ctr"/>
                      <a:r>
                        <a:rPr lang="en-US" sz="1400" b="0" dirty="0">
                          <a:latin typeface="Palatino" pitchFamily="2" charset="77"/>
                          <a:ea typeface="Palatino" pitchFamily="2" charset="77"/>
                        </a:rPr>
                        <a:t>126</a:t>
                      </a:r>
                    </a:p>
                  </a:txBody>
                  <a:tcPr>
                    <a:solidFill>
                      <a:schemeClr val="bg1"/>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156</a:t>
                      </a:r>
                    </a:p>
                  </a:txBody>
                  <a:tcPr>
                    <a:solidFill>
                      <a:schemeClr val="bg1"/>
                    </a:solidFill>
                  </a:tcPr>
                </a:tc>
                <a:tc>
                  <a:txBody>
                    <a:bodyPr/>
                    <a:lstStyle/>
                    <a:p>
                      <a:pPr algn="ctr"/>
                      <a:r>
                        <a:rPr lang="en-US" sz="1400" b="0" dirty="0">
                          <a:latin typeface="Palatino" pitchFamily="2" charset="77"/>
                          <a:ea typeface="Palatino" pitchFamily="2" charset="77"/>
                        </a:rPr>
                        <a:t>160</a:t>
                      </a:r>
                    </a:p>
                  </a:txBody>
                  <a:tcPr>
                    <a:solidFill>
                      <a:schemeClr val="bg1"/>
                    </a:solidFill>
                  </a:tcPr>
                </a:tc>
                <a:tc>
                  <a:txBody>
                    <a:bodyPr/>
                    <a:lstStyle/>
                    <a:p>
                      <a:pPr algn="ctr"/>
                      <a:r>
                        <a:rPr lang="en-US" sz="1400" b="0" dirty="0">
                          <a:latin typeface="Palatino" pitchFamily="2" charset="77"/>
                          <a:ea typeface="Palatino" pitchFamily="2" charset="77"/>
                        </a:rPr>
                        <a:t>130</a:t>
                      </a:r>
                    </a:p>
                  </a:txBody>
                  <a:tcPr>
                    <a:solidFill>
                      <a:schemeClr val="bg1"/>
                    </a:solidFill>
                  </a:tcPr>
                </a:tc>
                <a:tc>
                  <a:txBody>
                    <a:bodyPr/>
                    <a:lstStyle/>
                    <a:p>
                      <a:pPr algn="ctr"/>
                      <a:r>
                        <a:rPr lang="en-US" sz="1400" b="0" dirty="0">
                          <a:latin typeface="Palatino" pitchFamily="2" charset="77"/>
                          <a:ea typeface="Palatino" pitchFamily="2" charset="77"/>
                        </a:rPr>
                        <a:t>126</a:t>
                      </a:r>
                    </a:p>
                  </a:txBody>
                  <a:tcPr>
                    <a:solidFill>
                      <a:schemeClr val="bg1"/>
                    </a:solidFill>
                  </a:tcPr>
                </a:tc>
                <a:tc>
                  <a:txBody>
                    <a:bodyPr/>
                    <a:lstStyle/>
                    <a:p>
                      <a:pPr algn="ctr"/>
                      <a:r>
                        <a:rPr lang="en-US" sz="1400" b="0" dirty="0">
                          <a:latin typeface="Palatino" pitchFamily="2" charset="77"/>
                          <a:ea typeface="Palatino" pitchFamily="2" charset="77"/>
                        </a:rPr>
                        <a:t>109</a:t>
                      </a:r>
                    </a:p>
                  </a:txBody>
                  <a:tcPr>
                    <a:solidFill>
                      <a:schemeClr val="bg1"/>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114</a:t>
                      </a:r>
                    </a:p>
                  </a:txBody>
                  <a:tcPr>
                    <a:solidFill>
                      <a:schemeClr val="bg1"/>
                    </a:solidFill>
                  </a:tcPr>
                </a:tc>
                <a:tc>
                  <a:txBody>
                    <a:bodyPr/>
                    <a:lstStyle/>
                    <a:p>
                      <a:pPr algn="ctr"/>
                      <a:r>
                        <a:rPr lang="en-US" sz="1400" b="0" dirty="0">
                          <a:latin typeface="Palatino" pitchFamily="2" charset="77"/>
                          <a:ea typeface="Palatino" pitchFamily="2" charset="77"/>
                        </a:rPr>
                        <a:t>117</a:t>
                      </a:r>
                    </a:p>
                  </a:txBody>
                  <a:tcPr>
                    <a:solidFill>
                      <a:schemeClr val="bg1"/>
                    </a:solidFill>
                  </a:tcPr>
                </a:tc>
                <a:tc>
                  <a:txBody>
                    <a:bodyPr/>
                    <a:lstStyle/>
                    <a:p>
                      <a:pPr algn="ctr"/>
                      <a:r>
                        <a:rPr lang="en-US" sz="1400" b="0" dirty="0">
                          <a:latin typeface="Palatino" pitchFamily="2" charset="77"/>
                          <a:ea typeface="Palatino" pitchFamily="2" charset="77"/>
                        </a:rPr>
                        <a:t>110</a:t>
                      </a:r>
                    </a:p>
                  </a:txBody>
                  <a:tcPr>
                    <a:solidFill>
                      <a:schemeClr val="bg1"/>
                    </a:solidFill>
                  </a:tcPr>
                </a:tc>
                <a:tc>
                  <a:txBody>
                    <a:bodyPr/>
                    <a:lstStyle/>
                    <a:p>
                      <a:pPr algn="ctr"/>
                      <a:r>
                        <a:rPr lang="en-US" sz="1400" b="0" dirty="0">
                          <a:latin typeface="Palatino" pitchFamily="2" charset="77"/>
                          <a:ea typeface="Palatino" pitchFamily="2" charset="77"/>
                        </a:rPr>
                        <a:t>109</a:t>
                      </a:r>
                    </a:p>
                  </a:txBody>
                  <a:tcPr>
                    <a:solidFill>
                      <a:schemeClr val="bg1"/>
                    </a:solidFill>
                  </a:tcPr>
                </a:tc>
                <a:tc>
                  <a:txBody>
                    <a:bodyPr/>
                    <a:lstStyle/>
                    <a:p>
                      <a:pPr algn="ctr"/>
                      <a:r>
                        <a:rPr lang="en-US" sz="1400" b="0" dirty="0">
                          <a:latin typeface="Palatino" pitchFamily="2" charset="77"/>
                          <a:ea typeface="Palatino" pitchFamily="2" charset="77"/>
                        </a:rPr>
                        <a:t>109</a:t>
                      </a:r>
                    </a:p>
                  </a:txBody>
                  <a:tcPr>
                    <a:solidFill>
                      <a:schemeClr val="bg1"/>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101</a:t>
                      </a:r>
                    </a:p>
                  </a:txBody>
                  <a:tcPr>
                    <a:solidFill>
                      <a:schemeClr val="bg1"/>
                    </a:solidFill>
                  </a:tcPr>
                </a:tc>
                <a:tc>
                  <a:txBody>
                    <a:bodyPr/>
                    <a:lstStyle/>
                    <a:p>
                      <a:pPr algn="ctr"/>
                      <a:r>
                        <a:rPr lang="en-US" sz="1400" b="0" dirty="0">
                          <a:latin typeface="Palatino" pitchFamily="2" charset="77"/>
                          <a:ea typeface="Palatino" pitchFamily="2" charset="77"/>
                        </a:rPr>
                        <a:t>101</a:t>
                      </a:r>
                    </a:p>
                  </a:txBody>
                  <a:tcPr>
                    <a:solidFill>
                      <a:schemeClr val="bg1"/>
                    </a:solidFill>
                  </a:tcPr>
                </a:tc>
                <a:tc>
                  <a:txBody>
                    <a:bodyPr/>
                    <a:lstStyle/>
                    <a:p>
                      <a:pPr algn="ctr"/>
                      <a:r>
                        <a:rPr lang="en-US" sz="1400" b="0" dirty="0">
                          <a:latin typeface="Palatino" pitchFamily="2" charset="77"/>
                          <a:ea typeface="Palatino" pitchFamily="2" charset="77"/>
                        </a:rPr>
                        <a:t>101</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graphicFrame>
        <p:nvGraphicFramePr>
          <p:cNvPr id="8" name="Table 7">
            <a:extLst>
              <a:ext uri="{FF2B5EF4-FFF2-40B4-BE49-F238E27FC236}">
                <a16:creationId xmlns:a16="http://schemas.microsoft.com/office/drawing/2014/main" id="{00E41621-1333-4194-B876-E1EC657E79CF}"/>
              </a:ext>
            </a:extLst>
          </p:cNvPr>
          <p:cNvGraphicFramePr>
            <a:graphicFrameLocks noGrp="1"/>
          </p:cNvGraphicFramePr>
          <p:nvPr>
            <p:extLst>
              <p:ext uri="{D42A27DB-BD31-4B8C-83A1-F6EECF244321}">
                <p14:modId xmlns:p14="http://schemas.microsoft.com/office/powerpoint/2010/main" val="1783507647"/>
              </p:ext>
            </p:extLst>
          </p:nvPr>
        </p:nvGraphicFramePr>
        <p:xfrm>
          <a:off x="8013958" y="2002064"/>
          <a:ext cx="2413880" cy="1886900"/>
        </p:xfrm>
        <a:graphic>
          <a:graphicData uri="http://schemas.openxmlformats.org/drawingml/2006/table">
            <a:tbl>
              <a:tblPr firstRow="1" bandRow="1">
                <a:tableStyleId>{D7AC3CCA-C797-4891-BE02-D94E43425B78}</a:tableStyleId>
              </a:tblPr>
              <a:tblGrid>
                <a:gridCol w="482776">
                  <a:extLst>
                    <a:ext uri="{9D8B030D-6E8A-4147-A177-3AD203B41FA5}">
                      <a16:colId xmlns:a16="http://schemas.microsoft.com/office/drawing/2014/main" val="1058269089"/>
                    </a:ext>
                  </a:extLst>
                </a:gridCol>
                <a:gridCol w="482776">
                  <a:extLst>
                    <a:ext uri="{9D8B030D-6E8A-4147-A177-3AD203B41FA5}">
                      <a16:colId xmlns:a16="http://schemas.microsoft.com/office/drawing/2014/main" val="4056843899"/>
                    </a:ext>
                  </a:extLst>
                </a:gridCol>
                <a:gridCol w="482776">
                  <a:extLst>
                    <a:ext uri="{9D8B030D-6E8A-4147-A177-3AD203B41FA5}">
                      <a16:colId xmlns:a16="http://schemas.microsoft.com/office/drawing/2014/main" val="554069125"/>
                    </a:ext>
                  </a:extLst>
                </a:gridCol>
                <a:gridCol w="482776">
                  <a:extLst>
                    <a:ext uri="{9D8B030D-6E8A-4147-A177-3AD203B41FA5}">
                      <a16:colId xmlns:a16="http://schemas.microsoft.com/office/drawing/2014/main" val="4205048657"/>
                    </a:ext>
                  </a:extLst>
                </a:gridCol>
                <a:gridCol w="482776">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243</a:t>
                      </a:r>
                    </a:p>
                  </a:txBody>
                  <a:tcPr>
                    <a:solidFill>
                      <a:schemeClr val="bg1"/>
                    </a:solidFill>
                  </a:tcPr>
                </a:tc>
                <a:tc>
                  <a:txBody>
                    <a:bodyPr/>
                    <a:lstStyle/>
                    <a:p>
                      <a:pPr algn="ctr"/>
                      <a:r>
                        <a:rPr lang="en-US" sz="1400" b="0" dirty="0">
                          <a:latin typeface="Palatino" pitchFamily="2" charset="77"/>
                          <a:ea typeface="Palatino" pitchFamily="2" charset="77"/>
                        </a:rPr>
                        <a:t>235</a:t>
                      </a:r>
                    </a:p>
                  </a:txBody>
                  <a:tcPr>
                    <a:solidFill>
                      <a:schemeClr val="bg1"/>
                    </a:solidFill>
                  </a:tcPr>
                </a:tc>
                <a:tc>
                  <a:txBody>
                    <a:bodyPr/>
                    <a:lstStyle/>
                    <a:p>
                      <a:pPr algn="ctr"/>
                      <a:r>
                        <a:rPr lang="en-US" sz="1400" b="0" dirty="0">
                          <a:latin typeface="Palatino" pitchFamily="2" charset="77"/>
                          <a:ea typeface="Palatino" pitchFamily="2" charset="77"/>
                        </a:rPr>
                        <a:t>212</a:t>
                      </a:r>
                    </a:p>
                  </a:txBody>
                  <a:tcPr>
                    <a:solidFill>
                      <a:schemeClr val="bg1"/>
                    </a:solidFill>
                  </a:tcPr>
                </a:tc>
                <a:tc>
                  <a:txBody>
                    <a:bodyPr/>
                    <a:lstStyle/>
                    <a:p>
                      <a:pPr algn="ctr"/>
                      <a:r>
                        <a:rPr lang="en-US" sz="1400" b="0" dirty="0">
                          <a:latin typeface="Palatino" pitchFamily="2" charset="77"/>
                          <a:ea typeface="Palatino" pitchFamily="2" charset="77"/>
                        </a:rPr>
                        <a:t>191</a:t>
                      </a:r>
                    </a:p>
                  </a:txBody>
                  <a:tcPr>
                    <a:solidFill>
                      <a:schemeClr val="bg1"/>
                    </a:solidFill>
                  </a:tcPr>
                </a:tc>
                <a:tc>
                  <a:txBody>
                    <a:bodyPr/>
                    <a:lstStyle/>
                    <a:p>
                      <a:pPr algn="ctr"/>
                      <a:r>
                        <a:rPr lang="en-US" sz="1400" b="0" dirty="0">
                          <a:latin typeface="Palatino" pitchFamily="2" charset="77"/>
                          <a:ea typeface="Palatino" pitchFamily="2" charset="77"/>
                        </a:rPr>
                        <a:t>179</a:t>
                      </a:r>
                    </a:p>
                  </a:txBody>
                  <a:tcPr>
                    <a:solidFill>
                      <a:schemeClr val="bg1"/>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249</a:t>
                      </a:r>
                    </a:p>
                  </a:txBody>
                  <a:tcPr>
                    <a:solidFill>
                      <a:schemeClr val="bg1"/>
                    </a:solidFill>
                  </a:tcPr>
                </a:tc>
                <a:tc>
                  <a:txBody>
                    <a:bodyPr/>
                    <a:lstStyle/>
                    <a:p>
                      <a:pPr algn="ctr"/>
                      <a:r>
                        <a:rPr lang="en-US" sz="1400" b="0" dirty="0">
                          <a:latin typeface="Palatino" pitchFamily="2" charset="77"/>
                          <a:ea typeface="Palatino" pitchFamily="2" charset="77"/>
                        </a:rPr>
                        <a:t>213</a:t>
                      </a:r>
                    </a:p>
                  </a:txBody>
                  <a:tcPr>
                    <a:solidFill>
                      <a:schemeClr val="bg1"/>
                    </a:solidFill>
                  </a:tcPr>
                </a:tc>
                <a:tc>
                  <a:txBody>
                    <a:bodyPr/>
                    <a:lstStyle/>
                    <a:p>
                      <a:pPr algn="ctr"/>
                      <a:r>
                        <a:rPr lang="en-US" sz="1400" b="0" dirty="0">
                          <a:latin typeface="Palatino" pitchFamily="2" charset="77"/>
                          <a:ea typeface="Palatino" pitchFamily="2" charset="77"/>
                        </a:rPr>
                        <a:t>178</a:t>
                      </a:r>
                    </a:p>
                  </a:txBody>
                  <a:tcPr>
                    <a:solidFill>
                      <a:schemeClr val="bg1"/>
                    </a:solidFill>
                  </a:tcPr>
                </a:tc>
                <a:tc>
                  <a:txBody>
                    <a:bodyPr/>
                    <a:lstStyle/>
                    <a:p>
                      <a:pPr algn="ctr"/>
                      <a:r>
                        <a:rPr lang="en-US" sz="1400" b="0" dirty="0">
                          <a:latin typeface="Palatino" pitchFamily="2" charset="77"/>
                          <a:ea typeface="Palatino" pitchFamily="2" charset="77"/>
                        </a:rPr>
                        <a:t>158</a:t>
                      </a:r>
                    </a:p>
                  </a:txBody>
                  <a:tcPr>
                    <a:solidFill>
                      <a:schemeClr val="bg1"/>
                    </a:solidFill>
                  </a:tcPr>
                </a:tc>
                <a:tc>
                  <a:txBody>
                    <a:bodyPr/>
                    <a:lstStyle/>
                    <a:p>
                      <a:pPr algn="ctr"/>
                      <a:r>
                        <a:rPr lang="en-US" sz="1400" b="0" dirty="0">
                          <a:latin typeface="Palatino" pitchFamily="2" charset="77"/>
                          <a:ea typeface="Palatino" pitchFamily="2" charset="77"/>
                        </a:rPr>
                        <a:t>143</a:t>
                      </a:r>
                    </a:p>
                  </a:txBody>
                  <a:tcPr>
                    <a:solidFill>
                      <a:schemeClr val="bg1"/>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226</a:t>
                      </a:r>
                    </a:p>
                  </a:txBody>
                  <a:tcPr>
                    <a:solidFill>
                      <a:schemeClr val="bg1"/>
                    </a:solidFill>
                  </a:tcPr>
                </a:tc>
                <a:tc>
                  <a:txBody>
                    <a:bodyPr/>
                    <a:lstStyle/>
                    <a:p>
                      <a:pPr algn="ctr"/>
                      <a:r>
                        <a:rPr lang="en-US" sz="1400" b="0" dirty="0">
                          <a:latin typeface="Palatino" pitchFamily="2" charset="77"/>
                          <a:ea typeface="Palatino" pitchFamily="2" charset="77"/>
                        </a:rPr>
                        <a:t>160</a:t>
                      </a:r>
                    </a:p>
                  </a:txBody>
                  <a:tcPr>
                    <a:solidFill>
                      <a:schemeClr val="bg1"/>
                    </a:solidFill>
                  </a:tcPr>
                </a:tc>
                <a:tc>
                  <a:txBody>
                    <a:bodyPr/>
                    <a:lstStyle/>
                    <a:p>
                      <a:pPr algn="ctr"/>
                      <a:r>
                        <a:rPr lang="en-US" sz="1400" b="0" dirty="0">
                          <a:latin typeface="Palatino" pitchFamily="2" charset="77"/>
                          <a:ea typeface="Palatino" pitchFamily="2" charset="77"/>
                        </a:rPr>
                        <a:t>130</a:t>
                      </a:r>
                    </a:p>
                  </a:txBody>
                  <a:tcPr>
                    <a:solidFill>
                      <a:schemeClr val="bg1"/>
                    </a:solidFill>
                  </a:tcPr>
                </a:tc>
                <a:tc>
                  <a:txBody>
                    <a:bodyPr/>
                    <a:lstStyle/>
                    <a:p>
                      <a:pPr algn="ctr"/>
                      <a:r>
                        <a:rPr lang="en-US" sz="1400" b="0" dirty="0">
                          <a:latin typeface="Palatino" pitchFamily="2" charset="77"/>
                          <a:ea typeface="Palatino" pitchFamily="2" charset="77"/>
                        </a:rPr>
                        <a:t>126</a:t>
                      </a:r>
                    </a:p>
                  </a:txBody>
                  <a:tcPr>
                    <a:solidFill>
                      <a:schemeClr val="bg1"/>
                    </a:solidFill>
                  </a:tcPr>
                </a:tc>
                <a:tc>
                  <a:txBody>
                    <a:bodyPr/>
                    <a:lstStyle/>
                    <a:p>
                      <a:pPr algn="ctr"/>
                      <a:r>
                        <a:rPr lang="en-US" sz="1400" b="0" dirty="0">
                          <a:latin typeface="Palatino" pitchFamily="2" charset="77"/>
                          <a:ea typeface="Palatino" pitchFamily="2" charset="77"/>
                        </a:rPr>
                        <a:t>121</a:t>
                      </a:r>
                    </a:p>
                  </a:txBody>
                  <a:tcPr>
                    <a:solidFill>
                      <a:schemeClr val="bg1"/>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156</a:t>
                      </a:r>
                    </a:p>
                  </a:txBody>
                  <a:tcPr>
                    <a:solidFill>
                      <a:schemeClr val="bg1"/>
                    </a:solidFill>
                  </a:tcPr>
                </a:tc>
                <a:tc>
                  <a:txBody>
                    <a:bodyPr/>
                    <a:lstStyle/>
                    <a:p>
                      <a:pPr algn="ctr"/>
                      <a:r>
                        <a:rPr lang="en-US" sz="1400" b="0" dirty="0">
                          <a:latin typeface="Palatino" pitchFamily="2" charset="77"/>
                          <a:ea typeface="Palatino" pitchFamily="2" charset="77"/>
                        </a:rPr>
                        <a:t>117</a:t>
                      </a:r>
                    </a:p>
                  </a:txBody>
                  <a:tcPr>
                    <a:solidFill>
                      <a:schemeClr val="bg1"/>
                    </a:solidFill>
                  </a:tcPr>
                </a:tc>
                <a:tc>
                  <a:txBody>
                    <a:bodyPr/>
                    <a:lstStyle/>
                    <a:p>
                      <a:pPr algn="ctr"/>
                      <a:r>
                        <a:rPr lang="en-US" sz="1400" b="0" dirty="0">
                          <a:latin typeface="Palatino" pitchFamily="2" charset="77"/>
                          <a:ea typeface="Palatino" pitchFamily="2" charset="77"/>
                        </a:rPr>
                        <a:t>99</a:t>
                      </a:r>
                    </a:p>
                  </a:txBody>
                  <a:tcPr>
                    <a:solidFill>
                      <a:schemeClr val="bg1"/>
                    </a:solidFill>
                  </a:tcPr>
                </a:tc>
                <a:tc>
                  <a:txBody>
                    <a:bodyPr/>
                    <a:lstStyle/>
                    <a:p>
                      <a:pPr algn="ctr"/>
                      <a:r>
                        <a:rPr lang="en-US" sz="1400" b="0" dirty="0">
                          <a:latin typeface="Palatino" pitchFamily="2" charset="77"/>
                          <a:ea typeface="Palatino" pitchFamily="2" charset="77"/>
                        </a:rPr>
                        <a:t>107</a:t>
                      </a:r>
                    </a:p>
                  </a:txBody>
                  <a:tcPr>
                    <a:solidFill>
                      <a:schemeClr val="bg1"/>
                    </a:solidFill>
                  </a:tcPr>
                </a:tc>
                <a:tc>
                  <a:txBody>
                    <a:bodyPr/>
                    <a:lstStyle/>
                    <a:p>
                      <a:pPr algn="ctr"/>
                      <a:r>
                        <a:rPr lang="en-US" sz="1400" b="0" dirty="0">
                          <a:latin typeface="Palatino" pitchFamily="2" charset="77"/>
                          <a:ea typeface="Palatino" pitchFamily="2" charset="77"/>
                        </a:rPr>
                        <a:t>109</a:t>
                      </a:r>
                    </a:p>
                  </a:txBody>
                  <a:tcPr>
                    <a:solidFill>
                      <a:schemeClr val="bg1"/>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114</a:t>
                      </a:r>
                    </a:p>
                  </a:txBody>
                  <a:tcPr>
                    <a:solidFill>
                      <a:schemeClr val="bg1"/>
                    </a:solidFill>
                  </a:tcPr>
                </a:tc>
                <a:tc>
                  <a:txBody>
                    <a:bodyPr/>
                    <a:lstStyle/>
                    <a:p>
                      <a:pPr algn="ctr"/>
                      <a:r>
                        <a:rPr lang="en-US" sz="1400" b="0" dirty="0">
                          <a:latin typeface="Palatino" pitchFamily="2" charset="77"/>
                          <a:ea typeface="Palatino" pitchFamily="2" charset="77"/>
                        </a:rPr>
                        <a:t>110</a:t>
                      </a:r>
                    </a:p>
                  </a:txBody>
                  <a:tcPr>
                    <a:solidFill>
                      <a:schemeClr val="bg1"/>
                    </a:solidFill>
                  </a:tcPr>
                </a:tc>
                <a:tc>
                  <a:txBody>
                    <a:bodyPr/>
                    <a:lstStyle/>
                    <a:p>
                      <a:pPr algn="ctr"/>
                      <a:r>
                        <a:rPr lang="en-US" sz="1400" b="0" dirty="0">
                          <a:latin typeface="Palatino" pitchFamily="2" charset="77"/>
                          <a:ea typeface="Palatino" pitchFamily="2" charset="77"/>
                        </a:rPr>
                        <a:t>101</a:t>
                      </a:r>
                    </a:p>
                  </a:txBody>
                  <a:tcPr>
                    <a:solidFill>
                      <a:schemeClr val="bg1"/>
                    </a:solidFill>
                  </a:tcPr>
                </a:tc>
                <a:tc>
                  <a:txBody>
                    <a:bodyPr/>
                    <a:lstStyle/>
                    <a:p>
                      <a:pPr algn="ctr"/>
                      <a:r>
                        <a:rPr lang="en-US" sz="1400" b="0" dirty="0">
                          <a:latin typeface="Palatino" pitchFamily="2" charset="77"/>
                          <a:ea typeface="Palatino" pitchFamily="2" charset="77"/>
                        </a:rPr>
                        <a:t>109</a:t>
                      </a:r>
                    </a:p>
                  </a:txBody>
                  <a:tcPr>
                    <a:solidFill>
                      <a:schemeClr val="bg1"/>
                    </a:solidFill>
                  </a:tcPr>
                </a:tc>
                <a:tc>
                  <a:txBody>
                    <a:bodyPr/>
                    <a:lstStyle/>
                    <a:p>
                      <a:pPr algn="ctr"/>
                      <a:r>
                        <a:rPr lang="en-US" sz="1400" b="0" dirty="0">
                          <a:latin typeface="Palatino" pitchFamily="2" charset="77"/>
                          <a:ea typeface="Palatino" pitchFamily="2" charset="77"/>
                        </a:rPr>
                        <a:t>111</a:t>
                      </a:r>
                    </a:p>
                  </a:txBody>
                  <a:tcPr>
                    <a:solidFill>
                      <a:schemeClr val="bg1"/>
                    </a:solidFill>
                  </a:tcPr>
                </a:tc>
                <a:extLst>
                  <a:ext uri="{0D108BD9-81ED-4DB2-BD59-A6C34878D82A}">
                    <a16:rowId xmlns:a16="http://schemas.microsoft.com/office/drawing/2014/main" val="2000537875"/>
                  </a:ext>
                </a:extLst>
              </a:tr>
            </a:tbl>
          </a:graphicData>
        </a:graphic>
      </p:graphicFrame>
      <p:sp>
        <p:nvSpPr>
          <p:cNvPr id="12" name="TextBox 11">
            <a:extLst>
              <a:ext uri="{FF2B5EF4-FFF2-40B4-BE49-F238E27FC236}">
                <a16:creationId xmlns:a16="http://schemas.microsoft.com/office/drawing/2014/main" id="{C337031C-1155-9F8F-2EFF-6B34BE8F89D6}"/>
              </a:ext>
            </a:extLst>
          </p:cNvPr>
          <p:cNvSpPr txBox="1"/>
          <p:nvPr/>
        </p:nvSpPr>
        <p:spPr>
          <a:xfrm>
            <a:off x="7520730" y="2405764"/>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3" name="TextBox 12">
            <a:extLst>
              <a:ext uri="{FF2B5EF4-FFF2-40B4-BE49-F238E27FC236}">
                <a16:creationId xmlns:a16="http://schemas.microsoft.com/office/drawing/2014/main" id="{7BCE36C0-2965-4CA2-E1B0-5424B331160D}"/>
              </a:ext>
            </a:extLst>
          </p:cNvPr>
          <p:cNvSpPr txBox="1"/>
          <p:nvPr/>
        </p:nvSpPr>
        <p:spPr>
          <a:xfrm>
            <a:off x="8505501" y="1694286"/>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4" name="TextBox 13">
            <a:extLst>
              <a:ext uri="{FF2B5EF4-FFF2-40B4-BE49-F238E27FC236}">
                <a16:creationId xmlns:a16="http://schemas.microsoft.com/office/drawing/2014/main" id="{DF1398B3-C672-332E-B666-824575F660EA}"/>
              </a:ext>
            </a:extLst>
          </p:cNvPr>
          <p:cNvSpPr txBox="1"/>
          <p:nvPr/>
        </p:nvSpPr>
        <p:spPr>
          <a:xfrm>
            <a:off x="8974284" y="169428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5" name="TextBox 14">
            <a:extLst>
              <a:ext uri="{FF2B5EF4-FFF2-40B4-BE49-F238E27FC236}">
                <a16:creationId xmlns:a16="http://schemas.microsoft.com/office/drawing/2014/main" id="{406EAB4A-69C1-D87C-5997-1DE75CE3F8DC}"/>
              </a:ext>
            </a:extLst>
          </p:cNvPr>
          <p:cNvSpPr txBox="1"/>
          <p:nvPr/>
        </p:nvSpPr>
        <p:spPr>
          <a:xfrm>
            <a:off x="9447765" y="1694285"/>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6" name="TextBox 15">
            <a:extLst>
              <a:ext uri="{FF2B5EF4-FFF2-40B4-BE49-F238E27FC236}">
                <a16:creationId xmlns:a16="http://schemas.microsoft.com/office/drawing/2014/main" id="{9AC9390E-BC6F-AF0E-C429-81E98BD72594}"/>
              </a:ext>
            </a:extLst>
          </p:cNvPr>
          <p:cNvSpPr txBox="1"/>
          <p:nvPr/>
        </p:nvSpPr>
        <p:spPr>
          <a:xfrm>
            <a:off x="9940993" y="169428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7" name="TextBox 16">
            <a:extLst>
              <a:ext uri="{FF2B5EF4-FFF2-40B4-BE49-F238E27FC236}">
                <a16:creationId xmlns:a16="http://schemas.microsoft.com/office/drawing/2014/main" id="{0A68D531-D21A-1122-82D0-4646FA6C0E0E}"/>
              </a:ext>
            </a:extLst>
          </p:cNvPr>
          <p:cNvSpPr txBox="1"/>
          <p:nvPr/>
        </p:nvSpPr>
        <p:spPr>
          <a:xfrm>
            <a:off x="7520730" y="2002064"/>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8" name="TextBox 17">
            <a:extLst>
              <a:ext uri="{FF2B5EF4-FFF2-40B4-BE49-F238E27FC236}">
                <a16:creationId xmlns:a16="http://schemas.microsoft.com/office/drawing/2014/main" id="{E0147D09-B17F-BCC5-7D0E-703E58E11C07}"/>
              </a:ext>
            </a:extLst>
          </p:cNvPr>
          <p:cNvSpPr txBox="1"/>
          <p:nvPr/>
        </p:nvSpPr>
        <p:spPr>
          <a:xfrm>
            <a:off x="7520730" y="2777757"/>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9" name="TextBox 18">
            <a:extLst>
              <a:ext uri="{FF2B5EF4-FFF2-40B4-BE49-F238E27FC236}">
                <a16:creationId xmlns:a16="http://schemas.microsoft.com/office/drawing/2014/main" id="{9EE3D2D8-850B-DCED-A43E-DDF7C45B8AC0}"/>
              </a:ext>
            </a:extLst>
          </p:cNvPr>
          <p:cNvSpPr txBox="1"/>
          <p:nvPr/>
        </p:nvSpPr>
        <p:spPr>
          <a:xfrm>
            <a:off x="8013958" y="1694287"/>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0" name="TextBox 19">
            <a:extLst>
              <a:ext uri="{FF2B5EF4-FFF2-40B4-BE49-F238E27FC236}">
                <a16:creationId xmlns:a16="http://schemas.microsoft.com/office/drawing/2014/main" id="{634B44C9-E12B-B862-0876-58FEBE2F19A5}"/>
              </a:ext>
            </a:extLst>
          </p:cNvPr>
          <p:cNvSpPr txBox="1"/>
          <p:nvPr/>
        </p:nvSpPr>
        <p:spPr>
          <a:xfrm>
            <a:off x="7527209" y="3152792"/>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1" name="TextBox 20">
            <a:extLst>
              <a:ext uri="{FF2B5EF4-FFF2-40B4-BE49-F238E27FC236}">
                <a16:creationId xmlns:a16="http://schemas.microsoft.com/office/drawing/2014/main" id="{D537B70C-9F16-8680-3830-AC45D7430CBE}"/>
              </a:ext>
            </a:extLst>
          </p:cNvPr>
          <p:cNvSpPr txBox="1"/>
          <p:nvPr/>
        </p:nvSpPr>
        <p:spPr>
          <a:xfrm>
            <a:off x="7527209" y="3527827"/>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2" name="TextBox 21">
            <a:extLst>
              <a:ext uri="{FF2B5EF4-FFF2-40B4-BE49-F238E27FC236}">
                <a16:creationId xmlns:a16="http://schemas.microsoft.com/office/drawing/2014/main" id="{F265F794-FD5D-8896-B383-7FDD025E4FBF}"/>
              </a:ext>
            </a:extLst>
          </p:cNvPr>
          <p:cNvSpPr txBox="1"/>
          <p:nvPr/>
        </p:nvSpPr>
        <p:spPr>
          <a:xfrm>
            <a:off x="10434221" y="2013271"/>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3" name="TextBox 22">
            <a:extLst>
              <a:ext uri="{FF2B5EF4-FFF2-40B4-BE49-F238E27FC236}">
                <a16:creationId xmlns:a16="http://schemas.microsoft.com/office/drawing/2014/main" id="{69A1B7B7-C79F-B221-55E3-67933E1C5422}"/>
              </a:ext>
            </a:extLst>
          </p:cNvPr>
          <p:cNvSpPr txBox="1"/>
          <p:nvPr/>
        </p:nvSpPr>
        <p:spPr>
          <a:xfrm>
            <a:off x="10434221" y="2777757"/>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4" name="TextBox 23">
            <a:extLst>
              <a:ext uri="{FF2B5EF4-FFF2-40B4-BE49-F238E27FC236}">
                <a16:creationId xmlns:a16="http://schemas.microsoft.com/office/drawing/2014/main" id="{47A78C96-8CC6-7D71-5B51-277A2DAF5370}"/>
              </a:ext>
            </a:extLst>
          </p:cNvPr>
          <p:cNvSpPr txBox="1"/>
          <p:nvPr/>
        </p:nvSpPr>
        <p:spPr>
          <a:xfrm>
            <a:off x="10434221" y="240576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5" name="TextBox 24">
            <a:extLst>
              <a:ext uri="{FF2B5EF4-FFF2-40B4-BE49-F238E27FC236}">
                <a16:creationId xmlns:a16="http://schemas.microsoft.com/office/drawing/2014/main" id="{A75F6BDB-0CD0-EC47-FFCC-AC0C33E8A8CF}"/>
              </a:ext>
            </a:extLst>
          </p:cNvPr>
          <p:cNvSpPr txBox="1"/>
          <p:nvPr/>
        </p:nvSpPr>
        <p:spPr>
          <a:xfrm>
            <a:off x="10434221" y="3177286"/>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6" name="TextBox 25">
            <a:extLst>
              <a:ext uri="{FF2B5EF4-FFF2-40B4-BE49-F238E27FC236}">
                <a16:creationId xmlns:a16="http://schemas.microsoft.com/office/drawing/2014/main" id="{E96D7BE2-D993-A30A-4F7E-0C1111A673FE}"/>
              </a:ext>
            </a:extLst>
          </p:cNvPr>
          <p:cNvSpPr txBox="1"/>
          <p:nvPr/>
        </p:nvSpPr>
        <p:spPr>
          <a:xfrm>
            <a:off x="10434221" y="3576815"/>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7" name="TextBox 26">
            <a:extLst>
              <a:ext uri="{FF2B5EF4-FFF2-40B4-BE49-F238E27FC236}">
                <a16:creationId xmlns:a16="http://schemas.microsoft.com/office/drawing/2014/main" id="{54D746FF-FA74-F770-1510-DACBFCD452D3}"/>
              </a:ext>
            </a:extLst>
          </p:cNvPr>
          <p:cNvSpPr txBox="1"/>
          <p:nvPr/>
        </p:nvSpPr>
        <p:spPr>
          <a:xfrm>
            <a:off x="8000893" y="3884592"/>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8" name="TextBox 27">
            <a:extLst>
              <a:ext uri="{FF2B5EF4-FFF2-40B4-BE49-F238E27FC236}">
                <a16:creationId xmlns:a16="http://schemas.microsoft.com/office/drawing/2014/main" id="{316FE0F3-E7CE-C0EE-9E98-429A232C1DAE}"/>
              </a:ext>
            </a:extLst>
          </p:cNvPr>
          <p:cNvSpPr txBox="1"/>
          <p:nvPr/>
        </p:nvSpPr>
        <p:spPr>
          <a:xfrm>
            <a:off x="8471183" y="3884591"/>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9" name="TextBox 28">
            <a:extLst>
              <a:ext uri="{FF2B5EF4-FFF2-40B4-BE49-F238E27FC236}">
                <a16:creationId xmlns:a16="http://schemas.microsoft.com/office/drawing/2014/main" id="{46237447-DF85-2103-A33F-51AB28B11C19}"/>
              </a:ext>
            </a:extLst>
          </p:cNvPr>
          <p:cNvSpPr txBox="1"/>
          <p:nvPr/>
        </p:nvSpPr>
        <p:spPr>
          <a:xfrm>
            <a:off x="8987349" y="3884591"/>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30" name="TextBox 29">
            <a:extLst>
              <a:ext uri="{FF2B5EF4-FFF2-40B4-BE49-F238E27FC236}">
                <a16:creationId xmlns:a16="http://schemas.microsoft.com/office/drawing/2014/main" id="{E9AB3957-652A-2672-AB97-2E1AA9BC4FD2}"/>
              </a:ext>
            </a:extLst>
          </p:cNvPr>
          <p:cNvSpPr txBox="1"/>
          <p:nvPr/>
        </p:nvSpPr>
        <p:spPr>
          <a:xfrm>
            <a:off x="9464171" y="3884587"/>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31" name="TextBox 30">
            <a:extLst>
              <a:ext uri="{FF2B5EF4-FFF2-40B4-BE49-F238E27FC236}">
                <a16:creationId xmlns:a16="http://schemas.microsoft.com/office/drawing/2014/main" id="{68D9C693-3A16-3209-42EF-E7BDE4EB4F91}"/>
              </a:ext>
            </a:extLst>
          </p:cNvPr>
          <p:cNvSpPr txBox="1"/>
          <p:nvPr/>
        </p:nvSpPr>
        <p:spPr>
          <a:xfrm>
            <a:off x="9921396" y="388458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32" name="TextBox 31">
            <a:extLst>
              <a:ext uri="{FF2B5EF4-FFF2-40B4-BE49-F238E27FC236}">
                <a16:creationId xmlns:a16="http://schemas.microsoft.com/office/drawing/2014/main" id="{CCBF7314-CC61-AA8B-6869-E792410BAD32}"/>
              </a:ext>
            </a:extLst>
          </p:cNvPr>
          <p:cNvSpPr txBox="1"/>
          <p:nvPr/>
        </p:nvSpPr>
        <p:spPr>
          <a:xfrm flipH="1">
            <a:off x="962737" y="1391191"/>
            <a:ext cx="2368433" cy="307777"/>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The Original matrix:</a:t>
            </a:r>
          </a:p>
        </p:txBody>
      </p:sp>
      <p:sp>
        <p:nvSpPr>
          <p:cNvPr id="33" name="TextBox 32">
            <a:extLst>
              <a:ext uri="{FF2B5EF4-FFF2-40B4-BE49-F238E27FC236}">
                <a16:creationId xmlns:a16="http://schemas.microsoft.com/office/drawing/2014/main" id="{210600C1-ECE9-B5B7-9C6C-5D7DEF56E71E}"/>
              </a:ext>
            </a:extLst>
          </p:cNvPr>
          <p:cNvSpPr txBox="1"/>
          <p:nvPr/>
        </p:nvSpPr>
        <p:spPr>
          <a:xfrm flipH="1">
            <a:off x="7528632" y="1312361"/>
            <a:ext cx="3991747" cy="307777"/>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Append 0s at edges and corners </a:t>
            </a:r>
            <a:r>
              <a:rPr lang="en-US" sz="1400" dirty="0"/>
              <a:t>:</a:t>
            </a:r>
          </a:p>
        </p:txBody>
      </p:sp>
      <p:sp>
        <p:nvSpPr>
          <p:cNvPr id="34" name="TextBox 33">
            <a:extLst>
              <a:ext uri="{FF2B5EF4-FFF2-40B4-BE49-F238E27FC236}">
                <a16:creationId xmlns:a16="http://schemas.microsoft.com/office/drawing/2014/main" id="{E23D5AC6-C814-3031-73FF-5945B9697A58}"/>
              </a:ext>
            </a:extLst>
          </p:cNvPr>
          <p:cNvSpPr txBox="1"/>
          <p:nvPr/>
        </p:nvSpPr>
        <p:spPr>
          <a:xfrm>
            <a:off x="4621331" y="4067874"/>
            <a:ext cx="2346036" cy="307777"/>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The enhanced matrix:</a:t>
            </a:r>
          </a:p>
        </p:txBody>
      </p:sp>
      <p:sp>
        <p:nvSpPr>
          <p:cNvPr id="35" name="TextBox 34">
            <a:extLst>
              <a:ext uri="{FF2B5EF4-FFF2-40B4-BE49-F238E27FC236}">
                <a16:creationId xmlns:a16="http://schemas.microsoft.com/office/drawing/2014/main" id="{B0E63621-CC65-8775-7DE4-6B488CE06BD2}"/>
              </a:ext>
            </a:extLst>
          </p:cNvPr>
          <p:cNvSpPr txBox="1"/>
          <p:nvPr/>
        </p:nvSpPr>
        <p:spPr>
          <a:xfrm flipH="1">
            <a:off x="2765903" y="6447118"/>
            <a:ext cx="6299663" cy="315343"/>
          </a:xfrm>
          <a:prstGeom prst="rect">
            <a:avLst/>
          </a:prstGeom>
          <a:noFill/>
        </p:spPr>
        <p:txBody>
          <a:bodyPr wrap="square" rtlCol="0">
            <a:spAutoFit/>
          </a:bodyPr>
          <a:lstStyle/>
          <a:p>
            <a:pPr lvl="0" algn="ctr">
              <a:lnSpc>
                <a:spcPct val="115000"/>
              </a:lnSpc>
              <a:buClr>
                <a:srgbClr val="000000"/>
              </a:buClr>
              <a:buSzPts val="1600"/>
            </a:pPr>
            <a:r>
              <a:rPr lang="en-US" sz="1400" dirty="0">
                <a:solidFill>
                  <a:schemeClr val="dk1"/>
                </a:solidFill>
                <a:latin typeface="Verdana" panose="020B0604030504040204" pitchFamily="34" charset="0"/>
                <a:ea typeface="Verdana" panose="020B0604030504040204" pitchFamily="34" charset="0"/>
                <a:cs typeface="Verdana" panose="020B0604030504040204" pitchFamily="34" charset="0"/>
                <a:sym typeface="Arial"/>
              </a:rPr>
              <a:t>Fig 5:  Noise filtering using Median Filter</a:t>
            </a:r>
          </a:p>
        </p:txBody>
      </p:sp>
      <p:sp>
        <p:nvSpPr>
          <p:cNvPr id="37" name="TextBox 36">
            <a:extLst>
              <a:ext uri="{FF2B5EF4-FFF2-40B4-BE49-F238E27FC236}">
                <a16:creationId xmlns:a16="http://schemas.microsoft.com/office/drawing/2014/main" id="{A9F9B000-368C-88A4-6017-D8552E0EE687}"/>
              </a:ext>
            </a:extLst>
          </p:cNvPr>
          <p:cNvSpPr txBox="1"/>
          <p:nvPr/>
        </p:nvSpPr>
        <p:spPr>
          <a:xfrm>
            <a:off x="7520730" y="1712780"/>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38" name="TextBox 37">
            <a:extLst>
              <a:ext uri="{FF2B5EF4-FFF2-40B4-BE49-F238E27FC236}">
                <a16:creationId xmlns:a16="http://schemas.microsoft.com/office/drawing/2014/main" id="{103E88F8-9315-A684-158B-CF7AB0431474}"/>
              </a:ext>
            </a:extLst>
          </p:cNvPr>
          <p:cNvSpPr txBox="1"/>
          <p:nvPr/>
        </p:nvSpPr>
        <p:spPr>
          <a:xfrm>
            <a:off x="7533870" y="3864269"/>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39" name="TextBox 38">
            <a:extLst>
              <a:ext uri="{FF2B5EF4-FFF2-40B4-BE49-F238E27FC236}">
                <a16:creationId xmlns:a16="http://schemas.microsoft.com/office/drawing/2014/main" id="{677982C7-BB42-A282-6CB9-C28CCD8173D2}"/>
              </a:ext>
            </a:extLst>
          </p:cNvPr>
          <p:cNvSpPr txBox="1"/>
          <p:nvPr/>
        </p:nvSpPr>
        <p:spPr>
          <a:xfrm>
            <a:off x="10440903" y="1684355"/>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41" name="TextBox 40">
            <a:extLst>
              <a:ext uri="{FF2B5EF4-FFF2-40B4-BE49-F238E27FC236}">
                <a16:creationId xmlns:a16="http://schemas.microsoft.com/office/drawing/2014/main" id="{5414DAC8-34D6-5397-AF01-2B08C649747E}"/>
              </a:ext>
            </a:extLst>
          </p:cNvPr>
          <p:cNvSpPr txBox="1"/>
          <p:nvPr/>
        </p:nvSpPr>
        <p:spPr>
          <a:xfrm>
            <a:off x="10434221" y="3893146"/>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43" name="TextBox 42">
            <a:extLst>
              <a:ext uri="{FF2B5EF4-FFF2-40B4-BE49-F238E27FC236}">
                <a16:creationId xmlns:a16="http://schemas.microsoft.com/office/drawing/2014/main" id="{22C5E9B2-36C9-D9A2-A3A2-5CFE5F0E92AB}"/>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44" name="Slide Number Placeholder 4">
            <a:extLst>
              <a:ext uri="{FF2B5EF4-FFF2-40B4-BE49-F238E27FC236}">
                <a16:creationId xmlns:a16="http://schemas.microsoft.com/office/drawing/2014/main" id="{8C91A82B-3372-0E32-37E9-06797525AA02}"/>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22</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2998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A90CA-3E52-36AD-3906-13CB732CB0FF}"/>
              </a:ext>
            </a:extLst>
          </p:cNvPr>
          <p:cNvSpPr txBox="1">
            <a:spLocks/>
          </p:cNvSpPr>
          <p:nvPr/>
        </p:nvSpPr>
        <p:spPr>
          <a:xfrm>
            <a:off x="962737" y="-39047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BOARD WORK</a:t>
            </a:r>
            <a:endParaRPr lang="en-US" dirty="0"/>
          </a:p>
        </p:txBody>
      </p:sp>
      <p:sp>
        <p:nvSpPr>
          <p:cNvPr id="3" name="TextBox 2">
            <a:extLst>
              <a:ext uri="{FF2B5EF4-FFF2-40B4-BE49-F238E27FC236}">
                <a16:creationId xmlns:a16="http://schemas.microsoft.com/office/drawing/2014/main" id="{A26CA270-F6B4-94DE-D559-32BF16C57584}"/>
              </a:ext>
            </a:extLst>
          </p:cNvPr>
          <p:cNvSpPr txBox="1"/>
          <p:nvPr/>
        </p:nvSpPr>
        <p:spPr>
          <a:xfrm>
            <a:off x="860857" y="678631"/>
            <a:ext cx="6106510" cy="523220"/>
          </a:xfrm>
          <a:prstGeom prst="rect">
            <a:avLst/>
          </a:prstGeom>
          <a:noFill/>
        </p:spPr>
        <p:txBody>
          <a:bodyPr wrap="square">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THRESHOLDING</a:t>
            </a:r>
          </a:p>
        </p:txBody>
      </p:sp>
      <p:sp>
        <p:nvSpPr>
          <p:cNvPr id="6" name="TextBox 5">
            <a:extLst>
              <a:ext uri="{FF2B5EF4-FFF2-40B4-BE49-F238E27FC236}">
                <a16:creationId xmlns:a16="http://schemas.microsoft.com/office/drawing/2014/main" id="{F35A9C5C-98AA-0A3D-9152-4766C460A8EC}"/>
              </a:ext>
            </a:extLst>
          </p:cNvPr>
          <p:cNvSpPr txBox="1"/>
          <p:nvPr/>
        </p:nvSpPr>
        <p:spPr>
          <a:xfrm>
            <a:off x="864562" y="1201851"/>
            <a:ext cx="10614423" cy="2550698"/>
          </a:xfrm>
          <a:prstGeom prst="rect">
            <a:avLst/>
          </a:prstGeom>
          <a:noFill/>
        </p:spPr>
        <p:txBody>
          <a:bodyPr wrap="square">
            <a:spAutoFit/>
          </a:bodyPr>
          <a:lstStyle/>
          <a:p>
            <a:pPr algn="just">
              <a:lnSpc>
                <a:spcPct val="150000"/>
              </a:lnSpc>
            </a:pPr>
            <a:r>
              <a:rPr lang="en-US" dirty="0">
                <a:solidFill>
                  <a:schemeClr val="tx1"/>
                </a:solidFill>
                <a:latin typeface="Palatino" pitchFamily="2" charset="77"/>
                <a:ea typeface="Palatino" pitchFamily="2" charset="77"/>
                <a:cs typeface="Times New Roman" pitchFamily="18" charset="0"/>
              </a:rPr>
              <a:t>Considering each pixel values , if the pixel value is greater than or equal to the threshold T, retain it.                             </a:t>
            </a:r>
          </a:p>
          <a:p>
            <a:pPr algn="just">
              <a:lnSpc>
                <a:spcPct val="150000"/>
              </a:lnSpc>
            </a:pPr>
            <a:r>
              <a:rPr lang="en-US" dirty="0">
                <a:solidFill>
                  <a:schemeClr val="tx1"/>
                </a:solidFill>
                <a:latin typeface="Palatino" pitchFamily="2" charset="77"/>
                <a:ea typeface="Palatino" pitchFamily="2" charset="77"/>
                <a:cs typeface="Times New Roman" pitchFamily="18" charset="0"/>
              </a:rPr>
              <a:t>Else, replace the value by 0.</a:t>
            </a:r>
          </a:p>
          <a:p>
            <a:pPr algn="just">
              <a:lnSpc>
                <a:spcPct val="150000"/>
              </a:lnSpc>
            </a:pPr>
            <a:endParaRPr lang="en-US" dirty="0">
              <a:solidFill>
                <a:schemeClr val="tx1"/>
              </a:solidFill>
              <a:latin typeface="Palatino" pitchFamily="2" charset="77"/>
              <a:ea typeface="Palatino" pitchFamily="2" charset="77"/>
              <a:cs typeface="Times New Roman" pitchFamily="18" charset="0"/>
            </a:endParaRPr>
          </a:p>
          <a:p>
            <a:pPr algn="just">
              <a:lnSpc>
                <a:spcPct val="150000"/>
              </a:lnSpc>
            </a:pPr>
            <a:r>
              <a:rPr lang="en-US" dirty="0">
                <a:solidFill>
                  <a:schemeClr val="tx1"/>
                </a:solidFill>
                <a:latin typeface="Palatino" pitchFamily="2" charset="77"/>
                <a:ea typeface="Palatino" pitchFamily="2" charset="77"/>
                <a:cs typeface="Times New Roman" pitchFamily="18" charset="0"/>
              </a:rPr>
              <a:t>Here, the value of T can be manipulated in the frontend, to suit the varying needs of different images. We use trial and error method here</a:t>
            </a:r>
          </a:p>
          <a:p>
            <a:pPr>
              <a:lnSpc>
                <a:spcPct val="150000"/>
              </a:lnSpc>
            </a:pPr>
            <a:endParaRPr lang="en-IN" dirty="0">
              <a:latin typeface="Palatino" pitchFamily="2" charset="77"/>
              <a:ea typeface="Palatino" pitchFamily="2" charset="77"/>
            </a:endParaRPr>
          </a:p>
        </p:txBody>
      </p:sp>
      <p:graphicFrame>
        <p:nvGraphicFramePr>
          <p:cNvPr id="7" name="Table 6">
            <a:extLst>
              <a:ext uri="{FF2B5EF4-FFF2-40B4-BE49-F238E27FC236}">
                <a16:creationId xmlns:a16="http://schemas.microsoft.com/office/drawing/2014/main" id="{AEF63EB4-13BF-7ED1-496D-027EB74C4800}"/>
              </a:ext>
            </a:extLst>
          </p:cNvPr>
          <p:cNvGraphicFramePr>
            <a:graphicFrameLocks noGrp="1"/>
          </p:cNvGraphicFramePr>
          <p:nvPr>
            <p:extLst>
              <p:ext uri="{D42A27DB-BD31-4B8C-83A1-F6EECF244321}">
                <p14:modId xmlns:p14="http://schemas.microsoft.com/office/powerpoint/2010/main" val="372540904"/>
              </p:ext>
            </p:extLst>
          </p:nvPr>
        </p:nvGraphicFramePr>
        <p:xfrm>
          <a:off x="1688012" y="3752549"/>
          <a:ext cx="2413875" cy="1886900"/>
        </p:xfrm>
        <a:graphic>
          <a:graphicData uri="http://schemas.openxmlformats.org/drawingml/2006/table">
            <a:tbl>
              <a:tblPr firstRow="1" bandRow="1">
                <a:tableStyleId>{D7AC3CCA-C797-4891-BE02-D94E43425B78}</a:tableStyleId>
              </a:tblPr>
              <a:tblGrid>
                <a:gridCol w="482775">
                  <a:extLst>
                    <a:ext uri="{9D8B030D-6E8A-4147-A177-3AD203B41FA5}">
                      <a16:colId xmlns:a16="http://schemas.microsoft.com/office/drawing/2014/main" val="1058269089"/>
                    </a:ext>
                  </a:extLst>
                </a:gridCol>
                <a:gridCol w="482775">
                  <a:extLst>
                    <a:ext uri="{9D8B030D-6E8A-4147-A177-3AD203B41FA5}">
                      <a16:colId xmlns:a16="http://schemas.microsoft.com/office/drawing/2014/main" val="4056843899"/>
                    </a:ext>
                  </a:extLst>
                </a:gridCol>
                <a:gridCol w="482775">
                  <a:extLst>
                    <a:ext uri="{9D8B030D-6E8A-4147-A177-3AD203B41FA5}">
                      <a16:colId xmlns:a16="http://schemas.microsoft.com/office/drawing/2014/main" val="554069125"/>
                    </a:ext>
                  </a:extLst>
                </a:gridCol>
                <a:gridCol w="482775">
                  <a:extLst>
                    <a:ext uri="{9D8B030D-6E8A-4147-A177-3AD203B41FA5}">
                      <a16:colId xmlns:a16="http://schemas.microsoft.com/office/drawing/2014/main" val="4205048657"/>
                    </a:ext>
                  </a:extLst>
                </a:gridCol>
                <a:gridCol w="482775">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212</a:t>
                      </a:r>
                    </a:p>
                  </a:txBody>
                  <a:tcPr>
                    <a:solidFill>
                      <a:schemeClr val="bg1"/>
                    </a:solidFill>
                  </a:tcPr>
                </a:tc>
                <a:tc>
                  <a:txBody>
                    <a:bodyPr/>
                    <a:lstStyle/>
                    <a:p>
                      <a:pPr algn="ctr"/>
                      <a:r>
                        <a:rPr lang="en-US" sz="1400" b="0" dirty="0">
                          <a:latin typeface="Palatino" pitchFamily="2" charset="77"/>
                          <a:ea typeface="Palatino" pitchFamily="2" charset="77"/>
                        </a:rPr>
                        <a:t>178</a:t>
                      </a:r>
                    </a:p>
                  </a:txBody>
                  <a:tcPr>
                    <a:solidFill>
                      <a:schemeClr val="bg1"/>
                    </a:solidFill>
                  </a:tcPr>
                </a:tc>
                <a:tc>
                  <a:txBody>
                    <a:bodyPr/>
                    <a:lstStyle/>
                    <a:p>
                      <a:pPr algn="ctr"/>
                      <a:r>
                        <a:rPr lang="en-US" sz="1400" b="0" dirty="0">
                          <a:latin typeface="Palatino" pitchFamily="2" charset="77"/>
                          <a:ea typeface="Palatino" pitchFamily="2" charset="77"/>
                        </a:rPr>
                        <a:t>158</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213</a:t>
                      </a:r>
                    </a:p>
                  </a:txBody>
                  <a:tcPr>
                    <a:solidFill>
                      <a:schemeClr val="bg1"/>
                    </a:solidFill>
                  </a:tcPr>
                </a:tc>
                <a:tc>
                  <a:txBody>
                    <a:bodyPr/>
                    <a:lstStyle/>
                    <a:p>
                      <a:pPr algn="ctr"/>
                      <a:r>
                        <a:rPr lang="en-US" sz="1400" b="0" dirty="0">
                          <a:latin typeface="Palatino" pitchFamily="2" charset="77"/>
                          <a:ea typeface="Palatino" pitchFamily="2" charset="77"/>
                        </a:rPr>
                        <a:t>213</a:t>
                      </a:r>
                    </a:p>
                  </a:txBody>
                  <a:tcPr>
                    <a:solidFill>
                      <a:schemeClr val="bg1"/>
                    </a:solidFill>
                  </a:tcPr>
                </a:tc>
                <a:tc>
                  <a:txBody>
                    <a:bodyPr/>
                    <a:lstStyle/>
                    <a:p>
                      <a:pPr algn="ctr"/>
                      <a:r>
                        <a:rPr lang="en-US" sz="1400" b="0" dirty="0">
                          <a:latin typeface="Palatino" pitchFamily="2" charset="77"/>
                          <a:ea typeface="Palatino" pitchFamily="2" charset="77"/>
                        </a:rPr>
                        <a:t>178</a:t>
                      </a:r>
                    </a:p>
                  </a:txBody>
                  <a:tcPr>
                    <a:solidFill>
                      <a:schemeClr val="bg1"/>
                    </a:solidFill>
                  </a:tcPr>
                </a:tc>
                <a:tc>
                  <a:txBody>
                    <a:bodyPr/>
                    <a:lstStyle/>
                    <a:p>
                      <a:pPr algn="ctr"/>
                      <a:r>
                        <a:rPr lang="en-US" sz="1400" b="0" dirty="0">
                          <a:latin typeface="Palatino" pitchFamily="2" charset="77"/>
                          <a:ea typeface="Palatino" pitchFamily="2" charset="77"/>
                        </a:rPr>
                        <a:t>158</a:t>
                      </a:r>
                    </a:p>
                  </a:txBody>
                  <a:tcPr>
                    <a:solidFill>
                      <a:schemeClr val="bg1"/>
                    </a:solidFill>
                  </a:tcPr>
                </a:tc>
                <a:tc>
                  <a:txBody>
                    <a:bodyPr/>
                    <a:lstStyle/>
                    <a:p>
                      <a:pPr algn="ctr"/>
                      <a:r>
                        <a:rPr lang="en-US" sz="1400" b="0" dirty="0">
                          <a:latin typeface="Palatino" pitchFamily="2" charset="77"/>
                          <a:ea typeface="Palatino" pitchFamily="2" charset="77"/>
                        </a:rPr>
                        <a:t>126</a:t>
                      </a:r>
                    </a:p>
                  </a:txBody>
                  <a:tcPr>
                    <a:solidFill>
                      <a:schemeClr val="bg1"/>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156</a:t>
                      </a:r>
                    </a:p>
                  </a:txBody>
                  <a:tcPr>
                    <a:solidFill>
                      <a:schemeClr val="bg1"/>
                    </a:solidFill>
                  </a:tcPr>
                </a:tc>
                <a:tc>
                  <a:txBody>
                    <a:bodyPr/>
                    <a:lstStyle/>
                    <a:p>
                      <a:pPr algn="ctr"/>
                      <a:r>
                        <a:rPr lang="en-US" sz="1400" b="0" dirty="0">
                          <a:latin typeface="Palatino" pitchFamily="2" charset="77"/>
                          <a:ea typeface="Palatino" pitchFamily="2" charset="77"/>
                        </a:rPr>
                        <a:t>160</a:t>
                      </a:r>
                    </a:p>
                  </a:txBody>
                  <a:tcPr>
                    <a:solidFill>
                      <a:schemeClr val="bg1"/>
                    </a:solidFill>
                  </a:tcPr>
                </a:tc>
                <a:tc>
                  <a:txBody>
                    <a:bodyPr/>
                    <a:lstStyle/>
                    <a:p>
                      <a:pPr algn="ctr"/>
                      <a:r>
                        <a:rPr lang="en-US" sz="1400" b="0" dirty="0">
                          <a:latin typeface="Palatino" pitchFamily="2" charset="77"/>
                          <a:ea typeface="Palatino" pitchFamily="2" charset="77"/>
                        </a:rPr>
                        <a:t>130</a:t>
                      </a:r>
                    </a:p>
                  </a:txBody>
                  <a:tcPr>
                    <a:solidFill>
                      <a:schemeClr val="bg1"/>
                    </a:solidFill>
                  </a:tcPr>
                </a:tc>
                <a:tc>
                  <a:txBody>
                    <a:bodyPr/>
                    <a:lstStyle/>
                    <a:p>
                      <a:pPr algn="ctr"/>
                      <a:r>
                        <a:rPr lang="en-US" sz="1400" b="0" dirty="0">
                          <a:latin typeface="Palatino" pitchFamily="2" charset="77"/>
                          <a:ea typeface="Palatino" pitchFamily="2" charset="77"/>
                        </a:rPr>
                        <a:t>126</a:t>
                      </a:r>
                    </a:p>
                  </a:txBody>
                  <a:tcPr>
                    <a:solidFill>
                      <a:schemeClr val="bg1"/>
                    </a:solidFill>
                  </a:tcPr>
                </a:tc>
                <a:tc>
                  <a:txBody>
                    <a:bodyPr/>
                    <a:lstStyle/>
                    <a:p>
                      <a:pPr algn="ctr"/>
                      <a:r>
                        <a:rPr lang="en-US" sz="1400" b="0" dirty="0">
                          <a:latin typeface="Palatino" pitchFamily="2" charset="77"/>
                          <a:ea typeface="Palatino" pitchFamily="2" charset="77"/>
                        </a:rPr>
                        <a:t>109</a:t>
                      </a:r>
                    </a:p>
                  </a:txBody>
                  <a:tcPr>
                    <a:solidFill>
                      <a:schemeClr val="bg1"/>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114</a:t>
                      </a:r>
                    </a:p>
                  </a:txBody>
                  <a:tcPr>
                    <a:solidFill>
                      <a:schemeClr val="bg1"/>
                    </a:solidFill>
                  </a:tcPr>
                </a:tc>
                <a:tc>
                  <a:txBody>
                    <a:bodyPr/>
                    <a:lstStyle/>
                    <a:p>
                      <a:pPr algn="ctr"/>
                      <a:r>
                        <a:rPr lang="en-US" sz="1400" b="0" dirty="0">
                          <a:latin typeface="Palatino" pitchFamily="2" charset="77"/>
                          <a:ea typeface="Palatino" pitchFamily="2" charset="77"/>
                        </a:rPr>
                        <a:t>117</a:t>
                      </a:r>
                    </a:p>
                  </a:txBody>
                  <a:tcPr>
                    <a:solidFill>
                      <a:schemeClr val="bg1"/>
                    </a:solidFill>
                  </a:tcPr>
                </a:tc>
                <a:tc>
                  <a:txBody>
                    <a:bodyPr/>
                    <a:lstStyle/>
                    <a:p>
                      <a:pPr algn="ctr"/>
                      <a:r>
                        <a:rPr lang="en-US" sz="1400" b="0" dirty="0">
                          <a:latin typeface="Palatino" pitchFamily="2" charset="77"/>
                          <a:ea typeface="Palatino" pitchFamily="2" charset="77"/>
                        </a:rPr>
                        <a:t>110</a:t>
                      </a:r>
                    </a:p>
                  </a:txBody>
                  <a:tcPr>
                    <a:solidFill>
                      <a:schemeClr val="bg1"/>
                    </a:solidFill>
                  </a:tcPr>
                </a:tc>
                <a:tc>
                  <a:txBody>
                    <a:bodyPr/>
                    <a:lstStyle/>
                    <a:p>
                      <a:pPr algn="ctr"/>
                      <a:r>
                        <a:rPr lang="en-US" sz="1400" b="0" dirty="0">
                          <a:latin typeface="Palatino" pitchFamily="2" charset="77"/>
                          <a:ea typeface="Palatino" pitchFamily="2" charset="77"/>
                        </a:rPr>
                        <a:t>109</a:t>
                      </a:r>
                    </a:p>
                  </a:txBody>
                  <a:tcPr>
                    <a:solidFill>
                      <a:schemeClr val="bg1"/>
                    </a:solidFill>
                  </a:tcPr>
                </a:tc>
                <a:tc>
                  <a:txBody>
                    <a:bodyPr/>
                    <a:lstStyle/>
                    <a:p>
                      <a:pPr algn="ctr"/>
                      <a:r>
                        <a:rPr lang="en-US" sz="1400" b="0" dirty="0">
                          <a:latin typeface="Palatino" pitchFamily="2" charset="77"/>
                          <a:ea typeface="Palatino" pitchFamily="2" charset="77"/>
                        </a:rPr>
                        <a:t>109</a:t>
                      </a:r>
                    </a:p>
                  </a:txBody>
                  <a:tcPr>
                    <a:solidFill>
                      <a:schemeClr val="bg1"/>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101</a:t>
                      </a:r>
                    </a:p>
                  </a:txBody>
                  <a:tcPr>
                    <a:solidFill>
                      <a:schemeClr val="bg1"/>
                    </a:solidFill>
                  </a:tcPr>
                </a:tc>
                <a:tc>
                  <a:txBody>
                    <a:bodyPr/>
                    <a:lstStyle/>
                    <a:p>
                      <a:pPr algn="ctr"/>
                      <a:r>
                        <a:rPr lang="en-US" sz="1400" b="0" dirty="0">
                          <a:latin typeface="Palatino" pitchFamily="2" charset="77"/>
                          <a:ea typeface="Palatino" pitchFamily="2" charset="77"/>
                        </a:rPr>
                        <a:t>101</a:t>
                      </a:r>
                    </a:p>
                  </a:txBody>
                  <a:tcPr>
                    <a:solidFill>
                      <a:schemeClr val="bg1"/>
                    </a:solidFill>
                  </a:tcPr>
                </a:tc>
                <a:tc>
                  <a:txBody>
                    <a:bodyPr/>
                    <a:lstStyle/>
                    <a:p>
                      <a:pPr algn="ctr"/>
                      <a:r>
                        <a:rPr lang="en-US" sz="1400" b="0" dirty="0">
                          <a:latin typeface="Palatino" pitchFamily="2" charset="77"/>
                          <a:ea typeface="Palatino" pitchFamily="2" charset="77"/>
                        </a:rPr>
                        <a:t>101</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graphicFrame>
        <p:nvGraphicFramePr>
          <p:cNvPr id="8" name="Table 7">
            <a:extLst>
              <a:ext uri="{FF2B5EF4-FFF2-40B4-BE49-F238E27FC236}">
                <a16:creationId xmlns:a16="http://schemas.microsoft.com/office/drawing/2014/main" id="{8A9ACA2A-B63B-20F4-7884-36F8E38AAFF6}"/>
              </a:ext>
            </a:extLst>
          </p:cNvPr>
          <p:cNvGraphicFramePr>
            <a:graphicFrameLocks noGrp="1"/>
          </p:cNvGraphicFramePr>
          <p:nvPr>
            <p:extLst>
              <p:ext uri="{D42A27DB-BD31-4B8C-83A1-F6EECF244321}">
                <p14:modId xmlns:p14="http://schemas.microsoft.com/office/powerpoint/2010/main" val="752544490"/>
              </p:ext>
            </p:extLst>
          </p:nvPr>
        </p:nvGraphicFramePr>
        <p:xfrm>
          <a:off x="7808505" y="3752549"/>
          <a:ext cx="2413875" cy="1886900"/>
        </p:xfrm>
        <a:graphic>
          <a:graphicData uri="http://schemas.openxmlformats.org/drawingml/2006/table">
            <a:tbl>
              <a:tblPr firstRow="1" bandRow="1">
                <a:tableStyleId>{D7AC3CCA-C797-4891-BE02-D94E43425B78}</a:tableStyleId>
              </a:tblPr>
              <a:tblGrid>
                <a:gridCol w="482775">
                  <a:extLst>
                    <a:ext uri="{9D8B030D-6E8A-4147-A177-3AD203B41FA5}">
                      <a16:colId xmlns:a16="http://schemas.microsoft.com/office/drawing/2014/main" val="1058269089"/>
                    </a:ext>
                  </a:extLst>
                </a:gridCol>
                <a:gridCol w="482775">
                  <a:extLst>
                    <a:ext uri="{9D8B030D-6E8A-4147-A177-3AD203B41FA5}">
                      <a16:colId xmlns:a16="http://schemas.microsoft.com/office/drawing/2014/main" val="4056843899"/>
                    </a:ext>
                  </a:extLst>
                </a:gridCol>
                <a:gridCol w="482775">
                  <a:extLst>
                    <a:ext uri="{9D8B030D-6E8A-4147-A177-3AD203B41FA5}">
                      <a16:colId xmlns:a16="http://schemas.microsoft.com/office/drawing/2014/main" val="554069125"/>
                    </a:ext>
                  </a:extLst>
                </a:gridCol>
                <a:gridCol w="482775">
                  <a:extLst>
                    <a:ext uri="{9D8B030D-6E8A-4147-A177-3AD203B41FA5}">
                      <a16:colId xmlns:a16="http://schemas.microsoft.com/office/drawing/2014/main" val="4205048657"/>
                    </a:ext>
                  </a:extLst>
                </a:gridCol>
                <a:gridCol w="482775">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212</a:t>
                      </a:r>
                    </a:p>
                  </a:txBody>
                  <a:tcPr>
                    <a:solidFill>
                      <a:schemeClr val="bg1"/>
                    </a:solidFill>
                  </a:tcPr>
                </a:tc>
                <a:tc>
                  <a:txBody>
                    <a:bodyPr/>
                    <a:lstStyle/>
                    <a:p>
                      <a:pPr algn="ctr"/>
                      <a:r>
                        <a:rPr lang="en-US" sz="1400" b="0" dirty="0">
                          <a:latin typeface="Palatino" pitchFamily="2" charset="77"/>
                          <a:ea typeface="Palatino" pitchFamily="2" charset="77"/>
                        </a:rPr>
                        <a:t>178</a:t>
                      </a:r>
                    </a:p>
                  </a:txBody>
                  <a:tcPr>
                    <a:solidFill>
                      <a:schemeClr val="bg1"/>
                    </a:solidFill>
                  </a:tcPr>
                </a:tc>
                <a:tc>
                  <a:txBody>
                    <a:bodyPr/>
                    <a:lstStyle/>
                    <a:p>
                      <a:pPr algn="ctr"/>
                      <a:r>
                        <a:rPr lang="en-US" sz="1400" b="0" dirty="0">
                          <a:latin typeface="Palatino" pitchFamily="2" charset="77"/>
                          <a:ea typeface="Palatino" pitchFamily="2" charset="77"/>
                        </a:rPr>
                        <a:t>158</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213</a:t>
                      </a:r>
                    </a:p>
                  </a:txBody>
                  <a:tcPr>
                    <a:solidFill>
                      <a:schemeClr val="bg1"/>
                    </a:solidFill>
                  </a:tcPr>
                </a:tc>
                <a:tc>
                  <a:txBody>
                    <a:bodyPr/>
                    <a:lstStyle/>
                    <a:p>
                      <a:pPr algn="ctr"/>
                      <a:r>
                        <a:rPr lang="en-US" sz="1400" b="0" dirty="0">
                          <a:latin typeface="Palatino" pitchFamily="2" charset="77"/>
                          <a:ea typeface="Palatino" pitchFamily="2" charset="77"/>
                        </a:rPr>
                        <a:t>213</a:t>
                      </a:r>
                    </a:p>
                  </a:txBody>
                  <a:tcPr>
                    <a:solidFill>
                      <a:schemeClr val="bg1"/>
                    </a:solidFill>
                  </a:tcPr>
                </a:tc>
                <a:tc>
                  <a:txBody>
                    <a:bodyPr/>
                    <a:lstStyle/>
                    <a:p>
                      <a:pPr algn="ctr"/>
                      <a:r>
                        <a:rPr lang="en-US" sz="1400" b="0" dirty="0">
                          <a:latin typeface="Palatino" pitchFamily="2" charset="77"/>
                          <a:ea typeface="Palatino" pitchFamily="2" charset="77"/>
                        </a:rPr>
                        <a:t>178</a:t>
                      </a:r>
                    </a:p>
                  </a:txBody>
                  <a:tcPr>
                    <a:solidFill>
                      <a:schemeClr val="bg1"/>
                    </a:solidFill>
                  </a:tcPr>
                </a:tc>
                <a:tc>
                  <a:txBody>
                    <a:bodyPr/>
                    <a:lstStyle/>
                    <a:p>
                      <a:pPr algn="ctr"/>
                      <a:r>
                        <a:rPr lang="en-US" sz="1400" b="0" dirty="0">
                          <a:latin typeface="Palatino" pitchFamily="2" charset="77"/>
                          <a:ea typeface="Palatino" pitchFamily="2" charset="77"/>
                        </a:rPr>
                        <a:t>158</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156</a:t>
                      </a:r>
                    </a:p>
                  </a:txBody>
                  <a:tcPr>
                    <a:solidFill>
                      <a:schemeClr val="bg1"/>
                    </a:solidFill>
                  </a:tcPr>
                </a:tc>
                <a:tc>
                  <a:txBody>
                    <a:bodyPr/>
                    <a:lstStyle/>
                    <a:p>
                      <a:pPr algn="ctr"/>
                      <a:r>
                        <a:rPr lang="en-US" sz="1400" b="0" dirty="0">
                          <a:latin typeface="Palatino" pitchFamily="2" charset="77"/>
                          <a:ea typeface="Palatino" pitchFamily="2" charset="77"/>
                        </a:rPr>
                        <a:t>160</a:t>
                      </a:r>
                    </a:p>
                  </a:txBody>
                  <a:tcPr>
                    <a:solidFill>
                      <a:schemeClr val="bg1"/>
                    </a:solidFill>
                  </a:tcPr>
                </a:tc>
                <a:tc>
                  <a:txBody>
                    <a:bodyPr/>
                    <a:lstStyle/>
                    <a:p>
                      <a:pPr algn="ctr"/>
                      <a:r>
                        <a:rPr lang="en-US" sz="1400" b="0" dirty="0">
                          <a:latin typeface="Palatino" pitchFamily="2" charset="77"/>
                          <a:ea typeface="Palatino" pitchFamily="2" charset="77"/>
                        </a:rPr>
                        <a:t>130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sp>
        <p:nvSpPr>
          <p:cNvPr id="9" name="Left-Right Arrow 8">
            <a:extLst>
              <a:ext uri="{FF2B5EF4-FFF2-40B4-BE49-F238E27FC236}">
                <a16:creationId xmlns:a16="http://schemas.microsoft.com/office/drawing/2014/main" id="{CC700C26-D04B-F939-472C-F677F7A519AE}"/>
              </a:ext>
            </a:extLst>
          </p:cNvPr>
          <p:cNvSpPr/>
          <p:nvPr/>
        </p:nvSpPr>
        <p:spPr>
          <a:xfrm>
            <a:off x="5095875" y="4400550"/>
            <a:ext cx="2000250" cy="375557"/>
          </a:xfrm>
          <a:prstGeom prst="lef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F3824A5-F850-9501-7880-839F7B7F1C93}"/>
              </a:ext>
            </a:extLst>
          </p:cNvPr>
          <p:cNvSpPr txBox="1"/>
          <p:nvPr/>
        </p:nvSpPr>
        <p:spPr>
          <a:xfrm>
            <a:off x="2026731" y="5656916"/>
            <a:ext cx="1736436" cy="523220"/>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Suppose, T=130</a:t>
            </a:r>
          </a:p>
          <a:p>
            <a:endParaRPr lang="en-IN" sz="1400" dirty="0">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B145565E-AE3B-EFD4-B801-76A743DE4A9E}"/>
              </a:ext>
            </a:extLst>
          </p:cNvPr>
          <p:cNvSpPr txBox="1"/>
          <p:nvPr/>
        </p:nvSpPr>
        <p:spPr>
          <a:xfrm>
            <a:off x="3348182" y="6197603"/>
            <a:ext cx="5495636" cy="523220"/>
          </a:xfrm>
          <a:prstGeom prst="rect">
            <a:avLst/>
          </a:prstGeom>
          <a:noFill/>
        </p:spPr>
        <p:txBody>
          <a:bodyPr wrap="square" rtlCol="0">
            <a:spAutoFit/>
          </a:bodyPr>
          <a:lstStyle/>
          <a:p>
            <a:pPr algn="ctr"/>
            <a:r>
              <a:rPr lang="en-US" sz="1400" dirty="0">
                <a:solidFill>
                  <a:schemeClr val="dk1"/>
                </a:solidFill>
                <a:latin typeface="Verdana" panose="020B0604030504040204" pitchFamily="34" charset="0"/>
                <a:ea typeface="Verdana" panose="020B0604030504040204" pitchFamily="34" charset="0"/>
                <a:cs typeface="Verdana" panose="020B0604030504040204" pitchFamily="34" charset="0"/>
                <a:sym typeface="Arial"/>
              </a:rPr>
              <a:t>Fig 6:  Thresholding using Basic global Thresholding</a:t>
            </a:r>
          </a:p>
          <a:p>
            <a:pPr algn="ctr"/>
            <a:endParaRPr lang="en-IN" sz="1400" dirty="0">
              <a:latin typeface="Verdana" panose="020B0604030504040204" pitchFamily="34" charset="0"/>
              <a:ea typeface="Verdana" panose="020B0604030504040204" pitchFamily="34" charset="0"/>
              <a:cs typeface="Verdana" panose="020B0604030504040204" pitchFamily="34" charset="0"/>
            </a:endParaRPr>
          </a:p>
        </p:txBody>
      </p:sp>
      <p:sp>
        <p:nvSpPr>
          <p:cNvPr id="16" name="TextBox 15">
            <a:extLst>
              <a:ext uri="{FF2B5EF4-FFF2-40B4-BE49-F238E27FC236}">
                <a16:creationId xmlns:a16="http://schemas.microsoft.com/office/drawing/2014/main" id="{28A9443B-F35B-052E-E5EF-76CE3D7AC5C7}"/>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17" name="Slide Number Placeholder 4">
            <a:extLst>
              <a:ext uri="{FF2B5EF4-FFF2-40B4-BE49-F238E27FC236}">
                <a16:creationId xmlns:a16="http://schemas.microsoft.com/office/drawing/2014/main" id="{54A69FDA-D3A5-5372-7EC9-70763F110FF1}"/>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23</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5899D6B-1897-9506-B283-D7A9463CC1C2}"/>
                  </a:ext>
                </a:extLst>
              </p14:cNvPr>
              <p14:cNvContentPartPr/>
              <p14:nvPr/>
            </p14:nvContentPartPr>
            <p14:xfrm>
              <a:off x="7716158" y="3584569"/>
              <a:ext cx="2066760" cy="1306440"/>
            </p14:xfrm>
          </p:contentPart>
        </mc:Choice>
        <mc:Fallback xmlns="">
          <p:pic>
            <p:nvPicPr>
              <p:cNvPr id="4" name="Ink 3">
                <a:extLst>
                  <a:ext uri="{FF2B5EF4-FFF2-40B4-BE49-F238E27FC236}">
                    <a16:creationId xmlns:a16="http://schemas.microsoft.com/office/drawing/2014/main" id="{05899D6B-1897-9506-B283-D7A9463CC1C2}"/>
                  </a:ext>
                </a:extLst>
              </p:cNvPr>
              <p:cNvPicPr/>
              <p:nvPr/>
            </p:nvPicPr>
            <p:blipFill>
              <a:blip r:embed="rId3"/>
              <a:stretch>
                <a:fillRect/>
              </a:stretch>
            </p:blipFill>
            <p:spPr>
              <a:xfrm>
                <a:off x="7710038" y="3578449"/>
                <a:ext cx="2079000" cy="1318680"/>
              </a:xfrm>
              <a:prstGeom prst="rect">
                <a:avLst/>
              </a:prstGeom>
            </p:spPr>
          </p:pic>
        </mc:Fallback>
      </mc:AlternateContent>
    </p:spTree>
    <p:extLst>
      <p:ext uri="{BB962C8B-B14F-4D97-AF65-F5344CB8AC3E}">
        <p14:creationId xmlns:p14="http://schemas.microsoft.com/office/powerpoint/2010/main" val="2571857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6F1AC-2AC9-2E77-B4F0-6302357561E4}"/>
              </a:ext>
            </a:extLst>
          </p:cNvPr>
          <p:cNvSpPr txBox="1">
            <a:spLocks/>
          </p:cNvSpPr>
          <p:nvPr/>
        </p:nvSpPr>
        <p:spPr>
          <a:xfrm>
            <a:off x="962737" y="-39047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BOARD WORK</a:t>
            </a:r>
            <a:endParaRPr lang="en-US" dirty="0"/>
          </a:p>
        </p:txBody>
      </p:sp>
      <p:sp>
        <p:nvSpPr>
          <p:cNvPr id="3" name="TextBox 2">
            <a:extLst>
              <a:ext uri="{FF2B5EF4-FFF2-40B4-BE49-F238E27FC236}">
                <a16:creationId xmlns:a16="http://schemas.microsoft.com/office/drawing/2014/main" id="{B5C08A6D-BE36-60BE-4887-C2BCDAC6EB41}"/>
              </a:ext>
            </a:extLst>
          </p:cNvPr>
          <p:cNvSpPr txBox="1"/>
          <p:nvPr/>
        </p:nvSpPr>
        <p:spPr>
          <a:xfrm>
            <a:off x="860857" y="678631"/>
            <a:ext cx="6106510" cy="523220"/>
          </a:xfrm>
          <a:prstGeom prst="rect">
            <a:avLst/>
          </a:prstGeom>
          <a:noFill/>
        </p:spPr>
        <p:txBody>
          <a:bodyPr wrap="square">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HIGH-PASS FILTERING</a:t>
            </a:r>
          </a:p>
        </p:txBody>
      </p:sp>
      <p:sp>
        <p:nvSpPr>
          <p:cNvPr id="6" name="TextBox 5">
            <a:extLst>
              <a:ext uri="{FF2B5EF4-FFF2-40B4-BE49-F238E27FC236}">
                <a16:creationId xmlns:a16="http://schemas.microsoft.com/office/drawing/2014/main" id="{58CB3517-2F47-45D2-9383-1A9C6859E14F}"/>
              </a:ext>
            </a:extLst>
          </p:cNvPr>
          <p:cNvSpPr txBox="1"/>
          <p:nvPr/>
        </p:nvSpPr>
        <p:spPr>
          <a:xfrm>
            <a:off x="962737" y="1330779"/>
            <a:ext cx="11014270" cy="3370153"/>
          </a:xfrm>
          <a:prstGeom prst="rect">
            <a:avLst/>
          </a:prstGeom>
          <a:noFill/>
        </p:spPr>
        <p:txBody>
          <a:bodyPr wrap="square">
            <a:spAutoFit/>
          </a:bodyPr>
          <a:lstStyle/>
          <a:p>
            <a:pPr algn="just">
              <a:lnSpc>
                <a:spcPct val="150000"/>
              </a:lnSpc>
              <a:buNone/>
            </a:pPr>
            <a:r>
              <a:rPr lang="en-US" sz="1900" b="1" dirty="0">
                <a:latin typeface="Palatino" pitchFamily="2" charset="77"/>
                <a:ea typeface="Palatino" pitchFamily="2" charset="77"/>
                <a:cs typeface="Times New Roman" pitchFamily="18" charset="0"/>
              </a:rPr>
              <a:t>Image Sharpening:</a:t>
            </a:r>
          </a:p>
          <a:p>
            <a:pPr algn="just">
              <a:lnSpc>
                <a:spcPct val="150000"/>
              </a:lnSpc>
              <a:buNone/>
            </a:pPr>
            <a:r>
              <a:rPr lang="en-US" sz="1800" dirty="0">
                <a:solidFill>
                  <a:schemeClr val="tx1"/>
                </a:solidFill>
                <a:latin typeface="Times New Roman" pitchFamily="18" charset="0"/>
                <a:cs typeface="Times New Roman" pitchFamily="18" charset="0"/>
              </a:rPr>
              <a:t>        </a:t>
            </a:r>
            <a:r>
              <a:rPr lang="en-US" sz="1800" b="1" dirty="0">
                <a:solidFill>
                  <a:schemeClr val="tx1"/>
                </a:solidFill>
                <a:latin typeface="Palatino" pitchFamily="2" charset="77"/>
                <a:ea typeface="Palatino" pitchFamily="2" charset="77"/>
                <a:cs typeface="Times New Roman" pitchFamily="18" charset="0"/>
              </a:rPr>
              <a:t>Image sharpening</a:t>
            </a:r>
            <a:r>
              <a:rPr lang="en-US" sz="1800" dirty="0">
                <a:solidFill>
                  <a:schemeClr val="tx1"/>
                </a:solidFill>
                <a:latin typeface="Palatino" pitchFamily="2" charset="77"/>
                <a:ea typeface="Palatino" pitchFamily="2" charset="77"/>
                <a:cs typeface="Times New Roman" pitchFamily="18" charset="0"/>
              </a:rPr>
              <a:t> refers to any enhancement technique that highlights edges and fine details in an </a:t>
            </a:r>
            <a:r>
              <a:rPr lang="en-US" sz="1800" b="1" dirty="0">
                <a:solidFill>
                  <a:schemeClr val="tx1"/>
                </a:solidFill>
                <a:latin typeface="Palatino" pitchFamily="2" charset="77"/>
                <a:ea typeface="Palatino" pitchFamily="2" charset="77"/>
                <a:cs typeface="Times New Roman" pitchFamily="18" charset="0"/>
              </a:rPr>
              <a:t>image</a:t>
            </a:r>
            <a:r>
              <a:rPr lang="en-US" sz="1800" dirty="0">
                <a:solidFill>
                  <a:schemeClr val="tx1"/>
                </a:solidFill>
                <a:latin typeface="Palatino" pitchFamily="2" charset="77"/>
                <a:ea typeface="Palatino" pitchFamily="2" charset="77"/>
                <a:cs typeface="Times New Roman" pitchFamily="18" charset="0"/>
              </a:rPr>
              <a:t>. Increasing yields a more </a:t>
            </a:r>
            <a:r>
              <a:rPr lang="en-US" sz="1800" b="1" dirty="0">
                <a:solidFill>
                  <a:schemeClr val="tx1"/>
                </a:solidFill>
                <a:latin typeface="Palatino" pitchFamily="2" charset="77"/>
                <a:ea typeface="Palatino" pitchFamily="2" charset="77"/>
                <a:cs typeface="Times New Roman" pitchFamily="18" charset="0"/>
              </a:rPr>
              <a:t>sharpened image</a:t>
            </a:r>
            <a:r>
              <a:rPr lang="en-US" sz="1800" dirty="0">
                <a:solidFill>
                  <a:schemeClr val="tx1"/>
                </a:solidFill>
                <a:latin typeface="Palatino" pitchFamily="2" charset="77"/>
                <a:ea typeface="Palatino" pitchFamily="2" charset="77"/>
                <a:cs typeface="Times New Roman" pitchFamily="18" charset="0"/>
              </a:rPr>
              <a:t>.</a:t>
            </a:r>
          </a:p>
          <a:p>
            <a:pPr algn="just">
              <a:lnSpc>
                <a:spcPct val="150000"/>
              </a:lnSpc>
              <a:buNone/>
            </a:pPr>
            <a:endParaRPr lang="en-US" sz="1800" dirty="0">
              <a:solidFill>
                <a:schemeClr val="tx1"/>
              </a:solidFill>
              <a:latin typeface="Palatino" pitchFamily="2" charset="77"/>
              <a:ea typeface="Palatino" pitchFamily="2" charset="77"/>
              <a:cs typeface="Times New Roman" pitchFamily="18" charset="0"/>
            </a:endParaRPr>
          </a:p>
          <a:p>
            <a:pPr algn="just">
              <a:lnSpc>
                <a:spcPct val="150000"/>
              </a:lnSpc>
              <a:buNone/>
            </a:pPr>
            <a:r>
              <a:rPr lang="en-US" sz="1900" b="1" dirty="0">
                <a:latin typeface="Palatino" pitchFamily="2" charset="77"/>
                <a:ea typeface="Palatino" pitchFamily="2" charset="77"/>
                <a:cs typeface="Times New Roman" pitchFamily="18" charset="0"/>
              </a:rPr>
              <a:t>High-Pass Filtering:</a:t>
            </a:r>
          </a:p>
          <a:p>
            <a:pPr algn="just">
              <a:lnSpc>
                <a:spcPct val="150000"/>
              </a:lnSpc>
              <a:buNone/>
            </a:pPr>
            <a:r>
              <a:rPr lang="en-US" sz="1800" b="1" dirty="0">
                <a:solidFill>
                  <a:schemeClr val="tx1"/>
                </a:solidFill>
                <a:latin typeface="Palatino" pitchFamily="2" charset="77"/>
                <a:ea typeface="Palatino" pitchFamily="2" charset="77"/>
                <a:cs typeface="Times New Roman" pitchFamily="18" charset="0"/>
              </a:rPr>
              <a:t>       </a:t>
            </a:r>
            <a:r>
              <a:rPr lang="en-US" sz="1800" dirty="0">
                <a:solidFill>
                  <a:schemeClr val="tx1"/>
                </a:solidFill>
                <a:latin typeface="Palatino" pitchFamily="2" charset="77"/>
                <a:ea typeface="Palatino" pitchFamily="2" charset="77"/>
                <a:cs typeface="Times New Roman" pitchFamily="18" charset="0"/>
              </a:rPr>
              <a:t>A </a:t>
            </a:r>
            <a:r>
              <a:rPr lang="en-US" sz="1800" b="1" dirty="0">
                <a:solidFill>
                  <a:schemeClr val="tx1"/>
                </a:solidFill>
                <a:latin typeface="Palatino" pitchFamily="2" charset="77"/>
                <a:ea typeface="Palatino" pitchFamily="2" charset="77"/>
                <a:cs typeface="Times New Roman" pitchFamily="18" charset="0"/>
              </a:rPr>
              <a:t>high</a:t>
            </a:r>
            <a:r>
              <a:rPr lang="en-US" sz="1800" dirty="0">
                <a:solidFill>
                  <a:schemeClr val="tx1"/>
                </a:solidFill>
                <a:latin typeface="Palatino" pitchFamily="2" charset="77"/>
                <a:ea typeface="Palatino" pitchFamily="2" charset="77"/>
                <a:cs typeface="Times New Roman" pitchFamily="18" charset="0"/>
              </a:rPr>
              <a:t>-</a:t>
            </a:r>
            <a:r>
              <a:rPr lang="en-US" sz="1800" b="1" dirty="0">
                <a:solidFill>
                  <a:schemeClr val="tx1"/>
                </a:solidFill>
                <a:latin typeface="Palatino" pitchFamily="2" charset="77"/>
                <a:ea typeface="Palatino" pitchFamily="2" charset="77"/>
                <a:cs typeface="Times New Roman" pitchFamily="18" charset="0"/>
              </a:rPr>
              <a:t>pass filter</a:t>
            </a:r>
            <a:r>
              <a:rPr lang="en-US" sz="1800" dirty="0">
                <a:solidFill>
                  <a:schemeClr val="tx1"/>
                </a:solidFill>
                <a:latin typeface="Palatino" pitchFamily="2" charset="77"/>
                <a:ea typeface="Palatino" pitchFamily="2" charset="77"/>
                <a:cs typeface="Times New Roman" pitchFamily="18" charset="0"/>
              </a:rPr>
              <a:t> can be used to make an </a:t>
            </a:r>
            <a:r>
              <a:rPr lang="en-US" sz="1800" b="1" dirty="0">
                <a:solidFill>
                  <a:schemeClr val="tx1"/>
                </a:solidFill>
                <a:latin typeface="Palatino" pitchFamily="2" charset="77"/>
                <a:ea typeface="Palatino" pitchFamily="2" charset="77"/>
                <a:cs typeface="Times New Roman" pitchFamily="18" charset="0"/>
              </a:rPr>
              <a:t>image</a:t>
            </a:r>
            <a:r>
              <a:rPr lang="en-US" sz="1800" dirty="0">
                <a:solidFill>
                  <a:schemeClr val="tx1"/>
                </a:solidFill>
                <a:latin typeface="Palatino" pitchFamily="2" charset="77"/>
                <a:ea typeface="Palatino" pitchFamily="2" charset="77"/>
                <a:cs typeface="Times New Roman" pitchFamily="18" charset="0"/>
              </a:rPr>
              <a:t> appear sharper. These </a:t>
            </a:r>
            <a:r>
              <a:rPr lang="en-US" sz="1800" b="1" dirty="0">
                <a:solidFill>
                  <a:schemeClr val="tx1"/>
                </a:solidFill>
                <a:latin typeface="Palatino" pitchFamily="2" charset="77"/>
                <a:ea typeface="Palatino" pitchFamily="2" charset="77"/>
                <a:cs typeface="Times New Roman" pitchFamily="18" charset="0"/>
              </a:rPr>
              <a:t>filters</a:t>
            </a:r>
            <a:r>
              <a:rPr lang="en-US" sz="1800" dirty="0">
                <a:solidFill>
                  <a:schemeClr val="tx1"/>
                </a:solidFill>
                <a:latin typeface="Palatino" pitchFamily="2" charset="77"/>
                <a:ea typeface="Palatino" pitchFamily="2" charset="77"/>
                <a:cs typeface="Times New Roman" pitchFamily="18" charset="0"/>
              </a:rPr>
              <a:t> emphasize fine details in the </a:t>
            </a:r>
            <a:r>
              <a:rPr lang="en-US" sz="1800" b="1" dirty="0">
                <a:solidFill>
                  <a:schemeClr val="tx1"/>
                </a:solidFill>
                <a:latin typeface="Palatino" pitchFamily="2" charset="77"/>
                <a:ea typeface="Palatino" pitchFamily="2" charset="77"/>
                <a:cs typeface="Times New Roman" pitchFamily="18" charset="0"/>
              </a:rPr>
              <a:t>image</a:t>
            </a:r>
            <a:endParaRPr lang="en-US" sz="1800" dirty="0">
              <a:solidFill>
                <a:schemeClr val="tx1"/>
              </a:solidFill>
              <a:latin typeface="Palatino" pitchFamily="2" charset="77"/>
              <a:ea typeface="Palatino" pitchFamily="2" charset="77"/>
              <a:cs typeface="Times New Roman" pitchFamily="18" charset="0"/>
            </a:endParaRPr>
          </a:p>
          <a:p>
            <a:pPr algn="l"/>
            <a:endParaRPr lang="en-IN" dirty="0"/>
          </a:p>
        </p:txBody>
      </p:sp>
      <p:sp>
        <p:nvSpPr>
          <p:cNvPr id="7" name="TextBox 6">
            <a:extLst>
              <a:ext uri="{FF2B5EF4-FFF2-40B4-BE49-F238E27FC236}">
                <a16:creationId xmlns:a16="http://schemas.microsoft.com/office/drawing/2014/main" id="{D9D69CA1-7C63-7222-9377-C7F612822D42}"/>
              </a:ext>
            </a:extLst>
          </p:cNvPr>
          <p:cNvSpPr txBox="1"/>
          <p:nvPr/>
        </p:nvSpPr>
        <p:spPr>
          <a:xfrm>
            <a:off x="4887142" y="4620450"/>
            <a:ext cx="6575515" cy="646331"/>
          </a:xfrm>
          <a:prstGeom prst="rect">
            <a:avLst/>
          </a:prstGeom>
          <a:noFill/>
        </p:spPr>
        <p:txBody>
          <a:bodyPr wrap="square" rtlCol="0">
            <a:spAutoFit/>
          </a:bodyPr>
          <a:lstStyle/>
          <a:p>
            <a:r>
              <a:rPr lang="en-US" b="1" dirty="0">
                <a:latin typeface="Palatino" pitchFamily="2" charset="77"/>
                <a:ea typeface="Palatino" pitchFamily="2" charset="77"/>
                <a:cs typeface="Times New Roman" pitchFamily="18" charset="0"/>
              </a:rPr>
              <a:t>The formula : </a:t>
            </a:r>
            <a:r>
              <a:rPr lang="es-ES" b="1" dirty="0" err="1">
                <a:latin typeface="Palatino" pitchFamily="2" charset="77"/>
                <a:ea typeface="Palatino" pitchFamily="2" charset="77"/>
                <a:cs typeface="Times New Roman" pitchFamily="18" charset="0"/>
              </a:rPr>
              <a:t>fsharp</a:t>
            </a:r>
            <a:r>
              <a:rPr lang="es-ES" b="1" dirty="0">
                <a:latin typeface="Palatino" pitchFamily="2" charset="77"/>
                <a:ea typeface="Palatino" pitchFamily="2" charset="77"/>
                <a:cs typeface="Times New Roman" pitchFamily="18" charset="0"/>
              </a:rPr>
              <a:t>(x, y) = f (x, y) + k(f (x, y) − </a:t>
            </a:r>
            <a:r>
              <a:rPr lang="es-ES" b="1" dirty="0" err="1">
                <a:latin typeface="Palatino" pitchFamily="2" charset="77"/>
                <a:ea typeface="Palatino" pitchFamily="2" charset="77"/>
                <a:cs typeface="Times New Roman" pitchFamily="18" charset="0"/>
              </a:rPr>
              <a:t>fsmooth</a:t>
            </a:r>
            <a:r>
              <a:rPr lang="es-ES" b="1" dirty="0">
                <a:latin typeface="Palatino" pitchFamily="2" charset="77"/>
                <a:ea typeface="Palatino" pitchFamily="2" charset="77"/>
                <a:cs typeface="Times New Roman" pitchFamily="18" charset="0"/>
              </a:rPr>
              <a:t>(x, y))</a:t>
            </a:r>
            <a:endParaRPr lang="en-US" b="1" dirty="0">
              <a:latin typeface="Palatino" pitchFamily="2" charset="77"/>
              <a:ea typeface="Palatino" pitchFamily="2" charset="77"/>
              <a:cs typeface="Times New Roman" pitchFamily="18" charset="0"/>
            </a:endParaRPr>
          </a:p>
          <a:p>
            <a:endParaRPr lang="en-US" b="1" dirty="0">
              <a:latin typeface="Palatino" pitchFamily="2" charset="77"/>
              <a:ea typeface="Palatino" pitchFamily="2" charset="77"/>
            </a:endParaRPr>
          </a:p>
        </p:txBody>
      </p:sp>
      <p:sp>
        <p:nvSpPr>
          <p:cNvPr id="9" name="TextBox 8">
            <a:extLst>
              <a:ext uri="{FF2B5EF4-FFF2-40B4-BE49-F238E27FC236}">
                <a16:creationId xmlns:a16="http://schemas.microsoft.com/office/drawing/2014/main" id="{848EB0F4-A665-1CB5-6ECC-87E2561B5A3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10" name="Slide Number Placeholder 4">
            <a:extLst>
              <a:ext uri="{FF2B5EF4-FFF2-40B4-BE49-F238E27FC236}">
                <a16:creationId xmlns:a16="http://schemas.microsoft.com/office/drawing/2014/main" id="{6589C5EC-AB58-EF2B-69E7-8F7FFA33C0D7}"/>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24</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03171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C33D8-0588-ED12-55F0-D18377892A97}"/>
              </a:ext>
            </a:extLst>
          </p:cNvPr>
          <p:cNvSpPr txBox="1">
            <a:spLocks/>
          </p:cNvSpPr>
          <p:nvPr/>
        </p:nvSpPr>
        <p:spPr>
          <a:xfrm>
            <a:off x="962737" y="-39047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BOARD WORK</a:t>
            </a:r>
            <a:endParaRPr lang="en-US" dirty="0"/>
          </a:p>
        </p:txBody>
      </p:sp>
      <p:sp>
        <p:nvSpPr>
          <p:cNvPr id="3" name="TextBox 2">
            <a:extLst>
              <a:ext uri="{FF2B5EF4-FFF2-40B4-BE49-F238E27FC236}">
                <a16:creationId xmlns:a16="http://schemas.microsoft.com/office/drawing/2014/main" id="{2E85100C-9BE3-7C07-B9AB-F17BA514FF28}"/>
              </a:ext>
            </a:extLst>
          </p:cNvPr>
          <p:cNvSpPr txBox="1"/>
          <p:nvPr/>
        </p:nvSpPr>
        <p:spPr>
          <a:xfrm>
            <a:off x="860857" y="678631"/>
            <a:ext cx="6106510" cy="523220"/>
          </a:xfrm>
          <a:prstGeom prst="rect">
            <a:avLst/>
          </a:prstGeom>
          <a:noFill/>
        </p:spPr>
        <p:txBody>
          <a:bodyPr wrap="square">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HIGH-PASS FILTERING</a:t>
            </a:r>
          </a:p>
        </p:txBody>
      </p:sp>
      <p:graphicFrame>
        <p:nvGraphicFramePr>
          <p:cNvPr id="4" name="Table 3">
            <a:extLst>
              <a:ext uri="{FF2B5EF4-FFF2-40B4-BE49-F238E27FC236}">
                <a16:creationId xmlns:a16="http://schemas.microsoft.com/office/drawing/2014/main" id="{8729ED86-32EB-64B2-1B7B-18417AE69498}"/>
              </a:ext>
            </a:extLst>
          </p:cNvPr>
          <p:cNvGraphicFramePr>
            <a:graphicFrameLocks noGrp="1"/>
          </p:cNvGraphicFramePr>
          <p:nvPr>
            <p:extLst>
              <p:ext uri="{D42A27DB-BD31-4B8C-83A1-F6EECF244321}">
                <p14:modId xmlns:p14="http://schemas.microsoft.com/office/powerpoint/2010/main" val="3933232230"/>
              </p:ext>
            </p:extLst>
          </p:nvPr>
        </p:nvGraphicFramePr>
        <p:xfrm>
          <a:off x="1425370" y="2157184"/>
          <a:ext cx="2413880" cy="1886900"/>
        </p:xfrm>
        <a:graphic>
          <a:graphicData uri="http://schemas.openxmlformats.org/drawingml/2006/table">
            <a:tbl>
              <a:tblPr firstRow="1" bandRow="1">
                <a:tableStyleId>{D7AC3CCA-C797-4891-BE02-D94E43425B78}</a:tableStyleId>
              </a:tblPr>
              <a:tblGrid>
                <a:gridCol w="482776">
                  <a:extLst>
                    <a:ext uri="{9D8B030D-6E8A-4147-A177-3AD203B41FA5}">
                      <a16:colId xmlns:a16="http://schemas.microsoft.com/office/drawing/2014/main" val="1058269089"/>
                    </a:ext>
                  </a:extLst>
                </a:gridCol>
                <a:gridCol w="482776">
                  <a:extLst>
                    <a:ext uri="{9D8B030D-6E8A-4147-A177-3AD203B41FA5}">
                      <a16:colId xmlns:a16="http://schemas.microsoft.com/office/drawing/2014/main" val="4056843899"/>
                    </a:ext>
                  </a:extLst>
                </a:gridCol>
                <a:gridCol w="482776">
                  <a:extLst>
                    <a:ext uri="{9D8B030D-6E8A-4147-A177-3AD203B41FA5}">
                      <a16:colId xmlns:a16="http://schemas.microsoft.com/office/drawing/2014/main" val="554069125"/>
                    </a:ext>
                  </a:extLst>
                </a:gridCol>
                <a:gridCol w="482776">
                  <a:extLst>
                    <a:ext uri="{9D8B030D-6E8A-4147-A177-3AD203B41FA5}">
                      <a16:colId xmlns:a16="http://schemas.microsoft.com/office/drawing/2014/main" val="4205048657"/>
                    </a:ext>
                  </a:extLst>
                </a:gridCol>
                <a:gridCol w="482776">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212</a:t>
                      </a:r>
                    </a:p>
                  </a:txBody>
                  <a:tcPr>
                    <a:solidFill>
                      <a:schemeClr val="bg1"/>
                    </a:solidFill>
                  </a:tcPr>
                </a:tc>
                <a:tc>
                  <a:txBody>
                    <a:bodyPr/>
                    <a:lstStyle/>
                    <a:p>
                      <a:pPr algn="ctr"/>
                      <a:r>
                        <a:rPr lang="en-US" sz="1400" b="0" dirty="0">
                          <a:latin typeface="Palatino" pitchFamily="2" charset="77"/>
                          <a:ea typeface="Palatino" pitchFamily="2" charset="77"/>
                        </a:rPr>
                        <a:t>178</a:t>
                      </a:r>
                    </a:p>
                  </a:txBody>
                  <a:tcPr>
                    <a:solidFill>
                      <a:schemeClr val="bg1"/>
                    </a:solidFill>
                  </a:tcPr>
                </a:tc>
                <a:tc>
                  <a:txBody>
                    <a:bodyPr/>
                    <a:lstStyle/>
                    <a:p>
                      <a:pPr algn="ctr"/>
                      <a:r>
                        <a:rPr lang="en-US" sz="1400" b="0" dirty="0">
                          <a:latin typeface="Palatino" pitchFamily="2" charset="77"/>
                          <a:ea typeface="Palatino" pitchFamily="2" charset="77"/>
                        </a:rPr>
                        <a:t>158</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213</a:t>
                      </a:r>
                    </a:p>
                  </a:txBody>
                  <a:tcPr>
                    <a:solidFill>
                      <a:schemeClr val="bg1"/>
                    </a:solidFill>
                  </a:tcPr>
                </a:tc>
                <a:tc>
                  <a:txBody>
                    <a:bodyPr/>
                    <a:lstStyle/>
                    <a:p>
                      <a:pPr algn="ctr"/>
                      <a:r>
                        <a:rPr lang="en-US" sz="1400" b="0" dirty="0">
                          <a:latin typeface="Palatino" pitchFamily="2" charset="77"/>
                          <a:ea typeface="Palatino" pitchFamily="2" charset="77"/>
                        </a:rPr>
                        <a:t>213</a:t>
                      </a:r>
                    </a:p>
                  </a:txBody>
                  <a:tcPr>
                    <a:solidFill>
                      <a:schemeClr val="bg1"/>
                    </a:solidFill>
                  </a:tcPr>
                </a:tc>
                <a:tc>
                  <a:txBody>
                    <a:bodyPr/>
                    <a:lstStyle/>
                    <a:p>
                      <a:pPr algn="ctr"/>
                      <a:r>
                        <a:rPr lang="en-US" sz="1400" b="0" dirty="0">
                          <a:latin typeface="Palatino" pitchFamily="2" charset="77"/>
                          <a:ea typeface="Palatino" pitchFamily="2" charset="77"/>
                        </a:rPr>
                        <a:t>178</a:t>
                      </a:r>
                    </a:p>
                  </a:txBody>
                  <a:tcPr>
                    <a:solidFill>
                      <a:schemeClr val="bg1"/>
                    </a:solidFill>
                  </a:tcPr>
                </a:tc>
                <a:tc>
                  <a:txBody>
                    <a:bodyPr/>
                    <a:lstStyle/>
                    <a:p>
                      <a:pPr algn="ctr"/>
                      <a:r>
                        <a:rPr lang="en-US" sz="1400" b="0" dirty="0">
                          <a:latin typeface="Palatino" pitchFamily="2" charset="77"/>
                          <a:ea typeface="Palatino" pitchFamily="2" charset="77"/>
                        </a:rPr>
                        <a:t>158</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156</a:t>
                      </a:r>
                    </a:p>
                  </a:txBody>
                  <a:tcPr>
                    <a:solidFill>
                      <a:schemeClr val="bg1"/>
                    </a:solidFill>
                  </a:tcPr>
                </a:tc>
                <a:tc>
                  <a:txBody>
                    <a:bodyPr/>
                    <a:lstStyle/>
                    <a:p>
                      <a:pPr algn="ctr"/>
                      <a:r>
                        <a:rPr lang="en-US" sz="1400" b="0" dirty="0">
                          <a:latin typeface="Palatino" pitchFamily="2" charset="77"/>
                          <a:ea typeface="Palatino" pitchFamily="2" charset="77"/>
                        </a:rPr>
                        <a:t>160</a:t>
                      </a:r>
                    </a:p>
                  </a:txBody>
                  <a:tcPr>
                    <a:solidFill>
                      <a:schemeClr val="bg1"/>
                    </a:solidFill>
                  </a:tcPr>
                </a:tc>
                <a:tc>
                  <a:txBody>
                    <a:bodyPr/>
                    <a:lstStyle/>
                    <a:p>
                      <a:pPr algn="ctr"/>
                      <a:r>
                        <a:rPr lang="en-US" sz="1400" b="0" dirty="0">
                          <a:latin typeface="Palatino" pitchFamily="2" charset="77"/>
                          <a:ea typeface="Palatino" pitchFamily="2" charset="77"/>
                        </a:rPr>
                        <a:t>130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sp>
        <p:nvSpPr>
          <p:cNvPr id="5" name="TextBox 4">
            <a:extLst>
              <a:ext uri="{FF2B5EF4-FFF2-40B4-BE49-F238E27FC236}">
                <a16:creationId xmlns:a16="http://schemas.microsoft.com/office/drawing/2014/main" id="{50A97396-740F-4AE3-43B8-97C1B10D72DF}"/>
              </a:ext>
            </a:extLst>
          </p:cNvPr>
          <p:cNvSpPr txBox="1"/>
          <p:nvPr/>
        </p:nvSpPr>
        <p:spPr>
          <a:xfrm>
            <a:off x="932142" y="2560884"/>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6" name="TextBox 5">
            <a:extLst>
              <a:ext uri="{FF2B5EF4-FFF2-40B4-BE49-F238E27FC236}">
                <a16:creationId xmlns:a16="http://schemas.microsoft.com/office/drawing/2014/main" id="{B8043D6A-31E9-86DA-0003-760A3091ADDB}"/>
              </a:ext>
            </a:extLst>
          </p:cNvPr>
          <p:cNvSpPr txBox="1"/>
          <p:nvPr/>
        </p:nvSpPr>
        <p:spPr>
          <a:xfrm>
            <a:off x="1916913" y="1849406"/>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7" name="TextBox 6">
            <a:extLst>
              <a:ext uri="{FF2B5EF4-FFF2-40B4-BE49-F238E27FC236}">
                <a16:creationId xmlns:a16="http://schemas.microsoft.com/office/drawing/2014/main" id="{35DE1867-1982-9AA3-AC5A-B8FCC3F6FFF3}"/>
              </a:ext>
            </a:extLst>
          </p:cNvPr>
          <p:cNvSpPr txBox="1"/>
          <p:nvPr/>
        </p:nvSpPr>
        <p:spPr>
          <a:xfrm>
            <a:off x="2385696" y="184940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8" name="TextBox 7">
            <a:extLst>
              <a:ext uri="{FF2B5EF4-FFF2-40B4-BE49-F238E27FC236}">
                <a16:creationId xmlns:a16="http://schemas.microsoft.com/office/drawing/2014/main" id="{53027980-6848-2B7B-F44D-B9D8EDA84089}"/>
              </a:ext>
            </a:extLst>
          </p:cNvPr>
          <p:cNvSpPr txBox="1"/>
          <p:nvPr/>
        </p:nvSpPr>
        <p:spPr>
          <a:xfrm>
            <a:off x="2859177" y="1849405"/>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9" name="TextBox 8">
            <a:extLst>
              <a:ext uri="{FF2B5EF4-FFF2-40B4-BE49-F238E27FC236}">
                <a16:creationId xmlns:a16="http://schemas.microsoft.com/office/drawing/2014/main" id="{5F5E66E9-2AE3-F27D-5F5B-D090D887D0F3}"/>
              </a:ext>
            </a:extLst>
          </p:cNvPr>
          <p:cNvSpPr txBox="1"/>
          <p:nvPr/>
        </p:nvSpPr>
        <p:spPr>
          <a:xfrm>
            <a:off x="3352405" y="184940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0" name="TextBox 9">
            <a:extLst>
              <a:ext uri="{FF2B5EF4-FFF2-40B4-BE49-F238E27FC236}">
                <a16:creationId xmlns:a16="http://schemas.microsoft.com/office/drawing/2014/main" id="{E69D3603-7494-13AE-C7FE-FEDC1BFC9D22}"/>
              </a:ext>
            </a:extLst>
          </p:cNvPr>
          <p:cNvSpPr txBox="1"/>
          <p:nvPr/>
        </p:nvSpPr>
        <p:spPr>
          <a:xfrm>
            <a:off x="932142" y="2157184"/>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1" name="TextBox 10">
            <a:extLst>
              <a:ext uri="{FF2B5EF4-FFF2-40B4-BE49-F238E27FC236}">
                <a16:creationId xmlns:a16="http://schemas.microsoft.com/office/drawing/2014/main" id="{90EB1A8E-71E5-BF7F-9F85-EA2DC953DBFE}"/>
              </a:ext>
            </a:extLst>
          </p:cNvPr>
          <p:cNvSpPr txBox="1"/>
          <p:nvPr/>
        </p:nvSpPr>
        <p:spPr>
          <a:xfrm>
            <a:off x="932142" y="2932877"/>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2" name="TextBox 11">
            <a:extLst>
              <a:ext uri="{FF2B5EF4-FFF2-40B4-BE49-F238E27FC236}">
                <a16:creationId xmlns:a16="http://schemas.microsoft.com/office/drawing/2014/main" id="{1BA4FE5D-1165-FC35-CC85-90542346762F}"/>
              </a:ext>
            </a:extLst>
          </p:cNvPr>
          <p:cNvSpPr txBox="1"/>
          <p:nvPr/>
        </p:nvSpPr>
        <p:spPr>
          <a:xfrm>
            <a:off x="1425370" y="1849407"/>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3" name="TextBox 12">
            <a:extLst>
              <a:ext uri="{FF2B5EF4-FFF2-40B4-BE49-F238E27FC236}">
                <a16:creationId xmlns:a16="http://schemas.microsoft.com/office/drawing/2014/main" id="{1DE87DBD-AF49-84F0-DD87-D8D2243C75D9}"/>
              </a:ext>
            </a:extLst>
          </p:cNvPr>
          <p:cNvSpPr txBox="1"/>
          <p:nvPr/>
        </p:nvSpPr>
        <p:spPr>
          <a:xfrm>
            <a:off x="938621" y="3307912"/>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4" name="TextBox 13">
            <a:extLst>
              <a:ext uri="{FF2B5EF4-FFF2-40B4-BE49-F238E27FC236}">
                <a16:creationId xmlns:a16="http://schemas.microsoft.com/office/drawing/2014/main" id="{3D1229E2-9CC8-F5A4-6A94-D4CCC42A5F11}"/>
              </a:ext>
            </a:extLst>
          </p:cNvPr>
          <p:cNvSpPr txBox="1"/>
          <p:nvPr/>
        </p:nvSpPr>
        <p:spPr>
          <a:xfrm>
            <a:off x="938621" y="3682947"/>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5" name="TextBox 14">
            <a:extLst>
              <a:ext uri="{FF2B5EF4-FFF2-40B4-BE49-F238E27FC236}">
                <a16:creationId xmlns:a16="http://schemas.microsoft.com/office/drawing/2014/main" id="{544BB43B-0931-240F-3ECD-7405FC9903EA}"/>
              </a:ext>
            </a:extLst>
          </p:cNvPr>
          <p:cNvSpPr txBox="1"/>
          <p:nvPr/>
        </p:nvSpPr>
        <p:spPr>
          <a:xfrm>
            <a:off x="3845633" y="2168391"/>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6" name="TextBox 15">
            <a:extLst>
              <a:ext uri="{FF2B5EF4-FFF2-40B4-BE49-F238E27FC236}">
                <a16:creationId xmlns:a16="http://schemas.microsoft.com/office/drawing/2014/main" id="{FD4C827C-6E58-B1D6-66A3-09CF86C610BA}"/>
              </a:ext>
            </a:extLst>
          </p:cNvPr>
          <p:cNvSpPr txBox="1"/>
          <p:nvPr/>
        </p:nvSpPr>
        <p:spPr>
          <a:xfrm>
            <a:off x="3845633" y="2932877"/>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7" name="TextBox 16">
            <a:extLst>
              <a:ext uri="{FF2B5EF4-FFF2-40B4-BE49-F238E27FC236}">
                <a16:creationId xmlns:a16="http://schemas.microsoft.com/office/drawing/2014/main" id="{D54D2596-62B7-11AE-75F4-6A8677B8D9D3}"/>
              </a:ext>
            </a:extLst>
          </p:cNvPr>
          <p:cNvSpPr txBox="1"/>
          <p:nvPr/>
        </p:nvSpPr>
        <p:spPr>
          <a:xfrm>
            <a:off x="3845633" y="256088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8" name="TextBox 17">
            <a:extLst>
              <a:ext uri="{FF2B5EF4-FFF2-40B4-BE49-F238E27FC236}">
                <a16:creationId xmlns:a16="http://schemas.microsoft.com/office/drawing/2014/main" id="{79CEB534-5743-D4EB-F74C-F4D97A2A8FA6}"/>
              </a:ext>
            </a:extLst>
          </p:cNvPr>
          <p:cNvSpPr txBox="1"/>
          <p:nvPr/>
        </p:nvSpPr>
        <p:spPr>
          <a:xfrm>
            <a:off x="3845633" y="3332406"/>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9" name="TextBox 18">
            <a:extLst>
              <a:ext uri="{FF2B5EF4-FFF2-40B4-BE49-F238E27FC236}">
                <a16:creationId xmlns:a16="http://schemas.microsoft.com/office/drawing/2014/main" id="{6ACEE856-A2AD-E0D0-AE5C-2AA97BD22EAE}"/>
              </a:ext>
            </a:extLst>
          </p:cNvPr>
          <p:cNvSpPr txBox="1"/>
          <p:nvPr/>
        </p:nvSpPr>
        <p:spPr>
          <a:xfrm>
            <a:off x="3845633" y="3731935"/>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0" name="TextBox 19">
            <a:extLst>
              <a:ext uri="{FF2B5EF4-FFF2-40B4-BE49-F238E27FC236}">
                <a16:creationId xmlns:a16="http://schemas.microsoft.com/office/drawing/2014/main" id="{8A560983-1A77-E127-6F97-8C81F8267E7C}"/>
              </a:ext>
            </a:extLst>
          </p:cNvPr>
          <p:cNvSpPr txBox="1"/>
          <p:nvPr/>
        </p:nvSpPr>
        <p:spPr>
          <a:xfrm>
            <a:off x="1412305" y="4039712"/>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1" name="TextBox 20">
            <a:extLst>
              <a:ext uri="{FF2B5EF4-FFF2-40B4-BE49-F238E27FC236}">
                <a16:creationId xmlns:a16="http://schemas.microsoft.com/office/drawing/2014/main" id="{9CCCD51E-0758-4CA3-6E6A-63F8F473910D}"/>
              </a:ext>
            </a:extLst>
          </p:cNvPr>
          <p:cNvSpPr txBox="1"/>
          <p:nvPr/>
        </p:nvSpPr>
        <p:spPr>
          <a:xfrm>
            <a:off x="1882595" y="4039711"/>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2" name="TextBox 21">
            <a:extLst>
              <a:ext uri="{FF2B5EF4-FFF2-40B4-BE49-F238E27FC236}">
                <a16:creationId xmlns:a16="http://schemas.microsoft.com/office/drawing/2014/main" id="{967CFD6D-FA63-646E-C6FE-E3D81AE1925A}"/>
              </a:ext>
            </a:extLst>
          </p:cNvPr>
          <p:cNvSpPr txBox="1"/>
          <p:nvPr/>
        </p:nvSpPr>
        <p:spPr>
          <a:xfrm>
            <a:off x="2398761" y="4039711"/>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3" name="TextBox 22">
            <a:extLst>
              <a:ext uri="{FF2B5EF4-FFF2-40B4-BE49-F238E27FC236}">
                <a16:creationId xmlns:a16="http://schemas.microsoft.com/office/drawing/2014/main" id="{F24C8D60-EAC9-8DD4-7886-2D8B134F7D40}"/>
              </a:ext>
            </a:extLst>
          </p:cNvPr>
          <p:cNvSpPr txBox="1"/>
          <p:nvPr/>
        </p:nvSpPr>
        <p:spPr>
          <a:xfrm>
            <a:off x="2875583" y="4039707"/>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4" name="TextBox 23">
            <a:extLst>
              <a:ext uri="{FF2B5EF4-FFF2-40B4-BE49-F238E27FC236}">
                <a16:creationId xmlns:a16="http://schemas.microsoft.com/office/drawing/2014/main" id="{5815C5D2-89B9-BE22-5F8E-B5AB6712BD20}"/>
              </a:ext>
            </a:extLst>
          </p:cNvPr>
          <p:cNvSpPr txBox="1"/>
          <p:nvPr/>
        </p:nvSpPr>
        <p:spPr>
          <a:xfrm>
            <a:off x="3332808" y="403970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graphicFrame>
        <p:nvGraphicFramePr>
          <p:cNvPr id="25" name="Table 24">
            <a:extLst>
              <a:ext uri="{FF2B5EF4-FFF2-40B4-BE49-F238E27FC236}">
                <a16:creationId xmlns:a16="http://schemas.microsoft.com/office/drawing/2014/main" id="{C31152B1-F62E-F862-9735-EEEC2E310A55}"/>
              </a:ext>
            </a:extLst>
          </p:cNvPr>
          <p:cNvGraphicFramePr>
            <a:graphicFrameLocks noGrp="1"/>
          </p:cNvGraphicFramePr>
          <p:nvPr>
            <p:extLst>
              <p:ext uri="{D42A27DB-BD31-4B8C-83A1-F6EECF244321}">
                <p14:modId xmlns:p14="http://schemas.microsoft.com/office/powerpoint/2010/main" val="1876568737"/>
              </p:ext>
            </p:extLst>
          </p:nvPr>
        </p:nvGraphicFramePr>
        <p:xfrm>
          <a:off x="5319557" y="4438349"/>
          <a:ext cx="2413875" cy="1886900"/>
        </p:xfrm>
        <a:graphic>
          <a:graphicData uri="http://schemas.openxmlformats.org/drawingml/2006/table">
            <a:tbl>
              <a:tblPr firstRow="1" bandRow="1">
                <a:tableStyleId>{D7AC3CCA-C797-4891-BE02-D94E43425B78}</a:tableStyleId>
              </a:tblPr>
              <a:tblGrid>
                <a:gridCol w="482775">
                  <a:extLst>
                    <a:ext uri="{9D8B030D-6E8A-4147-A177-3AD203B41FA5}">
                      <a16:colId xmlns:a16="http://schemas.microsoft.com/office/drawing/2014/main" val="1058269089"/>
                    </a:ext>
                  </a:extLst>
                </a:gridCol>
                <a:gridCol w="482775">
                  <a:extLst>
                    <a:ext uri="{9D8B030D-6E8A-4147-A177-3AD203B41FA5}">
                      <a16:colId xmlns:a16="http://schemas.microsoft.com/office/drawing/2014/main" val="4056843899"/>
                    </a:ext>
                  </a:extLst>
                </a:gridCol>
                <a:gridCol w="482775">
                  <a:extLst>
                    <a:ext uri="{9D8B030D-6E8A-4147-A177-3AD203B41FA5}">
                      <a16:colId xmlns:a16="http://schemas.microsoft.com/office/drawing/2014/main" val="554069125"/>
                    </a:ext>
                  </a:extLst>
                </a:gridCol>
                <a:gridCol w="482775">
                  <a:extLst>
                    <a:ext uri="{9D8B030D-6E8A-4147-A177-3AD203B41FA5}">
                      <a16:colId xmlns:a16="http://schemas.microsoft.com/office/drawing/2014/main" val="4205048657"/>
                    </a:ext>
                  </a:extLst>
                </a:gridCol>
                <a:gridCol w="482775">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102</a:t>
                      </a:r>
                    </a:p>
                  </a:txBody>
                  <a:tcPr>
                    <a:solidFill>
                      <a:schemeClr val="bg1"/>
                    </a:solidFill>
                  </a:tcPr>
                </a:tc>
                <a:tc>
                  <a:txBody>
                    <a:bodyPr/>
                    <a:lstStyle/>
                    <a:p>
                      <a:pPr algn="ctr"/>
                      <a:r>
                        <a:rPr lang="en-US" sz="1400" b="0" dirty="0">
                          <a:latin typeface="Palatino" pitchFamily="2" charset="77"/>
                          <a:ea typeface="Palatino" pitchFamily="2" charset="77"/>
                        </a:rPr>
                        <a:t>56</a:t>
                      </a:r>
                    </a:p>
                  </a:txBody>
                  <a:tcPr>
                    <a:solidFill>
                      <a:schemeClr val="bg1"/>
                    </a:solidFill>
                  </a:tcPr>
                </a:tc>
                <a:tc>
                  <a:txBody>
                    <a:bodyPr/>
                    <a:lstStyle/>
                    <a:p>
                      <a:pPr algn="ctr"/>
                      <a:r>
                        <a:rPr lang="en-US" sz="1400" b="0" dirty="0">
                          <a:latin typeface="Palatino" pitchFamily="2" charset="77"/>
                          <a:ea typeface="Palatino" pitchFamily="2" charset="77"/>
                        </a:rPr>
                        <a:t>83</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107</a:t>
                      </a:r>
                    </a:p>
                  </a:txBody>
                  <a:tcPr>
                    <a:solidFill>
                      <a:schemeClr val="bg1"/>
                    </a:solidFill>
                  </a:tcPr>
                </a:tc>
                <a:tc>
                  <a:txBody>
                    <a:bodyPr/>
                    <a:lstStyle/>
                    <a:p>
                      <a:pPr algn="ctr"/>
                      <a:r>
                        <a:rPr lang="en-US" sz="1400" b="0" dirty="0">
                          <a:latin typeface="Palatino" pitchFamily="2" charset="77"/>
                          <a:ea typeface="Palatino" pitchFamily="2" charset="77"/>
                        </a:rPr>
                        <a:t>53</a:t>
                      </a:r>
                    </a:p>
                  </a:txBody>
                  <a:tcPr>
                    <a:solidFill>
                      <a:schemeClr val="bg1"/>
                    </a:solidFill>
                  </a:tcPr>
                </a:tc>
                <a:tc>
                  <a:txBody>
                    <a:bodyPr/>
                    <a:lstStyle/>
                    <a:p>
                      <a:pPr algn="ctr"/>
                      <a:r>
                        <a:rPr lang="en-US" sz="1400" b="0" dirty="0">
                          <a:latin typeface="Palatino" pitchFamily="2" charset="77"/>
                          <a:ea typeface="Palatino" pitchFamily="2" charset="77"/>
                        </a:rPr>
                        <a:t>24</a:t>
                      </a:r>
                    </a:p>
                  </a:txBody>
                  <a:tcPr>
                    <a:solidFill>
                      <a:schemeClr val="bg1"/>
                    </a:solidFill>
                  </a:tcPr>
                </a:tc>
                <a:tc>
                  <a:txBody>
                    <a:bodyPr/>
                    <a:lstStyle/>
                    <a:p>
                      <a:pPr algn="ctr"/>
                      <a:r>
                        <a:rPr lang="en-US" sz="1400" b="0" dirty="0">
                          <a:latin typeface="Palatino" pitchFamily="2" charset="77"/>
                          <a:ea typeface="Palatino" pitchFamily="2" charset="77"/>
                        </a:rPr>
                        <a:t>69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74</a:t>
                      </a:r>
                    </a:p>
                  </a:txBody>
                  <a:tcPr>
                    <a:solidFill>
                      <a:schemeClr val="bg1"/>
                    </a:solidFill>
                  </a:tcPr>
                </a:tc>
                <a:tc>
                  <a:txBody>
                    <a:bodyPr/>
                    <a:lstStyle/>
                    <a:p>
                      <a:pPr algn="ctr"/>
                      <a:r>
                        <a:rPr lang="en-US" sz="1400" b="0" dirty="0">
                          <a:latin typeface="Palatino" pitchFamily="2" charset="77"/>
                          <a:ea typeface="Palatino" pitchFamily="2" charset="77"/>
                        </a:rPr>
                        <a:t>43</a:t>
                      </a:r>
                    </a:p>
                  </a:txBody>
                  <a:tcPr>
                    <a:solidFill>
                      <a:schemeClr val="bg1"/>
                    </a:solidFill>
                  </a:tcPr>
                </a:tc>
                <a:tc>
                  <a:txBody>
                    <a:bodyPr/>
                    <a:lstStyle/>
                    <a:p>
                      <a:pPr algn="ctr"/>
                      <a:r>
                        <a:rPr lang="en-US" sz="1400" b="0" dirty="0">
                          <a:latin typeface="Palatino" pitchFamily="2" charset="77"/>
                          <a:ea typeface="Palatino" pitchFamily="2" charset="77"/>
                        </a:rPr>
                        <a:t>37</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graphicFrame>
        <p:nvGraphicFramePr>
          <p:cNvPr id="26" name="Table 25">
            <a:extLst>
              <a:ext uri="{FF2B5EF4-FFF2-40B4-BE49-F238E27FC236}">
                <a16:creationId xmlns:a16="http://schemas.microsoft.com/office/drawing/2014/main" id="{6CE9D5C5-EF16-25F8-0E84-7A85396BE4D4}"/>
              </a:ext>
            </a:extLst>
          </p:cNvPr>
          <p:cNvGraphicFramePr>
            <a:graphicFrameLocks noGrp="1"/>
          </p:cNvGraphicFramePr>
          <p:nvPr>
            <p:extLst>
              <p:ext uri="{D42A27DB-BD31-4B8C-83A1-F6EECF244321}">
                <p14:modId xmlns:p14="http://schemas.microsoft.com/office/powerpoint/2010/main" val="943867955"/>
              </p:ext>
            </p:extLst>
          </p:nvPr>
        </p:nvGraphicFramePr>
        <p:xfrm>
          <a:off x="9171941" y="2157184"/>
          <a:ext cx="2413875" cy="1886900"/>
        </p:xfrm>
        <a:graphic>
          <a:graphicData uri="http://schemas.openxmlformats.org/drawingml/2006/table">
            <a:tbl>
              <a:tblPr firstRow="1" bandRow="1">
                <a:tableStyleId>{D7AC3CCA-C797-4891-BE02-D94E43425B78}</a:tableStyleId>
              </a:tblPr>
              <a:tblGrid>
                <a:gridCol w="482775">
                  <a:extLst>
                    <a:ext uri="{9D8B030D-6E8A-4147-A177-3AD203B41FA5}">
                      <a16:colId xmlns:a16="http://schemas.microsoft.com/office/drawing/2014/main" val="1058269089"/>
                    </a:ext>
                  </a:extLst>
                </a:gridCol>
                <a:gridCol w="482775">
                  <a:extLst>
                    <a:ext uri="{9D8B030D-6E8A-4147-A177-3AD203B41FA5}">
                      <a16:colId xmlns:a16="http://schemas.microsoft.com/office/drawing/2014/main" val="4056843899"/>
                    </a:ext>
                  </a:extLst>
                </a:gridCol>
                <a:gridCol w="482775">
                  <a:extLst>
                    <a:ext uri="{9D8B030D-6E8A-4147-A177-3AD203B41FA5}">
                      <a16:colId xmlns:a16="http://schemas.microsoft.com/office/drawing/2014/main" val="554069125"/>
                    </a:ext>
                  </a:extLst>
                </a:gridCol>
                <a:gridCol w="482775">
                  <a:extLst>
                    <a:ext uri="{9D8B030D-6E8A-4147-A177-3AD203B41FA5}">
                      <a16:colId xmlns:a16="http://schemas.microsoft.com/office/drawing/2014/main" val="4205048657"/>
                    </a:ext>
                  </a:extLst>
                </a:gridCol>
                <a:gridCol w="482775">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-71</a:t>
                      </a:r>
                    </a:p>
                  </a:txBody>
                  <a:tcPr>
                    <a:solidFill>
                      <a:schemeClr val="bg1"/>
                    </a:solidFill>
                  </a:tcPr>
                </a:tc>
                <a:tc>
                  <a:txBody>
                    <a:bodyPr/>
                    <a:lstStyle/>
                    <a:p>
                      <a:pPr algn="ctr"/>
                      <a:r>
                        <a:rPr lang="en-US" sz="1400" b="0" dirty="0">
                          <a:latin typeface="Palatino" pitchFamily="2" charset="77"/>
                          <a:ea typeface="Palatino" pitchFamily="2" charset="77"/>
                        </a:rPr>
                        <a:t>102</a:t>
                      </a:r>
                    </a:p>
                  </a:txBody>
                  <a:tcPr>
                    <a:solidFill>
                      <a:schemeClr val="bg1"/>
                    </a:solidFill>
                  </a:tcPr>
                </a:tc>
                <a:tc>
                  <a:txBody>
                    <a:bodyPr/>
                    <a:lstStyle/>
                    <a:p>
                      <a:pPr algn="ctr"/>
                      <a:r>
                        <a:rPr lang="en-US" sz="1400" b="0" dirty="0">
                          <a:latin typeface="Palatino" pitchFamily="2" charset="77"/>
                          <a:ea typeface="Palatino" pitchFamily="2" charset="77"/>
                        </a:rPr>
                        <a:t>56</a:t>
                      </a:r>
                    </a:p>
                  </a:txBody>
                  <a:tcPr>
                    <a:solidFill>
                      <a:schemeClr val="bg1"/>
                    </a:solidFill>
                  </a:tcPr>
                </a:tc>
                <a:tc>
                  <a:txBody>
                    <a:bodyPr/>
                    <a:lstStyle/>
                    <a:p>
                      <a:pPr algn="ctr"/>
                      <a:r>
                        <a:rPr lang="en-US" sz="1400" b="0" dirty="0">
                          <a:latin typeface="Palatino" pitchFamily="2" charset="77"/>
                          <a:ea typeface="Palatino" pitchFamily="2" charset="77"/>
                        </a:rPr>
                        <a:t>83</a:t>
                      </a:r>
                    </a:p>
                  </a:txBody>
                  <a:tcPr>
                    <a:solidFill>
                      <a:schemeClr val="bg1"/>
                    </a:solidFill>
                  </a:tcPr>
                </a:tc>
                <a:tc>
                  <a:txBody>
                    <a:bodyPr/>
                    <a:lstStyle/>
                    <a:p>
                      <a:pPr algn="ctr"/>
                      <a:r>
                        <a:rPr lang="en-US" sz="1400" b="0" dirty="0">
                          <a:latin typeface="Palatino" pitchFamily="2" charset="77"/>
                          <a:ea typeface="Palatino" pitchFamily="2" charset="77"/>
                        </a:rPr>
                        <a:t>-35</a:t>
                      </a:r>
                    </a:p>
                  </a:txBody>
                  <a:tcPr>
                    <a:solidFill>
                      <a:schemeClr val="bg1"/>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107</a:t>
                      </a:r>
                    </a:p>
                  </a:txBody>
                  <a:tcPr>
                    <a:solidFill>
                      <a:schemeClr val="bg1"/>
                    </a:solidFill>
                  </a:tcPr>
                </a:tc>
                <a:tc>
                  <a:txBody>
                    <a:bodyPr/>
                    <a:lstStyle/>
                    <a:p>
                      <a:pPr algn="ctr"/>
                      <a:r>
                        <a:rPr lang="en-US" sz="1400" b="0" dirty="0">
                          <a:latin typeface="Palatino" pitchFamily="2" charset="77"/>
                          <a:ea typeface="Palatino" pitchFamily="2" charset="77"/>
                        </a:rPr>
                        <a:t>53</a:t>
                      </a:r>
                    </a:p>
                  </a:txBody>
                  <a:tcPr>
                    <a:solidFill>
                      <a:schemeClr val="bg1"/>
                    </a:solidFill>
                  </a:tcPr>
                </a:tc>
                <a:tc>
                  <a:txBody>
                    <a:bodyPr/>
                    <a:lstStyle/>
                    <a:p>
                      <a:pPr algn="ctr"/>
                      <a:r>
                        <a:rPr lang="en-US" sz="1400" b="0" dirty="0">
                          <a:latin typeface="Palatino" pitchFamily="2" charset="77"/>
                          <a:ea typeface="Palatino" pitchFamily="2" charset="77"/>
                        </a:rPr>
                        <a:t>24</a:t>
                      </a:r>
                    </a:p>
                  </a:txBody>
                  <a:tcPr>
                    <a:solidFill>
                      <a:schemeClr val="bg1"/>
                    </a:solidFill>
                  </a:tcPr>
                </a:tc>
                <a:tc>
                  <a:txBody>
                    <a:bodyPr/>
                    <a:lstStyle/>
                    <a:p>
                      <a:pPr algn="ctr"/>
                      <a:r>
                        <a:rPr lang="en-US" sz="1400" b="0" dirty="0">
                          <a:latin typeface="Palatino" pitchFamily="2" charset="77"/>
                          <a:ea typeface="Palatino" pitchFamily="2" charset="77"/>
                        </a:rPr>
                        <a:t>69</a:t>
                      </a:r>
                    </a:p>
                  </a:txBody>
                  <a:tcPr>
                    <a:solidFill>
                      <a:schemeClr val="bg1"/>
                    </a:solidFill>
                  </a:tcPr>
                </a:tc>
                <a:tc>
                  <a:txBody>
                    <a:bodyPr/>
                    <a:lstStyle/>
                    <a:p>
                      <a:pPr algn="ctr"/>
                      <a:r>
                        <a:rPr lang="en-US" sz="1400" b="0" dirty="0">
                          <a:latin typeface="Palatino" pitchFamily="2" charset="77"/>
                          <a:ea typeface="Palatino" pitchFamily="2" charset="77"/>
                        </a:rPr>
                        <a:t>-35</a:t>
                      </a:r>
                    </a:p>
                  </a:txBody>
                  <a:tcPr>
                    <a:solidFill>
                      <a:schemeClr val="bg1"/>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74</a:t>
                      </a:r>
                    </a:p>
                  </a:txBody>
                  <a:tcPr>
                    <a:solidFill>
                      <a:schemeClr val="bg1"/>
                    </a:solidFill>
                  </a:tcPr>
                </a:tc>
                <a:tc>
                  <a:txBody>
                    <a:bodyPr/>
                    <a:lstStyle/>
                    <a:p>
                      <a:pPr algn="ctr"/>
                      <a:r>
                        <a:rPr lang="en-US" sz="1400" b="0" dirty="0">
                          <a:latin typeface="Palatino" pitchFamily="2" charset="77"/>
                          <a:ea typeface="Palatino" pitchFamily="2" charset="77"/>
                        </a:rPr>
                        <a:t>43</a:t>
                      </a:r>
                    </a:p>
                  </a:txBody>
                  <a:tcPr>
                    <a:solidFill>
                      <a:schemeClr val="bg1"/>
                    </a:solidFill>
                  </a:tcPr>
                </a:tc>
                <a:tc>
                  <a:txBody>
                    <a:bodyPr/>
                    <a:lstStyle/>
                    <a:p>
                      <a:pPr algn="ctr"/>
                      <a:r>
                        <a:rPr lang="en-US" sz="1400" b="0" dirty="0">
                          <a:latin typeface="Palatino" pitchFamily="2" charset="77"/>
                          <a:ea typeface="Palatino" pitchFamily="2" charset="77"/>
                        </a:rPr>
                        <a:t>37</a:t>
                      </a:r>
                    </a:p>
                  </a:txBody>
                  <a:tcPr>
                    <a:solidFill>
                      <a:schemeClr val="bg1"/>
                    </a:solidFill>
                  </a:tcPr>
                </a:tc>
                <a:tc>
                  <a:txBody>
                    <a:bodyPr/>
                    <a:lstStyle/>
                    <a:p>
                      <a:pPr algn="ctr"/>
                      <a:r>
                        <a:rPr lang="en-US" sz="1400" b="0" dirty="0">
                          <a:latin typeface="Palatino" pitchFamily="2" charset="77"/>
                          <a:ea typeface="Palatino" pitchFamily="2" charset="77"/>
                        </a:rPr>
                        <a:t>-52</a:t>
                      </a:r>
                    </a:p>
                  </a:txBody>
                  <a:tcPr>
                    <a:solidFill>
                      <a:schemeClr val="bg1"/>
                    </a:solidFill>
                  </a:tcPr>
                </a:tc>
                <a:tc>
                  <a:txBody>
                    <a:bodyPr/>
                    <a:lstStyle/>
                    <a:p>
                      <a:pPr algn="ctr"/>
                      <a:r>
                        <a:rPr lang="en-US" sz="1400" b="0" dirty="0">
                          <a:latin typeface="Palatino" pitchFamily="2" charset="77"/>
                          <a:ea typeface="Palatino" pitchFamily="2" charset="77"/>
                        </a:rPr>
                        <a:t>-18</a:t>
                      </a:r>
                    </a:p>
                  </a:txBody>
                  <a:tcPr>
                    <a:solidFill>
                      <a:schemeClr val="bg1"/>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-35</a:t>
                      </a:r>
                    </a:p>
                  </a:txBody>
                  <a:tcPr>
                    <a:solidFill>
                      <a:schemeClr val="bg1"/>
                    </a:solidFill>
                  </a:tcPr>
                </a:tc>
                <a:tc>
                  <a:txBody>
                    <a:bodyPr/>
                    <a:lstStyle/>
                    <a:p>
                      <a:pPr algn="ctr"/>
                      <a:r>
                        <a:rPr lang="en-US" sz="1400" b="0" dirty="0">
                          <a:latin typeface="Palatino" pitchFamily="2" charset="77"/>
                          <a:ea typeface="Palatino" pitchFamily="2" charset="77"/>
                        </a:rPr>
                        <a:t>-50</a:t>
                      </a:r>
                    </a:p>
                  </a:txBody>
                  <a:tcPr>
                    <a:solidFill>
                      <a:schemeClr val="bg1"/>
                    </a:solidFill>
                  </a:tcPr>
                </a:tc>
                <a:tc>
                  <a:txBody>
                    <a:bodyPr/>
                    <a:lstStyle/>
                    <a:p>
                      <a:pPr algn="ctr"/>
                      <a:r>
                        <a:rPr lang="en-US" sz="1400" b="0" dirty="0">
                          <a:latin typeface="Palatino" pitchFamily="2" charset="77"/>
                          <a:ea typeface="Palatino" pitchFamily="2" charset="77"/>
                        </a:rPr>
                        <a:t>-32</a:t>
                      </a:r>
                    </a:p>
                  </a:txBody>
                  <a:tcPr>
                    <a:solidFill>
                      <a:schemeClr val="bg1"/>
                    </a:solidFill>
                  </a:tcPr>
                </a:tc>
                <a:tc>
                  <a:txBody>
                    <a:bodyPr/>
                    <a:lstStyle/>
                    <a:p>
                      <a:pPr algn="ctr"/>
                      <a:r>
                        <a:rPr lang="en-US" sz="1400" b="0" dirty="0">
                          <a:latin typeface="Palatino" pitchFamily="2" charset="77"/>
                          <a:ea typeface="Palatino" pitchFamily="2" charset="77"/>
                        </a:rPr>
                        <a:t>-14</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sp>
        <p:nvSpPr>
          <p:cNvPr id="27" name="TextBox 26">
            <a:extLst>
              <a:ext uri="{FF2B5EF4-FFF2-40B4-BE49-F238E27FC236}">
                <a16:creationId xmlns:a16="http://schemas.microsoft.com/office/drawing/2014/main" id="{9CC627FA-B279-CEB0-F193-850FCAF5EE2C}"/>
              </a:ext>
            </a:extLst>
          </p:cNvPr>
          <p:cNvSpPr txBox="1"/>
          <p:nvPr/>
        </p:nvSpPr>
        <p:spPr>
          <a:xfrm flipH="1">
            <a:off x="1487192" y="1435230"/>
            <a:ext cx="2290236" cy="369332"/>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The Original matrix </a:t>
            </a:r>
            <a:r>
              <a:rPr lang="en-US" dirty="0"/>
              <a:t>:</a:t>
            </a:r>
          </a:p>
        </p:txBody>
      </p:sp>
      <p:sp>
        <p:nvSpPr>
          <p:cNvPr id="28" name="TextBox 27">
            <a:extLst>
              <a:ext uri="{FF2B5EF4-FFF2-40B4-BE49-F238E27FC236}">
                <a16:creationId xmlns:a16="http://schemas.microsoft.com/office/drawing/2014/main" id="{220D4ACC-6B1E-B4D5-AFBD-6F238144D2B3}"/>
              </a:ext>
            </a:extLst>
          </p:cNvPr>
          <p:cNvSpPr txBox="1"/>
          <p:nvPr/>
        </p:nvSpPr>
        <p:spPr>
          <a:xfrm flipH="1">
            <a:off x="9466811" y="1435230"/>
            <a:ext cx="2119005" cy="369332"/>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The filtered matrix </a:t>
            </a:r>
            <a:r>
              <a:rPr lang="en-US" dirty="0"/>
              <a:t>:</a:t>
            </a:r>
          </a:p>
        </p:txBody>
      </p:sp>
      <p:sp>
        <p:nvSpPr>
          <p:cNvPr id="29" name="TextBox 28">
            <a:extLst>
              <a:ext uri="{FF2B5EF4-FFF2-40B4-BE49-F238E27FC236}">
                <a16:creationId xmlns:a16="http://schemas.microsoft.com/office/drawing/2014/main" id="{C7E9F641-FB47-6A40-36AA-30A583649086}"/>
              </a:ext>
            </a:extLst>
          </p:cNvPr>
          <p:cNvSpPr txBox="1"/>
          <p:nvPr/>
        </p:nvSpPr>
        <p:spPr>
          <a:xfrm flipH="1">
            <a:off x="5276249" y="3954173"/>
            <a:ext cx="3256829" cy="369332"/>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After rejecting negatives</a:t>
            </a:r>
            <a:r>
              <a:rPr lang="en-US" dirty="0">
                <a:latin typeface="Times New Roman" pitchFamily="18" charset="0"/>
                <a:cs typeface="Times New Roman" pitchFamily="18" charset="0"/>
              </a:rPr>
              <a:t>:</a:t>
            </a:r>
          </a:p>
        </p:txBody>
      </p:sp>
      <p:sp>
        <p:nvSpPr>
          <p:cNvPr id="30" name="TextBox 29">
            <a:extLst>
              <a:ext uri="{FF2B5EF4-FFF2-40B4-BE49-F238E27FC236}">
                <a16:creationId xmlns:a16="http://schemas.microsoft.com/office/drawing/2014/main" id="{D28DBA51-8EE5-5373-6A74-A314FCA57614}"/>
              </a:ext>
            </a:extLst>
          </p:cNvPr>
          <p:cNvSpPr txBox="1"/>
          <p:nvPr/>
        </p:nvSpPr>
        <p:spPr>
          <a:xfrm>
            <a:off x="4338861" y="6373239"/>
            <a:ext cx="5579918" cy="315343"/>
          </a:xfrm>
          <a:prstGeom prst="rect">
            <a:avLst/>
          </a:prstGeom>
          <a:noFill/>
        </p:spPr>
        <p:txBody>
          <a:bodyPr wrap="square" rtlCol="0">
            <a:spAutoFit/>
          </a:bodyPr>
          <a:lstStyle/>
          <a:p>
            <a:pPr lvl="0">
              <a:lnSpc>
                <a:spcPct val="115000"/>
              </a:lnSpc>
              <a:buClr>
                <a:srgbClr val="000000"/>
              </a:buClr>
              <a:buSzPts val="1600"/>
            </a:pPr>
            <a:r>
              <a:rPr lang="en-US" sz="1400" dirty="0">
                <a:solidFill>
                  <a:schemeClr val="dk1"/>
                </a:solidFill>
                <a:latin typeface="Verdana" panose="020B0604030504040204" pitchFamily="34" charset="0"/>
                <a:ea typeface="Verdana" panose="020B0604030504040204" pitchFamily="34" charset="0"/>
                <a:cs typeface="Verdana" panose="020B0604030504040204" pitchFamily="34" charset="0"/>
                <a:sym typeface="Arial"/>
              </a:rPr>
              <a:t>Fig 7:  Image Sharpening using High-Pass Filter</a:t>
            </a:r>
          </a:p>
        </p:txBody>
      </p:sp>
      <p:sp>
        <p:nvSpPr>
          <p:cNvPr id="31" name="TextBox 30">
            <a:extLst>
              <a:ext uri="{FF2B5EF4-FFF2-40B4-BE49-F238E27FC236}">
                <a16:creationId xmlns:a16="http://schemas.microsoft.com/office/drawing/2014/main" id="{1172601A-7601-0BC0-915E-DAAA87889657}"/>
              </a:ext>
            </a:extLst>
          </p:cNvPr>
          <p:cNvSpPr txBox="1"/>
          <p:nvPr/>
        </p:nvSpPr>
        <p:spPr>
          <a:xfrm flipH="1">
            <a:off x="4704425" y="2855932"/>
            <a:ext cx="1034243"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1/9</a:t>
            </a:r>
          </a:p>
        </p:txBody>
      </p:sp>
      <p:graphicFrame>
        <p:nvGraphicFramePr>
          <p:cNvPr id="32" name="Table 31">
            <a:extLst>
              <a:ext uri="{FF2B5EF4-FFF2-40B4-BE49-F238E27FC236}">
                <a16:creationId xmlns:a16="http://schemas.microsoft.com/office/drawing/2014/main" id="{51FA2E3D-DB8A-1327-8F4F-5382F02F25A9}"/>
              </a:ext>
            </a:extLst>
          </p:cNvPr>
          <p:cNvGraphicFramePr>
            <a:graphicFrameLocks noGrp="1"/>
          </p:cNvGraphicFramePr>
          <p:nvPr>
            <p:extLst>
              <p:ext uri="{D42A27DB-BD31-4B8C-83A1-F6EECF244321}">
                <p14:modId xmlns:p14="http://schemas.microsoft.com/office/powerpoint/2010/main" val="447796743"/>
              </p:ext>
            </p:extLst>
          </p:nvPr>
        </p:nvGraphicFramePr>
        <p:xfrm>
          <a:off x="5881034" y="2393873"/>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-1</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tx2">
                        <a:lumMod val="40000"/>
                        <a:lumOff val="6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-1</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8</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tx2">
                        <a:lumMod val="40000"/>
                        <a:lumOff val="60000"/>
                      </a:schemeClr>
                    </a:solidFill>
                  </a:tcPr>
                </a:tc>
                <a:extLst>
                  <a:ext uri="{0D108BD9-81ED-4DB2-BD59-A6C34878D82A}">
                    <a16:rowId xmlns:a16="http://schemas.microsoft.com/office/drawing/2014/main" val="2635999316"/>
                  </a:ext>
                </a:extLst>
              </a:tr>
              <a:tr h="353267">
                <a:tc>
                  <a:txBody>
                    <a:bodyPr/>
                    <a:lstStyle/>
                    <a:p>
                      <a:pPr algn="ctr"/>
                      <a:r>
                        <a:rPr lang="en-US" sz="1400" b="0" dirty="0">
                          <a:latin typeface="Palatino" pitchFamily="2" charset="77"/>
                          <a:ea typeface="Palatino" pitchFamily="2" charset="77"/>
                        </a:rPr>
                        <a:t>-1</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tx2">
                        <a:lumMod val="40000"/>
                        <a:lumOff val="60000"/>
                      </a:schemeClr>
                    </a:solidFill>
                  </a:tcPr>
                </a:tc>
                <a:extLst>
                  <a:ext uri="{0D108BD9-81ED-4DB2-BD59-A6C34878D82A}">
                    <a16:rowId xmlns:a16="http://schemas.microsoft.com/office/drawing/2014/main" val="3593103659"/>
                  </a:ext>
                </a:extLst>
              </a:tr>
            </a:tbl>
          </a:graphicData>
        </a:graphic>
      </p:graphicFrame>
      <p:sp>
        <p:nvSpPr>
          <p:cNvPr id="33" name="Right Arrow 32">
            <a:extLst>
              <a:ext uri="{FF2B5EF4-FFF2-40B4-BE49-F238E27FC236}">
                <a16:creationId xmlns:a16="http://schemas.microsoft.com/office/drawing/2014/main" id="{86021C4D-1001-CA78-DCB9-AF7ED6BDEA8A}"/>
              </a:ext>
            </a:extLst>
          </p:cNvPr>
          <p:cNvSpPr/>
          <p:nvPr/>
        </p:nvSpPr>
        <p:spPr>
          <a:xfrm>
            <a:off x="8115300" y="2855932"/>
            <a:ext cx="840921" cy="32609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501FEEA-8817-11DC-5E9D-ACD3AC842396}"/>
              </a:ext>
            </a:extLst>
          </p:cNvPr>
          <p:cNvSpPr txBox="1"/>
          <p:nvPr/>
        </p:nvSpPr>
        <p:spPr>
          <a:xfrm>
            <a:off x="932142" y="184940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35" name="TextBox 34">
            <a:extLst>
              <a:ext uri="{FF2B5EF4-FFF2-40B4-BE49-F238E27FC236}">
                <a16:creationId xmlns:a16="http://schemas.microsoft.com/office/drawing/2014/main" id="{A5B67FCC-D206-E75B-98CC-7CF7207153FB}"/>
              </a:ext>
            </a:extLst>
          </p:cNvPr>
          <p:cNvSpPr txBox="1"/>
          <p:nvPr/>
        </p:nvSpPr>
        <p:spPr>
          <a:xfrm>
            <a:off x="928951" y="4039702"/>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36" name="TextBox 35">
            <a:extLst>
              <a:ext uri="{FF2B5EF4-FFF2-40B4-BE49-F238E27FC236}">
                <a16:creationId xmlns:a16="http://schemas.microsoft.com/office/drawing/2014/main" id="{9E556641-B6F1-B011-43CA-9824EDB64C29}"/>
              </a:ext>
            </a:extLst>
          </p:cNvPr>
          <p:cNvSpPr txBox="1"/>
          <p:nvPr/>
        </p:nvSpPr>
        <p:spPr>
          <a:xfrm>
            <a:off x="3836059" y="1860614"/>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37" name="TextBox 36">
            <a:extLst>
              <a:ext uri="{FF2B5EF4-FFF2-40B4-BE49-F238E27FC236}">
                <a16:creationId xmlns:a16="http://schemas.microsoft.com/office/drawing/2014/main" id="{F7F9C038-E719-0D65-2805-0F7F249EAA37}"/>
              </a:ext>
            </a:extLst>
          </p:cNvPr>
          <p:cNvSpPr txBox="1"/>
          <p:nvPr/>
        </p:nvSpPr>
        <p:spPr>
          <a:xfrm>
            <a:off x="3836059" y="4053425"/>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38" name="TextBox 37">
            <a:extLst>
              <a:ext uri="{FF2B5EF4-FFF2-40B4-BE49-F238E27FC236}">
                <a16:creationId xmlns:a16="http://schemas.microsoft.com/office/drawing/2014/main" id="{67ECA97B-DB8F-2C19-17F7-DEC7807A90E1}"/>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39" name="Slide Number Placeholder 4">
            <a:extLst>
              <a:ext uri="{FF2B5EF4-FFF2-40B4-BE49-F238E27FC236}">
                <a16:creationId xmlns:a16="http://schemas.microsoft.com/office/drawing/2014/main" id="{A6A88F50-3511-D0E9-0191-52C04954B056}"/>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25</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448820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C33D8-0588-ED12-55F0-D18377892A97}"/>
              </a:ext>
            </a:extLst>
          </p:cNvPr>
          <p:cNvSpPr txBox="1">
            <a:spLocks/>
          </p:cNvSpPr>
          <p:nvPr/>
        </p:nvSpPr>
        <p:spPr>
          <a:xfrm>
            <a:off x="962737" y="-39047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BOARD WORK</a:t>
            </a:r>
            <a:endParaRPr lang="en-US" dirty="0"/>
          </a:p>
        </p:txBody>
      </p:sp>
      <p:sp>
        <p:nvSpPr>
          <p:cNvPr id="3" name="TextBox 2">
            <a:extLst>
              <a:ext uri="{FF2B5EF4-FFF2-40B4-BE49-F238E27FC236}">
                <a16:creationId xmlns:a16="http://schemas.microsoft.com/office/drawing/2014/main" id="{2E85100C-9BE3-7C07-B9AB-F17BA514FF28}"/>
              </a:ext>
            </a:extLst>
          </p:cNvPr>
          <p:cNvSpPr txBox="1"/>
          <p:nvPr/>
        </p:nvSpPr>
        <p:spPr>
          <a:xfrm>
            <a:off x="860857" y="678631"/>
            <a:ext cx="6106510" cy="523220"/>
          </a:xfrm>
          <a:prstGeom prst="rect">
            <a:avLst/>
          </a:prstGeom>
          <a:noFill/>
        </p:spPr>
        <p:txBody>
          <a:bodyPr wrap="square">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HIGH-PASS FILTERING</a:t>
            </a:r>
          </a:p>
        </p:txBody>
      </p:sp>
      <p:graphicFrame>
        <p:nvGraphicFramePr>
          <p:cNvPr id="4" name="Table 3">
            <a:extLst>
              <a:ext uri="{FF2B5EF4-FFF2-40B4-BE49-F238E27FC236}">
                <a16:creationId xmlns:a16="http://schemas.microsoft.com/office/drawing/2014/main" id="{8729ED86-32EB-64B2-1B7B-18417AE69498}"/>
              </a:ext>
            </a:extLst>
          </p:cNvPr>
          <p:cNvGraphicFramePr>
            <a:graphicFrameLocks noGrp="1"/>
          </p:cNvGraphicFramePr>
          <p:nvPr>
            <p:extLst>
              <p:ext uri="{D42A27DB-BD31-4B8C-83A1-F6EECF244321}">
                <p14:modId xmlns:p14="http://schemas.microsoft.com/office/powerpoint/2010/main" val="1125066660"/>
              </p:ext>
            </p:extLst>
          </p:nvPr>
        </p:nvGraphicFramePr>
        <p:xfrm>
          <a:off x="1425370" y="2157184"/>
          <a:ext cx="2413880" cy="1886900"/>
        </p:xfrm>
        <a:graphic>
          <a:graphicData uri="http://schemas.openxmlformats.org/drawingml/2006/table">
            <a:tbl>
              <a:tblPr firstRow="1" bandRow="1">
                <a:tableStyleId>{D7AC3CCA-C797-4891-BE02-D94E43425B78}</a:tableStyleId>
              </a:tblPr>
              <a:tblGrid>
                <a:gridCol w="482776">
                  <a:extLst>
                    <a:ext uri="{9D8B030D-6E8A-4147-A177-3AD203B41FA5}">
                      <a16:colId xmlns:a16="http://schemas.microsoft.com/office/drawing/2014/main" val="1058269089"/>
                    </a:ext>
                  </a:extLst>
                </a:gridCol>
                <a:gridCol w="482776">
                  <a:extLst>
                    <a:ext uri="{9D8B030D-6E8A-4147-A177-3AD203B41FA5}">
                      <a16:colId xmlns:a16="http://schemas.microsoft.com/office/drawing/2014/main" val="4056843899"/>
                    </a:ext>
                  </a:extLst>
                </a:gridCol>
                <a:gridCol w="482776">
                  <a:extLst>
                    <a:ext uri="{9D8B030D-6E8A-4147-A177-3AD203B41FA5}">
                      <a16:colId xmlns:a16="http://schemas.microsoft.com/office/drawing/2014/main" val="554069125"/>
                    </a:ext>
                  </a:extLst>
                </a:gridCol>
                <a:gridCol w="482776">
                  <a:extLst>
                    <a:ext uri="{9D8B030D-6E8A-4147-A177-3AD203B41FA5}">
                      <a16:colId xmlns:a16="http://schemas.microsoft.com/office/drawing/2014/main" val="4205048657"/>
                    </a:ext>
                  </a:extLst>
                </a:gridCol>
                <a:gridCol w="482776">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102</a:t>
                      </a:r>
                    </a:p>
                  </a:txBody>
                  <a:tcPr>
                    <a:solidFill>
                      <a:schemeClr val="bg1"/>
                    </a:solidFill>
                  </a:tcPr>
                </a:tc>
                <a:tc>
                  <a:txBody>
                    <a:bodyPr/>
                    <a:lstStyle/>
                    <a:p>
                      <a:pPr algn="ctr"/>
                      <a:r>
                        <a:rPr lang="en-US" sz="1400" b="0" dirty="0">
                          <a:latin typeface="Palatino" pitchFamily="2" charset="77"/>
                          <a:ea typeface="Palatino" pitchFamily="2" charset="77"/>
                        </a:rPr>
                        <a:t>56</a:t>
                      </a:r>
                    </a:p>
                  </a:txBody>
                  <a:tcPr>
                    <a:solidFill>
                      <a:schemeClr val="bg1"/>
                    </a:solidFill>
                  </a:tcPr>
                </a:tc>
                <a:tc>
                  <a:txBody>
                    <a:bodyPr/>
                    <a:lstStyle/>
                    <a:p>
                      <a:pPr algn="ctr"/>
                      <a:r>
                        <a:rPr lang="en-US" sz="1400" b="0" dirty="0">
                          <a:latin typeface="Palatino" pitchFamily="2" charset="77"/>
                          <a:ea typeface="Palatino" pitchFamily="2" charset="77"/>
                        </a:rPr>
                        <a:t>83</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107</a:t>
                      </a:r>
                    </a:p>
                  </a:txBody>
                  <a:tcPr>
                    <a:solidFill>
                      <a:schemeClr val="bg1"/>
                    </a:solidFill>
                  </a:tcPr>
                </a:tc>
                <a:tc>
                  <a:txBody>
                    <a:bodyPr/>
                    <a:lstStyle/>
                    <a:p>
                      <a:pPr algn="ctr"/>
                      <a:r>
                        <a:rPr lang="en-US" sz="1400" b="0" dirty="0">
                          <a:latin typeface="Palatino" pitchFamily="2" charset="77"/>
                          <a:ea typeface="Palatino" pitchFamily="2" charset="77"/>
                        </a:rPr>
                        <a:t>53</a:t>
                      </a:r>
                    </a:p>
                  </a:txBody>
                  <a:tcPr>
                    <a:solidFill>
                      <a:schemeClr val="bg1"/>
                    </a:solidFill>
                  </a:tcPr>
                </a:tc>
                <a:tc>
                  <a:txBody>
                    <a:bodyPr/>
                    <a:lstStyle/>
                    <a:p>
                      <a:pPr algn="ctr"/>
                      <a:r>
                        <a:rPr lang="en-US" sz="1400" b="0" dirty="0">
                          <a:latin typeface="Palatino" pitchFamily="2" charset="77"/>
                          <a:ea typeface="Palatino" pitchFamily="2" charset="77"/>
                        </a:rPr>
                        <a:t>24</a:t>
                      </a:r>
                    </a:p>
                  </a:txBody>
                  <a:tcPr>
                    <a:solidFill>
                      <a:schemeClr val="bg1"/>
                    </a:solidFill>
                  </a:tcPr>
                </a:tc>
                <a:tc>
                  <a:txBody>
                    <a:bodyPr/>
                    <a:lstStyle/>
                    <a:p>
                      <a:pPr algn="ctr"/>
                      <a:r>
                        <a:rPr lang="en-US" sz="1400" b="0" dirty="0">
                          <a:latin typeface="Palatino" pitchFamily="2" charset="77"/>
                          <a:ea typeface="Palatino" pitchFamily="2" charset="77"/>
                        </a:rPr>
                        <a:t>69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74</a:t>
                      </a:r>
                    </a:p>
                  </a:txBody>
                  <a:tcPr>
                    <a:solidFill>
                      <a:schemeClr val="bg1"/>
                    </a:solidFill>
                  </a:tcPr>
                </a:tc>
                <a:tc>
                  <a:txBody>
                    <a:bodyPr/>
                    <a:lstStyle/>
                    <a:p>
                      <a:pPr algn="ctr"/>
                      <a:r>
                        <a:rPr lang="en-US" sz="1400" b="0" dirty="0">
                          <a:latin typeface="Palatino" pitchFamily="2" charset="77"/>
                          <a:ea typeface="Palatino" pitchFamily="2" charset="77"/>
                        </a:rPr>
                        <a:t>43</a:t>
                      </a:r>
                    </a:p>
                  </a:txBody>
                  <a:tcPr>
                    <a:solidFill>
                      <a:schemeClr val="bg1"/>
                    </a:solidFill>
                  </a:tcPr>
                </a:tc>
                <a:tc>
                  <a:txBody>
                    <a:bodyPr/>
                    <a:lstStyle/>
                    <a:p>
                      <a:pPr algn="ctr"/>
                      <a:r>
                        <a:rPr lang="en-US" sz="1400" b="0" dirty="0">
                          <a:latin typeface="Palatino" pitchFamily="2" charset="77"/>
                          <a:ea typeface="Palatino" pitchFamily="2" charset="77"/>
                        </a:rPr>
                        <a:t>37</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sp>
        <p:nvSpPr>
          <p:cNvPr id="5" name="TextBox 4">
            <a:extLst>
              <a:ext uri="{FF2B5EF4-FFF2-40B4-BE49-F238E27FC236}">
                <a16:creationId xmlns:a16="http://schemas.microsoft.com/office/drawing/2014/main" id="{50A97396-740F-4AE3-43B8-97C1B10D72DF}"/>
              </a:ext>
            </a:extLst>
          </p:cNvPr>
          <p:cNvSpPr txBox="1"/>
          <p:nvPr/>
        </p:nvSpPr>
        <p:spPr>
          <a:xfrm>
            <a:off x="932142" y="2560884"/>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107</a:t>
            </a:r>
          </a:p>
        </p:txBody>
      </p:sp>
      <p:sp>
        <p:nvSpPr>
          <p:cNvPr id="6" name="TextBox 5">
            <a:extLst>
              <a:ext uri="{FF2B5EF4-FFF2-40B4-BE49-F238E27FC236}">
                <a16:creationId xmlns:a16="http://schemas.microsoft.com/office/drawing/2014/main" id="{B8043D6A-31E9-86DA-0003-760A3091ADDB}"/>
              </a:ext>
            </a:extLst>
          </p:cNvPr>
          <p:cNvSpPr txBox="1"/>
          <p:nvPr/>
        </p:nvSpPr>
        <p:spPr>
          <a:xfrm>
            <a:off x="1916913" y="1849406"/>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102</a:t>
            </a:r>
          </a:p>
        </p:txBody>
      </p:sp>
      <p:sp>
        <p:nvSpPr>
          <p:cNvPr id="7" name="TextBox 6">
            <a:extLst>
              <a:ext uri="{FF2B5EF4-FFF2-40B4-BE49-F238E27FC236}">
                <a16:creationId xmlns:a16="http://schemas.microsoft.com/office/drawing/2014/main" id="{35DE1867-1982-9AA3-AC5A-B8FCC3F6FFF3}"/>
              </a:ext>
            </a:extLst>
          </p:cNvPr>
          <p:cNvSpPr txBox="1"/>
          <p:nvPr/>
        </p:nvSpPr>
        <p:spPr>
          <a:xfrm>
            <a:off x="2385696" y="184940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56</a:t>
            </a:r>
          </a:p>
        </p:txBody>
      </p:sp>
      <p:sp>
        <p:nvSpPr>
          <p:cNvPr id="8" name="TextBox 7">
            <a:extLst>
              <a:ext uri="{FF2B5EF4-FFF2-40B4-BE49-F238E27FC236}">
                <a16:creationId xmlns:a16="http://schemas.microsoft.com/office/drawing/2014/main" id="{53027980-6848-2B7B-F44D-B9D8EDA84089}"/>
              </a:ext>
            </a:extLst>
          </p:cNvPr>
          <p:cNvSpPr txBox="1"/>
          <p:nvPr/>
        </p:nvSpPr>
        <p:spPr>
          <a:xfrm>
            <a:off x="2859177" y="1849405"/>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83</a:t>
            </a:r>
          </a:p>
        </p:txBody>
      </p:sp>
      <p:sp>
        <p:nvSpPr>
          <p:cNvPr id="9" name="TextBox 8">
            <a:extLst>
              <a:ext uri="{FF2B5EF4-FFF2-40B4-BE49-F238E27FC236}">
                <a16:creationId xmlns:a16="http://schemas.microsoft.com/office/drawing/2014/main" id="{5F5E66E9-2AE3-F27D-5F5B-D090D887D0F3}"/>
              </a:ext>
            </a:extLst>
          </p:cNvPr>
          <p:cNvSpPr txBox="1"/>
          <p:nvPr/>
        </p:nvSpPr>
        <p:spPr>
          <a:xfrm>
            <a:off x="3352405" y="184940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0" name="TextBox 9">
            <a:extLst>
              <a:ext uri="{FF2B5EF4-FFF2-40B4-BE49-F238E27FC236}">
                <a16:creationId xmlns:a16="http://schemas.microsoft.com/office/drawing/2014/main" id="{E69D3603-7494-13AE-C7FE-FEDC1BFC9D22}"/>
              </a:ext>
            </a:extLst>
          </p:cNvPr>
          <p:cNvSpPr txBox="1"/>
          <p:nvPr/>
        </p:nvSpPr>
        <p:spPr>
          <a:xfrm>
            <a:off x="932142" y="2157184"/>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1" name="TextBox 10">
            <a:extLst>
              <a:ext uri="{FF2B5EF4-FFF2-40B4-BE49-F238E27FC236}">
                <a16:creationId xmlns:a16="http://schemas.microsoft.com/office/drawing/2014/main" id="{90EB1A8E-71E5-BF7F-9F85-EA2DC953DBFE}"/>
              </a:ext>
            </a:extLst>
          </p:cNvPr>
          <p:cNvSpPr txBox="1"/>
          <p:nvPr/>
        </p:nvSpPr>
        <p:spPr>
          <a:xfrm>
            <a:off x="932142" y="2932877"/>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74</a:t>
            </a:r>
          </a:p>
        </p:txBody>
      </p:sp>
      <p:sp>
        <p:nvSpPr>
          <p:cNvPr id="12" name="TextBox 11">
            <a:extLst>
              <a:ext uri="{FF2B5EF4-FFF2-40B4-BE49-F238E27FC236}">
                <a16:creationId xmlns:a16="http://schemas.microsoft.com/office/drawing/2014/main" id="{1BA4FE5D-1165-FC35-CC85-90542346762F}"/>
              </a:ext>
            </a:extLst>
          </p:cNvPr>
          <p:cNvSpPr txBox="1"/>
          <p:nvPr/>
        </p:nvSpPr>
        <p:spPr>
          <a:xfrm>
            <a:off x="1425370" y="1849407"/>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3" name="TextBox 12">
            <a:extLst>
              <a:ext uri="{FF2B5EF4-FFF2-40B4-BE49-F238E27FC236}">
                <a16:creationId xmlns:a16="http://schemas.microsoft.com/office/drawing/2014/main" id="{1DE87DBD-AF49-84F0-DD87-D8D2243C75D9}"/>
              </a:ext>
            </a:extLst>
          </p:cNvPr>
          <p:cNvSpPr txBox="1"/>
          <p:nvPr/>
        </p:nvSpPr>
        <p:spPr>
          <a:xfrm>
            <a:off x="938621" y="3307912"/>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4" name="TextBox 13">
            <a:extLst>
              <a:ext uri="{FF2B5EF4-FFF2-40B4-BE49-F238E27FC236}">
                <a16:creationId xmlns:a16="http://schemas.microsoft.com/office/drawing/2014/main" id="{3D1229E2-9CC8-F5A4-6A94-D4CCC42A5F11}"/>
              </a:ext>
            </a:extLst>
          </p:cNvPr>
          <p:cNvSpPr txBox="1"/>
          <p:nvPr/>
        </p:nvSpPr>
        <p:spPr>
          <a:xfrm>
            <a:off x="938621" y="3682947"/>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5" name="TextBox 14">
            <a:extLst>
              <a:ext uri="{FF2B5EF4-FFF2-40B4-BE49-F238E27FC236}">
                <a16:creationId xmlns:a16="http://schemas.microsoft.com/office/drawing/2014/main" id="{544BB43B-0931-240F-3ECD-7405FC9903EA}"/>
              </a:ext>
            </a:extLst>
          </p:cNvPr>
          <p:cNvSpPr txBox="1"/>
          <p:nvPr/>
        </p:nvSpPr>
        <p:spPr>
          <a:xfrm>
            <a:off x="3845633" y="2168391"/>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6" name="TextBox 15">
            <a:extLst>
              <a:ext uri="{FF2B5EF4-FFF2-40B4-BE49-F238E27FC236}">
                <a16:creationId xmlns:a16="http://schemas.microsoft.com/office/drawing/2014/main" id="{FD4C827C-6E58-B1D6-66A3-09CF86C610BA}"/>
              </a:ext>
            </a:extLst>
          </p:cNvPr>
          <p:cNvSpPr txBox="1"/>
          <p:nvPr/>
        </p:nvSpPr>
        <p:spPr>
          <a:xfrm>
            <a:off x="3845633" y="2932877"/>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7" name="TextBox 16">
            <a:extLst>
              <a:ext uri="{FF2B5EF4-FFF2-40B4-BE49-F238E27FC236}">
                <a16:creationId xmlns:a16="http://schemas.microsoft.com/office/drawing/2014/main" id="{D54D2596-62B7-11AE-75F4-6A8677B8D9D3}"/>
              </a:ext>
            </a:extLst>
          </p:cNvPr>
          <p:cNvSpPr txBox="1"/>
          <p:nvPr/>
        </p:nvSpPr>
        <p:spPr>
          <a:xfrm>
            <a:off x="3845633" y="256088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8" name="TextBox 17">
            <a:extLst>
              <a:ext uri="{FF2B5EF4-FFF2-40B4-BE49-F238E27FC236}">
                <a16:creationId xmlns:a16="http://schemas.microsoft.com/office/drawing/2014/main" id="{79CEB534-5743-D4EB-F74C-F4D97A2A8FA6}"/>
              </a:ext>
            </a:extLst>
          </p:cNvPr>
          <p:cNvSpPr txBox="1"/>
          <p:nvPr/>
        </p:nvSpPr>
        <p:spPr>
          <a:xfrm>
            <a:off x="3845633" y="3332406"/>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9" name="TextBox 18">
            <a:extLst>
              <a:ext uri="{FF2B5EF4-FFF2-40B4-BE49-F238E27FC236}">
                <a16:creationId xmlns:a16="http://schemas.microsoft.com/office/drawing/2014/main" id="{6ACEE856-A2AD-E0D0-AE5C-2AA97BD22EAE}"/>
              </a:ext>
            </a:extLst>
          </p:cNvPr>
          <p:cNvSpPr txBox="1"/>
          <p:nvPr/>
        </p:nvSpPr>
        <p:spPr>
          <a:xfrm>
            <a:off x="3845633" y="3731935"/>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0" name="TextBox 19">
            <a:extLst>
              <a:ext uri="{FF2B5EF4-FFF2-40B4-BE49-F238E27FC236}">
                <a16:creationId xmlns:a16="http://schemas.microsoft.com/office/drawing/2014/main" id="{8A560983-1A77-E127-6F97-8C81F8267E7C}"/>
              </a:ext>
            </a:extLst>
          </p:cNvPr>
          <p:cNvSpPr txBox="1"/>
          <p:nvPr/>
        </p:nvSpPr>
        <p:spPr>
          <a:xfrm>
            <a:off x="1412305" y="4039712"/>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1" name="TextBox 20">
            <a:extLst>
              <a:ext uri="{FF2B5EF4-FFF2-40B4-BE49-F238E27FC236}">
                <a16:creationId xmlns:a16="http://schemas.microsoft.com/office/drawing/2014/main" id="{9CCCD51E-0758-4CA3-6E6A-63F8F473910D}"/>
              </a:ext>
            </a:extLst>
          </p:cNvPr>
          <p:cNvSpPr txBox="1"/>
          <p:nvPr/>
        </p:nvSpPr>
        <p:spPr>
          <a:xfrm>
            <a:off x="1882595" y="4039711"/>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2" name="TextBox 21">
            <a:extLst>
              <a:ext uri="{FF2B5EF4-FFF2-40B4-BE49-F238E27FC236}">
                <a16:creationId xmlns:a16="http://schemas.microsoft.com/office/drawing/2014/main" id="{967CFD6D-FA63-646E-C6FE-E3D81AE1925A}"/>
              </a:ext>
            </a:extLst>
          </p:cNvPr>
          <p:cNvSpPr txBox="1"/>
          <p:nvPr/>
        </p:nvSpPr>
        <p:spPr>
          <a:xfrm>
            <a:off x="2398761" y="4039711"/>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3" name="TextBox 22">
            <a:extLst>
              <a:ext uri="{FF2B5EF4-FFF2-40B4-BE49-F238E27FC236}">
                <a16:creationId xmlns:a16="http://schemas.microsoft.com/office/drawing/2014/main" id="{F24C8D60-EAC9-8DD4-7886-2D8B134F7D40}"/>
              </a:ext>
            </a:extLst>
          </p:cNvPr>
          <p:cNvSpPr txBox="1"/>
          <p:nvPr/>
        </p:nvSpPr>
        <p:spPr>
          <a:xfrm>
            <a:off x="2875583" y="4039707"/>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4" name="TextBox 23">
            <a:extLst>
              <a:ext uri="{FF2B5EF4-FFF2-40B4-BE49-F238E27FC236}">
                <a16:creationId xmlns:a16="http://schemas.microsoft.com/office/drawing/2014/main" id="{5815C5D2-89B9-BE22-5F8E-B5AB6712BD20}"/>
              </a:ext>
            </a:extLst>
          </p:cNvPr>
          <p:cNvSpPr txBox="1"/>
          <p:nvPr/>
        </p:nvSpPr>
        <p:spPr>
          <a:xfrm>
            <a:off x="3332808" y="403970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graphicFrame>
        <p:nvGraphicFramePr>
          <p:cNvPr id="25" name="Table 24">
            <a:extLst>
              <a:ext uri="{FF2B5EF4-FFF2-40B4-BE49-F238E27FC236}">
                <a16:creationId xmlns:a16="http://schemas.microsoft.com/office/drawing/2014/main" id="{C31152B1-F62E-F862-9735-EEEC2E310A55}"/>
              </a:ext>
            </a:extLst>
          </p:cNvPr>
          <p:cNvGraphicFramePr>
            <a:graphicFrameLocks noGrp="1"/>
          </p:cNvGraphicFramePr>
          <p:nvPr>
            <p:extLst>
              <p:ext uri="{D42A27DB-BD31-4B8C-83A1-F6EECF244321}">
                <p14:modId xmlns:p14="http://schemas.microsoft.com/office/powerpoint/2010/main" val="3824244626"/>
              </p:ext>
            </p:extLst>
          </p:nvPr>
        </p:nvGraphicFramePr>
        <p:xfrm>
          <a:off x="5319557" y="4438349"/>
          <a:ext cx="2413875" cy="1886900"/>
        </p:xfrm>
        <a:graphic>
          <a:graphicData uri="http://schemas.openxmlformats.org/drawingml/2006/table">
            <a:tbl>
              <a:tblPr firstRow="1" bandRow="1">
                <a:tableStyleId>{D7AC3CCA-C797-4891-BE02-D94E43425B78}</a:tableStyleId>
              </a:tblPr>
              <a:tblGrid>
                <a:gridCol w="482775">
                  <a:extLst>
                    <a:ext uri="{9D8B030D-6E8A-4147-A177-3AD203B41FA5}">
                      <a16:colId xmlns:a16="http://schemas.microsoft.com/office/drawing/2014/main" val="1058269089"/>
                    </a:ext>
                  </a:extLst>
                </a:gridCol>
                <a:gridCol w="482775">
                  <a:extLst>
                    <a:ext uri="{9D8B030D-6E8A-4147-A177-3AD203B41FA5}">
                      <a16:colId xmlns:a16="http://schemas.microsoft.com/office/drawing/2014/main" val="4056843899"/>
                    </a:ext>
                  </a:extLst>
                </a:gridCol>
                <a:gridCol w="482775">
                  <a:extLst>
                    <a:ext uri="{9D8B030D-6E8A-4147-A177-3AD203B41FA5}">
                      <a16:colId xmlns:a16="http://schemas.microsoft.com/office/drawing/2014/main" val="554069125"/>
                    </a:ext>
                  </a:extLst>
                </a:gridCol>
                <a:gridCol w="482775">
                  <a:extLst>
                    <a:ext uri="{9D8B030D-6E8A-4147-A177-3AD203B41FA5}">
                      <a16:colId xmlns:a16="http://schemas.microsoft.com/office/drawing/2014/main" val="4205048657"/>
                    </a:ext>
                  </a:extLst>
                </a:gridCol>
                <a:gridCol w="482775">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46</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45</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23</a:t>
                      </a:r>
                    </a:p>
                  </a:txBody>
                  <a:tcPr>
                    <a:solidFill>
                      <a:schemeClr val="bg1"/>
                    </a:solidFill>
                  </a:tcPr>
                </a:tc>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12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graphicFrame>
        <p:nvGraphicFramePr>
          <p:cNvPr id="26" name="Table 25">
            <a:extLst>
              <a:ext uri="{FF2B5EF4-FFF2-40B4-BE49-F238E27FC236}">
                <a16:creationId xmlns:a16="http://schemas.microsoft.com/office/drawing/2014/main" id="{6CE9D5C5-EF16-25F8-0E84-7A85396BE4D4}"/>
              </a:ext>
            </a:extLst>
          </p:cNvPr>
          <p:cNvGraphicFramePr>
            <a:graphicFrameLocks noGrp="1"/>
          </p:cNvGraphicFramePr>
          <p:nvPr>
            <p:extLst>
              <p:ext uri="{D42A27DB-BD31-4B8C-83A1-F6EECF244321}">
                <p14:modId xmlns:p14="http://schemas.microsoft.com/office/powerpoint/2010/main" val="529264796"/>
              </p:ext>
            </p:extLst>
          </p:nvPr>
        </p:nvGraphicFramePr>
        <p:xfrm>
          <a:off x="9171941" y="2157184"/>
          <a:ext cx="2413875" cy="1886900"/>
        </p:xfrm>
        <a:graphic>
          <a:graphicData uri="http://schemas.openxmlformats.org/drawingml/2006/table">
            <a:tbl>
              <a:tblPr firstRow="1" bandRow="1">
                <a:tableStyleId>{D7AC3CCA-C797-4891-BE02-D94E43425B78}</a:tableStyleId>
              </a:tblPr>
              <a:tblGrid>
                <a:gridCol w="482775">
                  <a:extLst>
                    <a:ext uri="{9D8B030D-6E8A-4147-A177-3AD203B41FA5}">
                      <a16:colId xmlns:a16="http://schemas.microsoft.com/office/drawing/2014/main" val="1058269089"/>
                    </a:ext>
                  </a:extLst>
                </a:gridCol>
                <a:gridCol w="482775">
                  <a:extLst>
                    <a:ext uri="{9D8B030D-6E8A-4147-A177-3AD203B41FA5}">
                      <a16:colId xmlns:a16="http://schemas.microsoft.com/office/drawing/2014/main" val="4056843899"/>
                    </a:ext>
                  </a:extLst>
                </a:gridCol>
                <a:gridCol w="482775">
                  <a:extLst>
                    <a:ext uri="{9D8B030D-6E8A-4147-A177-3AD203B41FA5}">
                      <a16:colId xmlns:a16="http://schemas.microsoft.com/office/drawing/2014/main" val="554069125"/>
                    </a:ext>
                  </a:extLst>
                </a:gridCol>
                <a:gridCol w="482775">
                  <a:extLst>
                    <a:ext uri="{9D8B030D-6E8A-4147-A177-3AD203B41FA5}">
                      <a16:colId xmlns:a16="http://schemas.microsoft.com/office/drawing/2014/main" val="4205048657"/>
                    </a:ext>
                  </a:extLst>
                </a:gridCol>
                <a:gridCol w="482775">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-52</a:t>
                      </a:r>
                    </a:p>
                  </a:txBody>
                  <a:tcPr>
                    <a:solidFill>
                      <a:schemeClr val="bg1"/>
                    </a:solidFill>
                  </a:tcPr>
                </a:tc>
                <a:tc>
                  <a:txBody>
                    <a:bodyPr/>
                    <a:lstStyle/>
                    <a:p>
                      <a:pPr algn="ctr"/>
                      <a:r>
                        <a:rPr lang="en-US" sz="1400" b="0" dirty="0">
                          <a:latin typeface="Palatino" pitchFamily="2" charset="77"/>
                          <a:ea typeface="Palatino" pitchFamily="2" charset="77"/>
                        </a:rPr>
                        <a:t>46</a:t>
                      </a:r>
                    </a:p>
                  </a:txBody>
                  <a:tcPr>
                    <a:solidFill>
                      <a:schemeClr val="bg1"/>
                    </a:solidFill>
                  </a:tcPr>
                </a:tc>
                <a:tc>
                  <a:txBody>
                    <a:bodyPr/>
                    <a:lstStyle/>
                    <a:p>
                      <a:pPr algn="ctr"/>
                      <a:r>
                        <a:rPr lang="en-US" sz="1400" b="0" dirty="0">
                          <a:latin typeface="Palatino" pitchFamily="2" charset="77"/>
                          <a:ea typeface="Palatino" pitchFamily="2" charset="77"/>
                        </a:rPr>
                        <a:t>-14</a:t>
                      </a:r>
                    </a:p>
                  </a:txBody>
                  <a:tcPr>
                    <a:solidFill>
                      <a:schemeClr val="bg1"/>
                    </a:solidFill>
                  </a:tcPr>
                </a:tc>
                <a:tc>
                  <a:txBody>
                    <a:bodyPr/>
                    <a:lstStyle/>
                    <a:p>
                      <a:pPr algn="ctr"/>
                      <a:r>
                        <a:rPr lang="en-US" sz="1400" b="0" dirty="0">
                          <a:latin typeface="Palatino" pitchFamily="2" charset="77"/>
                          <a:ea typeface="Palatino" pitchFamily="2" charset="77"/>
                        </a:rPr>
                        <a:t>42</a:t>
                      </a:r>
                    </a:p>
                  </a:txBody>
                  <a:tcPr>
                    <a:solidFill>
                      <a:schemeClr val="bg1"/>
                    </a:solidFill>
                  </a:tcPr>
                </a:tc>
                <a:tc>
                  <a:txBody>
                    <a:bodyPr/>
                    <a:lstStyle/>
                    <a:p>
                      <a:pPr algn="ctr"/>
                      <a:r>
                        <a:rPr lang="en-US" sz="1400" b="0" dirty="0">
                          <a:latin typeface="Palatino" pitchFamily="2" charset="77"/>
                          <a:ea typeface="Palatino" pitchFamily="2" charset="77"/>
                        </a:rPr>
                        <a:t>-26</a:t>
                      </a:r>
                    </a:p>
                  </a:txBody>
                  <a:tcPr>
                    <a:solidFill>
                      <a:schemeClr val="bg1"/>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45</a:t>
                      </a:r>
                    </a:p>
                  </a:txBody>
                  <a:tcPr>
                    <a:solidFill>
                      <a:schemeClr val="bg1"/>
                    </a:solidFill>
                  </a:tcPr>
                </a:tc>
                <a:tc>
                  <a:txBody>
                    <a:bodyPr/>
                    <a:lstStyle/>
                    <a:p>
                      <a:pPr algn="ctr"/>
                      <a:r>
                        <a:rPr lang="en-US" sz="1400" b="0" dirty="0">
                          <a:latin typeface="Palatino" pitchFamily="2" charset="77"/>
                          <a:ea typeface="Palatino" pitchFamily="2" charset="77"/>
                        </a:rPr>
                        <a:t>-2</a:t>
                      </a:r>
                    </a:p>
                  </a:txBody>
                  <a:tcPr>
                    <a:solidFill>
                      <a:schemeClr val="bg1"/>
                    </a:solidFill>
                  </a:tcPr>
                </a:tc>
                <a:tc>
                  <a:txBody>
                    <a:bodyPr/>
                    <a:lstStyle/>
                    <a:p>
                      <a:pPr algn="ctr"/>
                      <a:r>
                        <a:rPr lang="en-US" sz="1400" b="0" dirty="0">
                          <a:latin typeface="Palatino" pitchFamily="2" charset="77"/>
                          <a:ea typeface="Palatino" pitchFamily="2" charset="77"/>
                        </a:rPr>
                        <a:t>-28</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tc>
                  <a:txBody>
                    <a:bodyPr/>
                    <a:lstStyle/>
                    <a:p>
                      <a:pPr algn="ctr"/>
                      <a:r>
                        <a:rPr lang="en-US" sz="1400" b="0" dirty="0">
                          <a:latin typeface="Palatino" pitchFamily="2" charset="77"/>
                          <a:ea typeface="Palatino" pitchFamily="2" charset="77"/>
                        </a:rPr>
                        <a:t>-17</a:t>
                      </a:r>
                    </a:p>
                  </a:txBody>
                  <a:tcPr>
                    <a:solidFill>
                      <a:schemeClr val="bg1"/>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23</a:t>
                      </a:r>
                    </a:p>
                  </a:txBody>
                  <a:tcPr>
                    <a:solidFill>
                      <a:schemeClr val="bg1"/>
                    </a:solidFill>
                  </a:tcPr>
                </a:tc>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12</a:t>
                      </a:r>
                    </a:p>
                  </a:txBody>
                  <a:tcPr>
                    <a:solidFill>
                      <a:schemeClr val="bg1"/>
                    </a:solidFill>
                  </a:tcPr>
                </a:tc>
                <a:tc>
                  <a:txBody>
                    <a:bodyPr/>
                    <a:lstStyle/>
                    <a:p>
                      <a:pPr algn="ctr"/>
                      <a:r>
                        <a:rPr lang="en-US" sz="1400" b="0" dirty="0">
                          <a:latin typeface="Palatino" pitchFamily="2" charset="77"/>
                          <a:ea typeface="Palatino" pitchFamily="2" charset="77"/>
                        </a:rPr>
                        <a:t>-14</a:t>
                      </a:r>
                    </a:p>
                  </a:txBody>
                  <a:tcPr>
                    <a:solidFill>
                      <a:schemeClr val="bg1"/>
                    </a:solidFill>
                  </a:tcPr>
                </a:tc>
                <a:tc>
                  <a:txBody>
                    <a:bodyPr/>
                    <a:lstStyle/>
                    <a:p>
                      <a:pPr algn="ctr"/>
                      <a:r>
                        <a:rPr lang="en-US" sz="1400" b="0" dirty="0">
                          <a:latin typeface="Palatino" pitchFamily="2" charset="77"/>
                          <a:ea typeface="Palatino" pitchFamily="2" charset="77"/>
                        </a:rPr>
                        <a:t>-8</a:t>
                      </a:r>
                    </a:p>
                  </a:txBody>
                  <a:tcPr>
                    <a:solidFill>
                      <a:schemeClr val="bg1"/>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-21</a:t>
                      </a:r>
                    </a:p>
                  </a:txBody>
                  <a:tcPr>
                    <a:solidFill>
                      <a:schemeClr val="bg1"/>
                    </a:solidFill>
                  </a:tcPr>
                </a:tc>
                <a:tc>
                  <a:txBody>
                    <a:bodyPr/>
                    <a:lstStyle/>
                    <a:p>
                      <a:pPr algn="ctr"/>
                      <a:r>
                        <a:rPr lang="en-US" sz="1400" b="0" dirty="0">
                          <a:latin typeface="Palatino" pitchFamily="2" charset="77"/>
                          <a:ea typeface="Palatino" pitchFamily="2" charset="77"/>
                        </a:rPr>
                        <a:t>-17</a:t>
                      </a:r>
                    </a:p>
                  </a:txBody>
                  <a:tcPr>
                    <a:solidFill>
                      <a:schemeClr val="bg1"/>
                    </a:solidFill>
                  </a:tcPr>
                </a:tc>
                <a:tc>
                  <a:txBody>
                    <a:bodyPr/>
                    <a:lstStyle/>
                    <a:p>
                      <a:pPr algn="ctr"/>
                      <a:r>
                        <a:rPr lang="en-US" sz="1400" b="0" dirty="0">
                          <a:latin typeface="Palatino" pitchFamily="2" charset="77"/>
                          <a:ea typeface="Palatino" pitchFamily="2" charset="77"/>
                        </a:rPr>
                        <a:t>-9</a:t>
                      </a:r>
                    </a:p>
                  </a:txBody>
                  <a:tcPr>
                    <a:solidFill>
                      <a:schemeClr val="bg1"/>
                    </a:solidFill>
                  </a:tcPr>
                </a:tc>
                <a:tc>
                  <a:txBody>
                    <a:bodyPr/>
                    <a:lstStyle/>
                    <a:p>
                      <a:pPr algn="ctr"/>
                      <a:r>
                        <a:rPr lang="en-US" sz="1400" b="0" dirty="0">
                          <a:latin typeface="Palatino" pitchFamily="2" charset="77"/>
                          <a:ea typeface="Palatino" pitchFamily="2" charset="77"/>
                        </a:rPr>
                        <a:t>-4</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sp>
        <p:nvSpPr>
          <p:cNvPr id="28" name="TextBox 27">
            <a:extLst>
              <a:ext uri="{FF2B5EF4-FFF2-40B4-BE49-F238E27FC236}">
                <a16:creationId xmlns:a16="http://schemas.microsoft.com/office/drawing/2014/main" id="{220D4ACC-6B1E-B4D5-AFBD-6F238144D2B3}"/>
              </a:ext>
            </a:extLst>
          </p:cNvPr>
          <p:cNvSpPr txBox="1"/>
          <p:nvPr/>
        </p:nvSpPr>
        <p:spPr>
          <a:xfrm flipH="1">
            <a:off x="9466811" y="1435230"/>
            <a:ext cx="2119005" cy="369332"/>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The filtered matrix </a:t>
            </a:r>
            <a:r>
              <a:rPr lang="en-US" dirty="0"/>
              <a:t>:</a:t>
            </a:r>
          </a:p>
        </p:txBody>
      </p:sp>
      <p:sp>
        <p:nvSpPr>
          <p:cNvPr id="29" name="TextBox 28">
            <a:extLst>
              <a:ext uri="{FF2B5EF4-FFF2-40B4-BE49-F238E27FC236}">
                <a16:creationId xmlns:a16="http://schemas.microsoft.com/office/drawing/2014/main" id="{C7E9F641-FB47-6A40-36AA-30A583649086}"/>
              </a:ext>
            </a:extLst>
          </p:cNvPr>
          <p:cNvSpPr txBox="1"/>
          <p:nvPr/>
        </p:nvSpPr>
        <p:spPr>
          <a:xfrm flipH="1">
            <a:off x="5276249" y="3954173"/>
            <a:ext cx="3256829" cy="369332"/>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After rejecting negatives</a:t>
            </a:r>
            <a:r>
              <a:rPr lang="en-US" dirty="0">
                <a:latin typeface="Times New Roman" pitchFamily="18" charset="0"/>
                <a:cs typeface="Times New Roman" pitchFamily="18" charset="0"/>
              </a:rPr>
              <a:t>:</a:t>
            </a:r>
          </a:p>
        </p:txBody>
      </p:sp>
      <p:sp>
        <p:nvSpPr>
          <p:cNvPr id="30" name="TextBox 29">
            <a:extLst>
              <a:ext uri="{FF2B5EF4-FFF2-40B4-BE49-F238E27FC236}">
                <a16:creationId xmlns:a16="http://schemas.microsoft.com/office/drawing/2014/main" id="{D28DBA51-8EE5-5373-6A74-A314FCA57614}"/>
              </a:ext>
            </a:extLst>
          </p:cNvPr>
          <p:cNvSpPr txBox="1"/>
          <p:nvPr/>
        </p:nvSpPr>
        <p:spPr>
          <a:xfrm>
            <a:off x="4338861" y="6373239"/>
            <a:ext cx="5579918" cy="315343"/>
          </a:xfrm>
          <a:prstGeom prst="rect">
            <a:avLst/>
          </a:prstGeom>
          <a:noFill/>
        </p:spPr>
        <p:txBody>
          <a:bodyPr wrap="square" rtlCol="0">
            <a:spAutoFit/>
          </a:bodyPr>
          <a:lstStyle/>
          <a:p>
            <a:pPr lvl="0">
              <a:lnSpc>
                <a:spcPct val="115000"/>
              </a:lnSpc>
              <a:buClr>
                <a:srgbClr val="000000"/>
              </a:buClr>
              <a:buSzPts val="1600"/>
            </a:pPr>
            <a:r>
              <a:rPr lang="en-US" sz="1400" dirty="0">
                <a:solidFill>
                  <a:schemeClr val="dk1"/>
                </a:solidFill>
                <a:latin typeface="Verdana" panose="020B0604030504040204" pitchFamily="34" charset="0"/>
                <a:ea typeface="Verdana" panose="020B0604030504040204" pitchFamily="34" charset="0"/>
                <a:cs typeface="Verdana" panose="020B0604030504040204" pitchFamily="34" charset="0"/>
                <a:sym typeface="Arial"/>
              </a:rPr>
              <a:t>Fig 8:  Image Sharpening using High-Pass Filter</a:t>
            </a:r>
          </a:p>
        </p:txBody>
      </p:sp>
      <p:sp>
        <p:nvSpPr>
          <p:cNvPr id="31" name="TextBox 30">
            <a:extLst>
              <a:ext uri="{FF2B5EF4-FFF2-40B4-BE49-F238E27FC236}">
                <a16:creationId xmlns:a16="http://schemas.microsoft.com/office/drawing/2014/main" id="{1172601A-7601-0BC0-915E-DAAA87889657}"/>
              </a:ext>
            </a:extLst>
          </p:cNvPr>
          <p:cNvSpPr txBox="1"/>
          <p:nvPr/>
        </p:nvSpPr>
        <p:spPr>
          <a:xfrm flipH="1">
            <a:off x="4704425" y="2855932"/>
            <a:ext cx="1034243"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1/9</a:t>
            </a:r>
          </a:p>
        </p:txBody>
      </p:sp>
      <p:graphicFrame>
        <p:nvGraphicFramePr>
          <p:cNvPr id="32" name="Table 31">
            <a:extLst>
              <a:ext uri="{FF2B5EF4-FFF2-40B4-BE49-F238E27FC236}">
                <a16:creationId xmlns:a16="http://schemas.microsoft.com/office/drawing/2014/main" id="{51FA2E3D-DB8A-1327-8F4F-5382F02F25A9}"/>
              </a:ext>
            </a:extLst>
          </p:cNvPr>
          <p:cNvGraphicFramePr>
            <a:graphicFrameLocks noGrp="1"/>
          </p:cNvGraphicFramePr>
          <p:nvPr>
            <p:extLst>
              <p:ext uri="{D42A27DB-BD31-4B8C-83A1-F6EECF244321}">
                <p14:modId xmlns:p14="http://schemas.microsoft.com/office/powerpoint/2010/main" val="1644919688"/>
              </p:ext>
            </p:extLst>
          </p:nvPr>
        </p:nvGraphicFramePr>
        <p:xfrm>
          <a:off x="5891695" y="2489078"/>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-1</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tx2">
                        <a:lumMod val="40000"/>
                        <a:lumOff val="6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-1</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8</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tx2">
                        <a:lumMod val="40000"/>
                        <a:lumOff val="60000"/>
                      </a:schemeClr>
                    </a:solidFill>
                  </a:tcPr>
                </a:tc>
                <a:extLst>
                  <a:ext uri="{0D108BD9-81ED-4DB2-BD59-A6C34878D82A}">
                    <a16:rowId xmlns:a16="http://schemas.microsoft.com/office/drawing/2014/main" val="2635999316"/>
                  </a:ext>
                </a:extLst>
              </a:tr>
              <a:tr h="353267">
                <a:tc>
                  <a:txBody>
                    <a:bodyPr/>
                    <a:lstStyle/>
                    <a:p>
                      <a:pPr algn="ctr"/>
                      <a:r>
                        <a:rPr lang="en-US" sz="1400" b="0" dirty="0">
                          <a:latin typeface="Palatino" pitchFamily="2" charset="77"/>
                          <a:ea typeface="Palatino" pitchFamily="2" charset="77"/>
                        </a:rPr>
                        <a:t>-1</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tx2">
                        <a:lumMod val="40000"/>
                        <a:lumOff val="60000"/>
                      </a:schemeClr>
                    </a:solidFill>
                  </a:tcPr>
                </a:tc>
                <a:extLst>
                  <a:ext uri="{0D108BD9-81ED-4DB2-BD59-A6C34878D82A}">
                    <a16:rowId xmlns:a16="http://schemas.microsoft.com/office/drawing/2014/main" val="3593103659"/>
                  </a:ext>
                </a:extLst>
              </a:tr>
            </a:tbl>
          </a:graphicData>
        </a:graphic>
      </p:graphicFrame>
      <p:sp>
        <p:nvSpPr>
          <p:cNvPr id="33" name="Right Arrow 32">
            <a:extLst>
              <a:ext uri="{FF2B5EF4-FFF2-40B4-BE49-F238E27FC236}">
                <a16:creationId xmlns:a16="http://schemas.microsoft.com/office/drawing/2014/main" id="{86021C4D-1001-CA78-DCB9-AF7ED6BDEA8A}"/>
              </a:ext>
            </a:extLst>
          </p:cNvPr>
          <p:cNvSpPr/>
          <p:nvPr/>
        </p:nvSpPr>
        <p:spPr>
          <a:xfrm>
            <a:off x="8112617" y="2932877"/>
            <a:ext cx="840921" cy="32609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AA48A3B-3916-70AA-F2D4-58570220BF93}"/>
              </a:ext>
            </a:extLst>
          </p:cNvPr>
          <p:cNvSpPr txBox="1"/>
          <p:nvPr/>
        </p:nvSpPr>
        <p:spPr>
          <a:xfrm>
            <a:off x="930457" y="187500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35" name="TextBox 34">
            <a:extLst>
              <a:ext uri="{FF2B5EF4-FFF2-40B4-BE49-F238E27FC236}">
                <a16:creationId xmlns:a16="http://schemas.microsoft.com/office/drawing/2014/main" id="{F5610631-F3EA-D118-3A34-A27938E78B78}"/>
              </a:ext>
            </a:extLst>
          </p:cNvPr>
          <p:cNvSpPr txBox="1"/>
          <p:nvPr/>
        </p:nvSpPr>
        <p:spPr>
          <a:xfrm>
            <a:off x="955080" y="404764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36" name="TextBox 35">
            <a:extLst>
              <a:ext uri="{FF2B5EF4-FFF2-40B4-BE49-F238E27FC236}">
                <a16:creationId xmlns:a16="http://schemas.microsoft.com/office/drawing/2014/main" id="{8077CAFF-0D1F-6736-33A1-3FEEA0C6A8F6}"/>
              </a:ext>
            </a:extLst>
          </p:cNvPr>
          <p:cNvSpPr txBox="1"/>
          <p:nvPr/>
        </p:nvSpPr>
        <p:spPr>
          <a:xfrm>
            <a:off x="3837062" y="403970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37" name="TextBox 36">
            <a:extLst>
              <a:ext uri="{FF2B5EF4-FFF2-40B4-BE49-F238E27FC236}">
                <a16:creationId xmlns:a16="http://schemas.microsoft.com/office/drawing/2014/main" id="{586FE272-1F85-8A9E-E993-B588AB73331F}"/>
              </a:ext>
            </a:extLst>
          </p:cNvPr>
          <p:cNvSpPr txBox="1"/>
          <p:nvPr/>
        </p:nvSpPr>
        <p:spPr>
          <a:xfrm>
            <a:off x="3843416" y="1851182"/>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38" name="TextBox 37">
            <a:extLst>
              <a:ext uri="{FF2B5EF4-FFF2-40B4-BE49-F238E27FC236}">
                <a16:creationId xmlns:a16="http://schemas.microsoft.com/office/drawing/2014/main" id="{27E04170-4B8C-516E-05A4-821BB43B39AD}"/>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39" name="Slide Number Placeholder 4">
            <a:extLst>
              <a:ext uri="{FF2B5EF4-FFF2-40B4-BE49-F238E27FC236}">
                <a16:creationId xmlns:a16="http://schemas.microsoft.com/office/drawing/2014/main" id="{18A0F647-7CBA-C60B-0A72-BF9FFDE55091}"/>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26</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TextBox 40">
            <a:extLst>
              <a:ext uri="{FF2B5EF4-FFF2-40B4-BE49-F238E27FC236}">
                <a16:creationId xmlns:a16="http://schemas.microsoft.com/office/drawing/2014/main" id="{EF96B618-3C3C-809E-1D35-423F54761124}"/>
              </a:ext>
            </a:extLst>
          </p:cNvPr>
          <p:cNvSpPr txBox="1"/>
          <p:nvPr/>
        </p:nvSpPr>
        <p:spPr>
          <a:xfrm>
            <a:off x="930457" y="1490956"/>
            <a:ext cx="4054763" cy="307777"/>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Boundary extension at edges and corners:</a:t>
            </a:r>
          </a:p>
        </p:txBody>
      </p:sp>
    </p:spTree>
    <p:extLst>
      <p:ext uri="{BB962C8B-B14F-4D97-AF65-F5344CB8AC3E}">
        <p14:creationId xmlns:p14="http://schemas.microsoft.com/office/powerpoint/2010/main" val="2688059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C33D8-0588-ED12-55F0-D18377892A97}"/>
              </a:ext>
            </a:extLst>
          </p:cNvPr>
          <p:cNvSpPr txBox="1">
            <a:spLocks/>
          </p:cNvSpPr>
          <p:nvPr/>
        </p:nvSpPr>
        <p:spPr>
          <a:xfrm>
            <a:off x="962737" y="-39047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BOARD WORK</a:t>
            </a:r>
            <a:endParaRPr lang="en-US" dirty="0"/>
          </a:p>
        </p:txBody>
      </p:sp>
      <p:sp>
        <p:nvSpPr>
          <p:cNvPr id="3" name="TextBox 2">
            <a:extLst>
              <a:ext uri="{FF2B5EF4-FFF2-40B4-BE49-F238E27FC236}">
                <a16:creationId xmlns:a16="http://schemas.microsoft.com/office/drawing/2014/main" id="{2E85100C-9BE3-7C07-B9AB-F17BA514FF28}"/>
              </a:ext>
            </a:extLst>
          </p:cNvPr>
          <p:cNvSpPr txBox="1"/>
          <p:nvPr/>
        </p:nvSpPr>
        <p:spPr>
          <a:xfrm>
            <a:off x="860857" y="678631"/>
            <a:ext cx="8201500" cy="523220"/>
          </a:xfrm>
          <a:prstGeom prst="rect">
            <a:avLst/>
          </a:prstGeom>
          <a:noFill/>
        </p:spPr>
        <p:txBody>
          <a:bodyPr wrap="square">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CONVOLUTIONAL NEURAL NETWORK</a:t>
            </a:r>
          </a:p>
        </p:txBody>
      </p:sp>
      <p:sp>
        <p:nvSpPr>
          <p:cNvPr id="7" name="TextBox 6">
            <a:extLst>
              <a:ext uri="{FF2B5EF4-FFF2-40B4-BE49-F238E27FC236}">
                <a16:creationId xmlns:a16="http://schemas.microsoft.com/office/drawing/2014/main" id="{A01B158E-A3C3-5B14-C4E8-B6FF1B39E3A1}"/>
              </a:ext>
            </a:extLst>
          </p:cNvPr>
          <p:cNvSpPr txBox="1"/>
          <p:nvPr/>
        </p:nvSpPr>
        <p:spPr>
          <a:xfrm>
            <a:off x="962736" y="1201851"/>
            <a:ext cx="10475427" cy="4659224"/>
          </a:xfrm>
          <a:prstGeom prst="rect">
            <a:avLst/>
          </a:prstGeom>
          <a:noFill/>
        </p:spPr>
        <p:txBody>
          <a:bodyPr wrap="square">
            <a:spAutoFit/>
          </a:bodyPr>
          <a:lstStyle/>
          <a:p>
            <a:pPr marL="285750" indent="-285750" algn="just">
              <a:lnSpc>
                <a:spcPct val="150000"/>
              </a:lnSpc>
              <a:buFont typeface="Wingdings" pitchFamily="2" charset="2"/>
              <a:buChar char="§"/>
            </a:pPr>
            <a:r>
              <a:rPr lang="en-US" sz="1900" b="1" dirty="0">
                <a:latin typeface="Palatino" pitchFamily="2" charset="77"/>
                <a:ea typeface="Palatino" pitchFamily="2" charset="77"/>
                <a:cs typeface="Times New Roman" pitchFamily="18" charset="0"/>
              </a:rPr>
              <a:t>Image acquisition:</a:t>
            </a:r>
          </a:p>
          <a:p>
            <a:pPr algn="just">
              <a:lnSpc>
                <a:spcPct val="150000"/>
              </a:lnSpc>
              <a:buNone/>
            </a:pPr>
            <a:r>
              <a:rPr lang="en-US" sz="1800" b="1" dirty="0">
                <a:latin typeface="Palatino" pitchFamily="2" charset="77"/>
                <a:ea typeface="Palatino" pitchFamily="2" charset="77"/>
                <a:cs typeface="Times New Roman" pitchFamily="18" charset="0"/>
              </a:rPr>
              <a:t>                  </a:t>
            </a:r>
            <a:r>
              <a:rPr lang="en-US" sz="1800" dirty="0">
                <a:latin typeface="Palatino" pitchFamily="2" charset="77"/>
                <a:ea typeface="Palatino" pitchFamily="2" charset="77"/>
                <a:cs typeface="Times New Roman" pitchFamily="18" charset="0"/>
              </a:rPr>
              <a:t> </a:t>
            </a:r>
            <a:r>
              <a:rPr lang="en-US" sz="1800" dirty="0">
                <a:solidFill>
                  <a:schemeClr val="tx1"/>
                </a:solidFill>
                <a:latin typeface="Palatino" pitchFamily="2" charset="77"/>
                <a:ea typeface="Palatino" pitchFamily="2" charset="77"/>
                <a:cs typeface="Times New Roman" pitchFamily="18" charset="0"/>
              </a:rPr>
              <a:t>The image is obtained from the videos which were captured from the surveillance cameras. Suspicious Images are considered for undergoing this process.</a:t>
            </a:r>
          </a:p>
          <a:p>
            <a:pPr marL="285750" indent="-285750" algn="just">
              <a:lnSpc>
                <a:spcPct val="150000"/>
              </a:lnSpc>
              <a:buFont typeface="Wingdings" pitchFamily="2" charset="2"/>
              <a:buChar char="§"/>
            </a:pPr>
            <a:r>
              <a:rPr lang="en-US" sz="1800" b="1" dirty="0">
                <a:latin typeface="Times New Roman" pitchFamily="18" charset="0"/>
                <a:cs typeface="Times New Roman" pitchFamily="18" charset="0"/>
              </a:rPr>
              <a:t> </a:t>
            </a:r>
            <a:r>
              <a:rPr lang="en-US" sz="1900" b="1" dirty="0">
                <a:latin typeface="Palatino" pitchFamily="2" charset="77"/>
                <a:ea typeface="Palatino" pitchFamily="2" charset="77"/>
                <a:cs typeface="Times New Roman" pitchFamily="18" charset="0"/>
              </a:rPr>
              <a:t>CNN Model:</a:t>
            </a:r>
          </a:p>
          <a:p>
            <a:pPr algn="just">
              <a:lnSpc>
                <a:spcPct val="150000"/>
              </a:lnSpc>
              <a:buNone/>
            </a:pPr>
            <a:r>
              <a:rPr lang="en-US" sz="1800" b="1" dirty="0">
                <a:solidFill>
                  <a:schemeClr val="tx1"/>
                </a:solidFill>
                <a:latin typeface="Palatino" pitchFamily="2" charset="77"/>
                <a:ea typeface="Palatino" pitchFamily="2" charset="77"/>
                <a:cs typeface="Times New Roman" pitchFamily="18" charset="0"/>
              </a:rPr>
              <a:t>                 </a:t>
            </a:r>
            <a:r>
              <a:rPr lang="en-US" sz="1800" dirty="0">
                <a:solidFill>
                  <a:schemeClr val="tx1"/>
                </a:solidFill>
                <a:latin typeface="Palatino" pitchFamily="2" charset="77"/>
                <a:ea typeface="Palatino" pitchFamily="2" charset="77"/>
                <a:cs typeface="Times New Roman" pitchFamily="18" charset="0"/>
              </a:rPr>
              <a:t>CNNs have shown encouraging performance in numerous computer vision problems and applications, such as object detection and localization, image segmentation, super-resolution, classification, and indexing and retrieval. This widespread success is due to their hierarchical structure, which automatically learns very strong features from raw data. </a:t>
            </a:r>
          </a:p>
          <a:p>
            <a:pPr algn="just">
              <a:lnSpc>
                <a:spcPct val="150000"/>
              </a:lnSpc>
              <a:buNone/>
            </a:pPr>
            <a:r>
              <a:rPr lang="en-US" sz="1800" dirty="0">
                <a:solidFill>
                  <a:schemeClr val="tx1"/>
                </a:solidFill>
                <a:latin typeface="Palatino" pitchFamily="2" charset="77"/>
                <a:ea typeface="Palatino" pitchFamily="2" charset="77"/>
                <a:cs typeface="Times New Roman" pitchFamily="18" charset="0"/>
              </a:rPr>
              <a:t>                  A typical CNN architecture consists of three well-known processing layers. </a:t>
            </a:r>
          </a:p>
          <a:p>
            <a:pPr algn="just">
              <a:lnSpc>
                <a:spcPct val="150000"/>
              </a:lnSpc>
              <a:buNone/>
            </a:pPr>
            <a:r>
              <a:rPr lang="en-US" sz="1800" dirty="0">
                <a:solidFill>
                  <a:schemeClr val="tx1"/>
                </a:solidFill>
                <a:latin typeface="Palatino" pitchFamily="2" charset="77"/>
                <a:ea typeface="Palatino" pitchFamily="2" charset="77"/>
                <a:cs typeface="Times New Roman" pitchFamily="18" charset="0"/>
              </a:rPr>
              <a:t> 1) A convolution layer, where various feature maps are produced when different kernels are applied to the input data.</a:t>
            </a:r>
          </a:p>
        </p:txBody>
      </p:sp>
      <p:sp>
        <p:nvSpPr>
          <p:cNvPr id="8" name="TextBox 7">
            <a:extLst>
              <a:ext uri="{FF2B5EF4-FFF2-40B4-BE49-F238E27FC236}">
                <a16:creationId xmlns:a16="http://schemas.microsoft.com/office/drawing/2014/main" id="{56697316-9E42-C38A-3A74-E927B6832012}"/>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9" name="Slide Number Placeholder 4">
            <a:extLst>
              <a:ext uri="{FF2B5EF4-FFF2-40B4-BE49-F238E27FC236}">
                <a16:creationId xmlns:a16="http://schemas.microsoft.com/office/drawing/2014/main" id="{F9031612-FAE5-D613-3876-B5F90876DAAA}"/>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27</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21253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629633-4F38-FC2B-024B-B486CB5FB46B}"/>
              </a:ext>
            </a:extLst>
          </p:cNvPr>
          <p:cNvSpPr txBox="1"/>
          <p:nvPr/>
        </p:nvSpPr>
        <p:spPr>
          <a:xfrm>
            <a:off x="1249136" y="220436"/>
            <a:ext cx="10099221" cy="5051639"/>
          </a:xfrm>
          <a:prstGeom prst="rect">
            <a:avLst/>
          </a:prstGeom>
          <a:noFill/>
        </p:spPr>
        <p:txBody>
          <a:bodyPr wrap="square">
            <a:spAutoFit/>
          </a:bodyPr>
          <a:lstStyle/>
          <a:p>
            <a:pPr marL="285750" indent="-285750" algn="just">
              <a:lnSpc>
                <a:spcPct val="150000"/>
              </a:lnSpc>
              <a:buClrTx/>
            </a:pPr>
            <a:r>
              <a:rPr lang="en-US" sz="1800" dirty="0">
                <a:solidFill>
                  <a:schemeClr val="tx1"/>
                </a:solidFill>
                <a:latin typeface="Palatino" pitchFamily="2" charset="77"/>
                <a:ea typeface="Palatino" pitchFamily="2" charset="77"/>
                <a:cs typeface="Times New Roman" pitchFamily="18" charset="0"/>
              </a:rPr>
              <a:t>2</a:t>
            </a:r>
            <a:r>
              <a:rPr lang="en-US" sz="1800" dirty="0">
                <a:solidFill>
                  <a:schemeClr val="tx1"/>
                </a:solidFill>
                <a:latin typeface="Times New Roman" pitchFamily="18" charset="0"/>
                <a:cs typeface="Times New Roman" pitchFamily="18" charset="0"/>
              </a:rPr>
              <a:t>) </a:t>
            </a:r>
            <a:r>
              <a:rPr lang="en-US" sz="1800" dirty="0">
                <a:solidFill>
                  <a:schemeClr val="tx1"/>
                </a:solidFill>
                <a:latin typeface="Palatino" pitchFamily="2" charset="77"/>
                <a:ea typeface="Palatino" pitchFamily="2" charset="77"/>
                <a:cs typeface="Times New Roman" pitchFamily="18" charset="0"/>
              </a:rPr>
              <a:t>A pooling layer, which is used for the selection of maximum activation considering small neighborhood feature maps received from the previous convolution layer; the goal of this layer is to achieve translation invariance to some extent and dimensionality reduction.</a:t>
            </a:r>
          </a:p>
          <a:p>
            <a:pPr marL="285750" indent="-285750" algn="just">
              <a:lnSpc>
                <a:spcPct val="150000"/>
              </a:lnSpc>
              <a:buClrTx/>
            </a:pPr>
            <a:r>
              <a:rPr lang="en-US" sz="1800" dirty="0">
                <a:solidFill>
                  <a:schemeClr val="tx1"/>
                </a:solidFill>
                <a:latin typeface="Palatino" pitchFamily="2" charset="77"/>
                <a:ea typeface="Palatino" pitchFamily="2" charset="77"/>
                <a:cs typeface="Times New Roman" pitchFamily="18" charset="0"/>
              </a:rPr>
              <a:t> 3) A fully connected layer which models high-level information from the input data and constructs its global representation. This layer follows numerous stacks of convolution and pooling layers, thus resulting in a high level representation of the input data </a:t>
            </a:r>
          </a:p>
          <a:p>
            <a:pPr marL="285750" indent="-285750" algn="just">
              <a:lnSpc>
                <a:spcPct val="150000"/>
              </a:lnSpc>
              <a:buFont typeface="Wingdings" pitchFamily="2" charset="2"/>
              <a:buChar char="§"/>
            </a:pPr>
            <a:r>
              <a:rPr lang="en-US" sz="1800" dirty="0"/>
              <a:t> </a:t>
            </a:r>
            <a:r>
              <a:rPr lang="en-US" sz="1900" b="1" dirty="0">
                <a:latin typeface="Palatino" pitchFamily="2" charset="77"/>
                <a:ea typeface="Palatino" pitchFamily="2" charset="77"/>
                <a:cs typeface="Times New Roman" pitchFamily="18" charset="0"/>
              </a:rPr>
              <a:t>Extracting feature map: </a:t>
            </a:r>
          </a:p>
          <a:p>
            <a:pPr algn="just">
              <a:lnSpc>
                <a:spcPct val="150000"/>
              </a:lnSpc>
            </a:pPr>
            <a:r>
              <a:rPr lang="en-US" sz="1800" b="1" dirty="0">
                <a:solidFill>
                  <a:schemeClr val="tx1"/>
                </a:solidFill>
                <a:latin typeface="Palatino" pitchFamily="2" charset="77"/>
                <a:ea typeface="Palatino" pitchFamily="2" charset="77"/>
                <a:cs typeface="Times New Roman" pitchFamily="18" charset="0"/>
              </a:rPr>
              <a:t>                </a:t>
            </a:r>
            <a:r>
              <a:rPr lang="en-US" sz="1800" dirty="0">
                <a:solidFill>
                  <a:schemeClr val="tx1"/>
                </a:solidFill>
                <a:latin typeface="Palatino" pitchFamily="2" charset="77"/>
                <a:ea typeface="Palatino" pitchFamily="2" charset="77"/>
                <a:cs typeface="Times New Roman" pitchFamily="18" charset="0"/>
              </a:rPr>
              <a:t>The activation maps, called feature maps, capture the result of applying the filters to input, such as the input image or another feature map. The idea of visualizing a feature map for a specific input image would be to understand what features of the input are detected or preserved in the feature maps. </a:t>
            </a:r>
          </a:p>
          <a:p>
            <a:pPr marL="285750" indent="-285750" algn="l">
              <a:lnSpc>
                <a:spcPct val="150000"/>
              </a:lnSpc>
              <a:buClrTx/>
            </a:pPr>
            <a:endParaRPr lang="en-US" sz="1800" dirty="0">
              <a:solidFill>
                <a:schemeClr val="tx1"/>
              </a:solidFill>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id="{00E6EBFE-1CF8-2BB6-6D06-F242E183A223}"/>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24278329-3EA3-C572-0403-F0051486009B}"/>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28</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97869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57D42-8E3E-0782-B789-0DA963CD20B3}"/>
              </a:ext>
            </a:extLst>
          </p:cNvPr>
          <p:cNvSpPr txBox="1">
            <a:spLocks/>
          </p:cNvSpPr>
          <p:nvPr/>
        </p:nvSpPr>
        <p:spPr>
          <a:xfrm>
            <a:off x="962737" y="-39047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BOARD WORK</a:t>
            </a:r>
            <a:endParaRPr lang="en-US" dirty="0"/>
          </a:p>
        </p:txBody>
      </p:sp>
      <p:sp>
        <p:nvSpPr>
          <p:cNvPr id="3" name="TextBox 2">
            <a:extLst>
              <a:ext uri="{FF2B5EF4-FFF2-40B4-BE49-F238E27FC236}">
                <a16:creationId xmlns:a16="http://schemas.microsoft.com/office/drawing/2014/main" id="{25E99B5B-A778-D649-B364-849D5AB63000}"/>
              </a:ext>
            </a:extLst>
          </p:cNvPr>
          <p:cNvSpPr txBox="1"/>
          <p:nvPr/>
        </p:nvSpPr>
        <p:spPr>
          <a:xfrm>
            <a:off x="860857" y="678631"/>
            <a:ext cx="8128022" cy="523220"/>
          </a:xfrm>
          <a:prstGeom prst="rect">
            <a:avLst/>
          </a:prstGeom>
          <a:noFill/>
        </p:spPr>
        <p:txBody>
          <a:bodyPr wrap="square">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HISTOGRAM ORIENTATION GRADIENT</a:t>
            </a:r>
          </a:p>
        </p:txBody>
      </p:sp>
      <p:sp>
        <p:nvSpPr>
          <p:cNvPr id="7" name="TextBox 6">
            <a:extLst>
              <a:ext uri="{FF2B5EF4-FFF2-40B4-BE49-F238E27FC236}">
                <a16:creationId xmlns:a16="http://schemas.microsoft.com/office/drawing/2014/main" id="{F4EED90C-96AF-0F03-3E2B-B8BCEC4071CC}"/>
              </a:ext>
            </a:extLst>
          </p:cNvPr>
          <p:cNvSpPr txBox="1"/>
          <p:nvPr/>
        </p:nvSpPr>
        <p:spPr>
          <a:xfrm>
            <a:off x="962736" y="1298120"/>
            <a:ext cx="10467263" cy="2951064"/>
          </a:xfrm>
          <a:prstGeom prst="rect">
            <a:avLst/>
          </a:prstGeom>
          <a:noFill/>
        </p:spPr>
        <p:txBody>
          <a:bodyPr wrap="square">
            <a:spAutoFit/>
          </a:bodyPr>
          <a:lstStyle/>
          <a:p>
            <a:pPr marL="177800" marR="239395" indent="456565" algn="just">
              <a:lnSpc>
                <a:spcPct val="150000"/>
              </a:lnSpc>
              <a:spcAft>
                <a:spcPts val="0"/>
              </a:spcAft>
            </a:pPr>
            <a:r>
              <a:rPr lang="en-US" sz="1800" dirty="0">
                <a:solidFill>
                  <a:schemeClr val="tx1"/>
                </a:solidFill>
                <a:effectLst/>
                <a:latin typeface="Palatino" pitchFamily="2" charset="77"/>
                <a:ea typeface="Palatino" pitchFamily="2" charset="77"/>
              </a:rPr>
              <a:t>The Histogram of Oriented Gradients (HOG) is a feature descriptor used in computer vision and image processing for the purpose of object detection. The technique counts occurrences of gradient orientation in in localized portions of an image.</a:t>
            </a:r>
            <a:endParaRPr lang="en-IN" sz="1800" dirty="0">
              <a:solidFill>
                <a:schemeClr val="tx1"/>
              </a:solidFill>
              <a:effectLst/>
              <a:latin typeface="Palatino" pitchFamily="2" charset="77"/>
              <a:ea typeface="Palatino" pitchFamily="2" charset="77"/>
            </a:endParaRPr>
          </a:p>
          <a:p>
            <a:pPr>
              <a:lnSpc>
                <a:spcPct val="150000"/>
              </a:lnSpc>
              <a:spcBef>
                <a:spcPts val="45"/>
              </a:spcBef>
            </a:pPr>
            <a:r>
              <a:rPr lang="en-US" sz="1800" dirty="0">
                <a:solidFill>
                  <a:schemeClr val="tx1"/>
                </a:solidFill>
                <a:effectLst/>
                <a:latin typeface="Palatino" pitchFamily="2" charset="77"/>
                <a:ea typeface="Palatino" pitchFamily="2" charset="77"/>
              </a:rPr>
              <a:t> </a:t>
            </a:r>
            <a:endParaRPr lang="en-IN" sz="1800" dirty="0">
              <a:solidFill>
                <a:schemeClr val="tx1"/>
              </a:solidFill>
              <a:effectLst/>
              <a:latin typeface="Palatino" pitchFamily="2" charset="77"/>
              <a:ea typeface="Palatino" pitchFamily="2" charset="77"/>
            </a:endParaRPr>
          </a:p>
          <a:p>
            <a:pPr marL="177800" marR="240665" indent="494665" algn="just">
              <a:lnSpc>
                <a:spcPct val="150000"/>
              </a:lnSpc>
              <a:spcAft>
                <a:spcPts val="0"/>
              </a:spcAft>
            </a:pPr>
            <a:r>
              <a:rPr lang="en-US" sz="1800" dirty="0">
                <a:solidFill>
                  <a:schemeClr val="tx1"/>
                </a:solidFill>
                <a:effectLst/>
                <a:latin typeface="Palatino" pitchFamily="2" charset="77"/>
                <a:ea typeface="Palatino" pitchFamily="2" charset="77"/>
              </a:rPr>
              <a:t>Here 0’s are appended at the edges and corners to the matrix. Then Gx and </a:t>
            </a:r>
            <a:r>
              <a:rPr lang="en-US" sz="1800" dirty="0" err="1">
                <a:solidFill>
                  <a:schemeClr val="tx1"/>
                </a:solidFill>
                <a:effectLst/>
                <a:latin typeface="Palatino" pitchFamily="2" charset="77"/>
                <a:ea typeface="Palatino" pitchFamily="2" charset="77"/>
              </a:rPr>
              <a:t>Gy</a:t>
            </a:r>
            <a:r>
              <a:rPr lang="en-US" sz="1800" dirty="0">
                <a:solidFill>
                  <a:schemeClr val="tx1"/>
                </a:solidFill>
                <a:effectLst/>
                <a:latin typeface="Palatino" pitchFamily="2" charset="77"/>
                <a:ea typeface="Palatino" pitchFamily="2" charset="77"/>
              </a:rPr>
              <a:t> are calculated. Gx is calculates as Gx = value on right –value on left and </a:t>
            </a:r>
            <a:r>
              <a:rPr lang="en-US" sz="1800" dirty="0" err="1">
                <a:solidFill>
                  <a:schemeClr val="tx1"/>
                </a:solidFill>
                <a:effectLst/>
                <a:latin typeface="Palatino" pitchFamily="2" charset="77"/>
                <a:ea typeface="Palatino" pitchFamily="2" charset="77"/>
              </a:rPr>
              <a:t>Gy</a:t>
            </a:r>
            <a:r>
              <a:rPr lang="en-US" sz="1800" dirty="0">
                <a:solidFill>
                  <a:schemeClr val="tx1"/>
                </a:solidFill>
                <a:effectLst/>
                <a:latin typeface="Palatino" pitchFamily="2" charset="77"/>
                <a:ea typeface="Palatino" pitchFamily="2" charset="77"/>
              </a:rPr>
              <a:t> is calculated as </a:t>
            </a:r>
            <a:r>
              <a:rPr lang="en-US" sz="1800" dirty="0" err="1">
                <a:solidFill>
                  <a:schemeClr val="tx1"/>
                </a:solidFill>
                <a:effectLst/>
                <a:latin typeface="Palatino" pitchFamily="2" charset="77"/>
                <a:ea typeface="Palatino" pitchFamily="2" charset="77"/>
              </a:rPr>
              <a:t>Gy</a:t>
            </a:r>
            <a:r>
              <a:rPr lang="en-US" sz="1800" dirty="0">
                <a:solidFill>
                  <a:schemeClr val="tx1"/>
                </a:solidFill>
                <a:effectLst/>
                <a:latin typeface="Palatino" pitchFamily="2" charset="77"/>
                <a:ea typeface="Palatino" pitchFamily="2" charset="77"/>
              </a:rPr>
              <a:t>=value on top-value </a:t>
            </a:r>
            <a:r>
              <a:rPr lang="en-US" sz="1800">
                <a:solidFill>
                  <a:schemeClr val="tx1"/>
                </a:solidFill>
                <a:effectLst/>
                <a:latin typeface="Palatino" pitchFamily="2" charset="77"/>
                <a:ea typeface="Palatino" pitchFamily="2" charset="77"/>
              </a:rPr>
              <a:t>on </a:t>
            </a:r>
            <a:r>
              <a:rPr lang="en-US">
                <a:latin typeface="Palatino" pitchFamily="2" charset="77"/>
                <a:ea typeface="Palatino" pitchFamily="2" charset="77"/>
              </a:rPr>
              <a:t>bottom</a:t>
            </a:r>
            <a:r>
              <a:rPr lang="en-US" sz="1800">
                <a:solidFill>
                  <a:schemeClr val="tx1"/>
                </a:solidFill>
                <a:effectLst/>
                <a:latin typeface="Palatino" pitchFamily="2" charset="77"/>
                <a:ea typeface="Palatino" pitchFamily="2" charset="77"/>
              </a:rPr>
              <a:t>. </a:t>
            </a:r>
            <a:r>
              <a:rPr lang="en-US" sz="1800" dirty="0">
                <a:solidFill>
                  <a:schemeClr val="tx1"/>
                </a:solidFill>
                <a:effectLst/>
                <a:latin typeface="Palatino" pitchFamily="2" charset="77"/>
                <a:ea typeface="Palatino" pitchFamily="2" charset="77"/>
              </a:rPr>
              <a:t>Figure 12 shows Gx and </a:t>
            </a:r>
            <a:r>
              <a:rPr lang="en-US" sz="1800" dirty="0" err="1">
                <a:solidFill>
                  <a:schemeClr val="tx1"/>
                </a:solidFill>
                <a:effectLst/>
                <a:latin typeface="Palatino" pitchFamily="2" charset="77"/>
                <a:ea typeface="Palatino" pitchFamily="2" charset="77"/>
              </a:rPr>
              <a:t>Gy</a:t>
            </a:r>
            <a:r>
              <a:rPr lang="en-US" sz="1800" dirty="0">
                <a:solidFill>
                  <a:schemeClr val="tx1"/>
                </a:solidFill>
                <a:effectLst/>
                <a:latin typeface="Palatino" pitchFamily="2" charset="77"/>
                <a:ea typeface="Palatino" pitchFamily="2" charset="77"/>
              </a:rPr>
              <a:t> in HOG.</a:t>
            </a:r>
            <a:endParaRPr lang="en-IN" sz="1800" dirty="0">
              <a:solidFill>
                <a:schemeClr val="tx1"/>
              </a:solidFill>
              <a:effectLst/>
              <a:latin typeface="Palatino" pitchFamily="2" charset="77"/>
              <a:ea typeface="Palatino" pitchFamily="2" charset="77"/>
            </a:endParaRPr>
          </a:p>
        </p:txBody>
      </p:sp>
      <p:sp>
        <p:nvSpPr>
          <p:cNvPr id="8" name="TextBox 7">
            <a:extLst>
              <a:ext uri="{FF2B5EF4-FFF2-40B4-BE49-F238E27FC236}">
                <a16:creationId xmlns:a16="http://schemas.microsoft.com/office/drawing/2014/main" id="{F2344974-5446-35B8-F43C-6DB96D9428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9" name="Slide Number Placeholder 4">
            <a:extLst>
              <a:ext uri="{FF2B5EF4-FFF2-40B4-BE49-F238E27FC236}">
                <a16:creationId xmlns:a16="http://schemas.microsoft.com/office/drawing/2014/main" id="{19F3677B-5820-7E42-97DF-3F3CD3C7D25C}"/>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29</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34659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10D4A-3D02-DC33-5C04-44856F5A8C26}"/>
              </a:ext>
            </a:extLst>
          </p:cNvPr>
          <p:cNvSpPr>
            <a:spLocks noGrp="1"/>
          </p:cNvSpPr>
          <p:nvPr>
            <p:ph type="title"/>
          </p:nvPr>
        </p:nvSpPr>
        <p:spPr>
          <a:xfrm>
            <a:off x="941717" y="-504497"/>
            <a:ext cx="9905998" cy="1478570"/>
          </a:xfrm>
        </p:spPr>
        <p:txBody>
          <a:body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contents</a:t>
            </a:r>
          </a:p>
        </p:txBody>
      </p:sp>
      <p:sp>
        <p:nvSpPr>
          <p:cNvPr id="5" name="TextBox 4">
            <a:extLst>
              <a:ext uri="{FF2B5EF4-FFF2-40B4-BE49-F238E27FC236}">
                <a16:creationId xmlns:a16="http://schemas.microsoft.com/office/drawing/2014/main" id="{28902DC1-E96D-1775-E137-8C5CA8FF0C8A}"/>
              </a:ext>
            </a:extLst>
          </p:cNvPr>
          <p:cNvSpPr txBox="1"/>
          <p:nvPr/>
        </p:nvSpPr>
        <p:spPr>
          <a:xfrm>
            <a:off x="1704432" y="327128"/>
            <a:ext cx="4585294" cy="6340197"/>
          </a:xfrm>
          <a:prstGeom prst="rect">
            <a:avLst/>
          </a:prstGeom>
          <a:noFill/>
        </p:spPr>
        <p:txBody>
          <a:bodyPr wrap="none" rtlCol="0">
            <a:spAutoFit/>
          </a:bodyPr>
          <a:lstStyle/>
          <a:p>
            <a:pPr>
              <a:lnSpc>
                <a:spcPct val="150000"/>
              </a:lnSpc>
            </a:pPr>
            <a:r>
              <a:rPr lang="en-US" sz="1600" b="1" dirty="0">
                <a:latin typeface="Palatino" pitchFamily="2" charset="77"/>
                <a:ea typeface="Palatino" pitchFamily="2" charset="77"/>
              </a:rPr>
              <a:t>1. INTRODUCTION</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Motivation</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Problem Statement</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Objectives</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Scope</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Review of Literature</a:t>
            </a:r>
          </a:p>
          <a:p>
            <a:pPr marL="285750" indent="-285750">
              <a:lnSpc>
                <a:spcPct val="150000"/>
              </a:lnSpc>
              <a:buFont typeface="Arial" panose="020B0604020202020204" pitchFamily="34" charset="0"/>
              <a:buChar char="•"/>
            </a:pPr>
            <a:endParaRPr lang="en-US" sz="1600" dirty="0">
              <a:latin typeface="Palatino" pitchFamily="2" charset="77"/>
              <a:ea typeface="Palatino" pitchFamily="2" charset="77"/>
            </a:endParaRPr>
          </a:p>
          <a:p>
            <a:pPr>
              <a:lnSpc>
                <a:spcPct val="150000"/>
              </a:lnSpc>
            </a:pPr>
            <a:r>
              <a:rPr lang="en-US" sz="1600" b="1" dirty="0">
                <a:latin typeface="Palatino" pitchFamily="2" charset="77"/>
                <a:ea typeface="Palatino" pitchFamily="2" charset="77"/>
              </a:rPr>
              <a:t>2. SYSTEM REQUIREMENT SPECIFICATION</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Hardware Requirements</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Software Requirements</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Functional Requirements</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Non-Functional Requirements</a:t>
            </a:r>
          </a:p>
          <a:p>
            <a:pPr>
              <a:lnSpc>
                <a:spcPct val="150000"/>
              </a:lnSpc>
            </a:pPr>
            <a:endParaRPr lang="en-US" sz="1600" dirty="0">
              <a:latin typeface="Palatino" pitchFamily="2" charset="77"/>
              <a:ea typeface="Palatino" pitchFamily="2" charset="77"/>
            </a:endParaRPr>
          </a:p>
          <a:p>
            <a:pPr>
              <a:lnSpc>
                <a:spcPct val="150000"/>
              </a:lnSpc>
            </a:pPr>
            <a:r>
              <a:rPr lang="en-US" sz="1600" b="1" dirty="0">
                <a:latin typeface="Palatino" pitchFamily="2" charset="77"/>
                <a:ea typeface="Palatino" pitchFamily="2" charset="77"/>
              </a:rPr>
              <a:t>3. HIGH LEVEL DESIGN</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System Architecture</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Use case Diagram</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Flowchart</a:t>
            </a:r>
          </a:p>
        </p:txBody>
      </p:sp>
      <p:sp>
        <p:nvSpPr>
          <p:cNvPr id="6" name="TextBox 5">
            <a:extLst>
              <a:ext uri="{FF2B5EF4-FFF2-40B4-BE49-F238E27FC236}">
                <a16:creationId xmlns:a16="http://schemas.microsoft.com/office/drawing/2014/main" id="{8CDDFBE3-09DB-5BAC-C22A-567E474460A2}"/>
              </a:ext>
            </a:extLst>
          </p:cNvPr>
          <p:cNvSpPr txBox="1"/>
          <p:nvPr/>
        </p:nvSpPr>
        <p:spPr>
          <a:xfrm>
            <a:off x="6853830" y="327128"/>
            <a:ext cx="5197257" cy="6340197"/>
          </a:xfrm>
          <a:prstGeom prst="rect">
            <a:avLst/>
          </a:prstGeom>
          <a:noFill/>
        </p:spPr>
        <p:txBody>
          <a:bodyPr wrap="none" rtlCol="0">
            <a:spAutoFit/>
          </a:bodyPr>
          <a:lstStyle/>
          <a:p>
            <a:pPr>
              <a:lnSpc>
                <a:spcPct val="150000"/>
              </a:lnSpc>
            </a:pPr>
            <a:r>
              <a:rPr lang="en-US" sz="1600" b="1" dirty="0">
                <a:latin typeface="Palatino" pitchFamily="2" charset="77"/>
                <a:ea typeface="Palatino" pitchFamily="2" charset="77"/>
              </a:rPr>
              <a:t>4. BOARD WORK</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Image Acquisition</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Pre-Processing</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Convolutional Neural Networks</a:t>
            </a:r>
          </a:p>
          <a:p>
            <a:pPr>
              <a:lnSpc>
                <a:spcPct val="150000"/>
              </a:lnSpc>
            </a:pPr>
            <a:endParaRPr lang="en-US" sz="1600" dirty="0">
              <a:latin typeface="Palatino" pitchFamily="2" charset="77"/>
              <a:ea typeface="Palatino" pitchFamily="2" charset="77"/>
            </a:endParaRPr>
          </a:p>
          <a:p>
            <a:pPr>
              <a:lnSpc>
                <a:spcPct val="150000"/>
              </a:lnSpc>
            </a:pPr>
            <a:r>
              <a:rPr lang="en-US" sz="1600" b="1" dirty="0">
                <a:latin typeface="Palatino" pitchFamily="2" charset="77"/>
                <a:ea typeface="Palatino" pitchFamily="2" charset="77"/>
              </a:rPr>
              <a:t>5. IMPLEMENTATION</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Pseudocode for Preprocessing techniques</a:t>
            </a:r>
          </a:p>
          <a:p>
            <a:pPr>
              <a:lnSpc>
                <a:spcPct val="150000"/>
              </a:lnSpc>
            </a:pPr>
            <a:endParaRPr lang="en-US" sz="1600" dirty="0">
              <a:latin typeface="Palatino" pitchFamily="2" charset="77"/>
              <a:ea typeface="Palatino" pitchFamily="2" charset="77"/>
            </a:endParaRPr>
          </a:p>
          <a:p>
            <a:pPr>
              <a:lnSpc>
                <a:spcPct val="150000"/>
              </a:lnSpc>
            </a:pPr>
            <a:r>
              <a:rPr lang="en-US" sz="1600" b="1" dirty="0">
                <a:latin typeface="Palatino" pitchFamily="2" charset="77"/>
                <a:ea typeface="Palatino" pitchFamily="2" charset="77"/>
              </a:rPr>
              <a:t>6. SYSTEM TESTING</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Unit Testing</a:t>
            </a:r>
          </a:p>
          <a:p>
            <a:pPr marL="285750" indent="-285750">
              <a:lnSpc>
                <a:spcPct val="150000"/>
              </a:lnSpc>
              <a:buFont typeface="Arial" panose="020B0604020202020204" pitchFamily="34" charset="0"/>
              <a:buChar char="•"/>
            </a:pPr>
            <a:endParaRPr lang="en-US" sz="1600" dirty="0">
              <a:latin typeface="Palatino" pitchFamily="2" charset="77"/>
              <a:ea typeface="Palatino" pitchFamily="2" charset="77"/>
            </a:endParaRPr>
          </a:p>
          <a:p>
            <a:pPr>
              <a:lnSpc>
                <a:spcPct val="150000"/>
              </a:lnSpc>
            </a:pPr>
            <a:r>
              <a:rPr lang="en-US" sz="1600" b="1" dirty="0">
                <a:latin typeface="Palatino" pitchFamily="2" charset="77"/>
                <a:ea typeface="Palatino" pitchFamily="2" charset="77"/>
              </a:rPr>
              <a:t>7. RESULT AND DISCUSSION</a:t>
            </a:r>
          </a:p>
          <a:p>
            <a:pPr marL="285750" indent="-285750">
              <a:lnSpc>
                <a:spcPct val="150000"/>
              </a:lnSpc>
              <a:buFont typeface="Arial" panose="020B0604020202020204" pitchFamily="34" charset="0"/>
              <a:buChar char="•"/>
            </a:pPr>
            <a:r>
              <a:rPr lang="en-US" sz="1600" dirty="0">
                <a:latin typeface="Palatino" pitchFamily="2" charset="77"/>
                <a:ea typeface="Palatino" pitchFamily="2" charset="77"/>
              </a:rPr>
              <a:t>Snapshots of results</a:t>
            </a:r>
          </a:p>
          <a:p>
            <a:pPr>
              <a:lnSpc>
                <a:spcPct val="150000"/>
              </a:lnSpc>
            </a:pPr>
            <a:endParaRPr lang="en-US" sz="1600" b="1" dirty="0">
              <a:latin typeface="Palatino" pitchFamily="2" charset="77"/>
              <a:ea typeface="Palatino" pitchFamily="2" charset="77"/>
            </a:endParaRPr>
          </a:p>
          <a:p>
            <a:pPr>
              <a:lnSpc>
                <a:spcPct val="150000"/>
              </a:lnSpc>
            </a:pPr>
            <a:r>
              <a:rPr lang="en-US" sz="1600" b="1" dirty="0">
                <a:latin typeface="Palatino" pitchFamily="2" charset="77"/>
                <a:ea typeface="Palatino" pitchFamily="2" charset="77"/>
              </a:rPr>
              <a:t>8. CONCLUSION AND FUTURE ENHANCEMENTS</a:t>
            </a:r>
          </a:p>
          <a:p>
            <a:pPr>
              <a:lnSpc>
                <a:spcPct val="150000"/>
              </a:lnSpc>
            </a:pPr>
            <a:endParaRPr lang="en-US" sz="1600" b="1" dirty="0">
              <a:latin typeface="Palatino" pitchFamily="2" charset="77"/>
              <a:ea typeface="Palatino" pitchFamily="2" charset="77"/>
            </a:endParaRPr>
          </a:p>
          <a:p>
            <a:pPr>
              <a:lnSpc>
                <a:spcPct val="150000"/>
              </a:lnSpc>
            </a:pPr>
            <a:r>
              <a:rPr lang="en-US" sz="1600" b="1" dirty="0">
                <a:latin typeface="Palatino" pitchFamily="2" charset="77"/>
                <a:ea typeface="Palatino" pitchFamily="2" charset="77"/>
              </a:rPr>
              <a:t>REERENCES</a:t>
            </a:r>
          </a:p>
        </p:txBody>
      </p:sp>
      <p:sp>
        <p:nvSpPr>
          <p:cNvPr id="3" name="TextBox 2">
            <a:extLst>
              <a:ext uri="{FF2B5EF4-FFF2-40B4-BE49-F238E27FC236}">
                <a16:creationId xmlns:a16="http://schemas.microsoft.com/office/drawing/2014/main" id="{37D64397-ABCC-BC49-1E45-7AC4F627DFC4}"/>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7" name="Slide Number Placeholder 4">
            <a:extLst>
              <a:ext uri="{FF2B5EF4-FFF2-40B4-BE49-F238E27FC236}">
                <a16:creationId xmlns:a16="http://schemas.microsoft.com/office/drawing/2014/main" id="{C9F1151B-39A0-5061-27BC-5C0807C4B46D}"/>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3</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005302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57D42-8E3E-0782-B789-0DA963CD20B3}"/>
              </a:ext>
            </a:extLst>
          </p:cNvPr>
          <p:cNvSpPr txBox="1">
            <a:spLocks/>
          </p:cNvSpPr>
          <p:nvPr/>
        </p:nvSpPr>
        <p:spPr>
          <a:xfrm>
            <a:off x="962737" y="-39047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BOARD WORK</a:t>
            </a:r>
            <a:endParaRPr lang="en-US" dirty="0"/>
          </a:p>
        </p:txBody>
      </p:sp>
      <p:sp>
        <p:nvSpPr>
          <p:cNvPr id="3" name="TextBox 2">
            <a:extLst>
              <a:ext uri="{FF2B5EF4-FFF2-40B4-BE49-F238E27FC236}">
                <a16:creationId xmlns:a16="http://schemas.microsoft.com/office/drawing/2014/main" id="{25E99B5B-A778-D649-B364-849D5AB63000}"/>
              </a:ext>
            </a:extLst>
          </p:cNvPr>
          <p:cNvSpPr txBox="1"/>
          <p:nvPr/>
        </p:nvSpPr>
        <p:spPr>
          <a:xfrm>
            <a:off x="860857" y="678631"/>
            <a:ext cx="8128022" cy="523220"/>
          </a:xfrm>
          <a:prstGeom prst="rect">
            <a:avLst/>
          </a:prstGeom>
          <a:noFill/>
        </p:spPr>
        <p:txBody>
          <a:bodyPr wrap="square">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HISTOGRAM ORIENTATION GRADIENT</a:t>
            </a:r>
          </a:p>
        </p:txBody>
      </p:sp>
      <p:graphicFrame>
        <p:nvGraphicFramePr>
          <p:cNvPr id="4" name="Table 3">
            <a:extLst>
              <a:ext uri="{FF2B5EF4-FFF2-40B4-BE49-F238E27FC236}">
                <a16:creationId xmlns:a16="http://schemas.microsoft.com/office/drawing/2014/main" id="{413035B0-199F-55EC-3FAA-CDDF8FC8673A}"/>
              </a:ext>
            </a:extLst>
          </p:cNvPr>
          <p:cNvGraphicFramePr>
            <a:graphicFrameLocks noGrp="1"/>
          </p:cNvGraphicFramePr>
          <p:nvPr>
            <p:extLst>
              <p:ext uri="{D42A27DB-BD31-4B8C-83A1-F6EECF244321}">
                <p14:modId xmlns:p14="http://schemas.microsoft.com/office/powerpoint/2010/main" val="2803845459"/>
              </p:ext>
            </p:extLst>
          </p:nvPr>
        </p:nvGraphicFramePr>
        <p:xfrm>
          <a:off x="4985003" y="2091871"/>
          <a:ext cx="2413880" cy="1886900"/>
        </p:xfrm>
        <a:graphic>
          <a:graphicData uri="http://schemas.openxmlformats.org/drawingml/2006/table">
            <a:tbl>
              <a:tblPr firstRow="1" bandRow="1">
                <a:tableStyleId>{D7AC3CCA-C797-4891-BE02-D94E43425B78}</a:tableStyleId>
              </a:tblPr>
              <a:tblGrid>
                <a:gridCol w="482776">
                  <a:extLst>
                    <a:ext uri="{9D8B030D-6E8A-4147-A177-3AD203B41FA5}">
                      <a16:colId xmlns:a16="http://schemas.microsoft.com/office/drawing/2014/main" val="1058269089"/>
                    </a:ext>
                  </a:extLst>
                </a:gridCol>
                <a:gridCol w="482776">
                  <a:extLst>
                    <a:ext uri="{9D8B030D-6E8A-4147-A177-3AD203B41FA5}">
                      <a16:colId xmlns:a16="http://schemas.microsoft.com/office/drawing/2014/main" val="4056843899"/>
                    </a:ext>
                  </a:extLst>
                </a:gridCol>
                <a:gridCol w="482776">
                  <a:extLst>
                    <a:ext uri="{9D8B030D-6E8A-4147-A177-3AD203B41FA5}">
                      <a16:colId xmlns:a16="http://schemas.microsoft.com/office/drawing/2014/main" val="554069125"/>
                    </a:ext>
                  </a:extLst>
                </a:gridCol>
                <a:gridCol w="482776">
                  <a:extLst>
                    <a:ext uri="{9D8B030D-6E8A-4147-A177-3AD203B41FA5}">
                      <a16:colId xmlns:a16="http://schemas.microsoft.com/office/drawing/2014/main" val="4205048657"/>
                    </a:ext>
                  </a:extLst>
                </a:gridCol>
                <a:gridCol w="482776">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46</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45</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23</a:t>
                      </a:r>
                    </a:p>
                  </a:txBody>
                  <a:tcPr>
                    <a:solidFill>
                      <a:schemeClr val="bg1"/>
                    </a:solidFill>
                  </a:tcPr>
                </a:tc>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12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sp>
        <p:nvSpPr>
          <p:cNvPr id="5" name="TextBox 4">
            <a:extLst>
              <a:ext uri="{FF2B5EF4-FFF2-40B4-BE49-F238E27FC236}">
                <a16:creationId xmlns:a16="http://schemas.microsoft.com/office/drawing/2014/main" id="{D0B40828-FDD6-5C79-68DF-A971CB270A05}"/>
              </a:ext>
            </a:extLst>
          </p:cNvPr>
          <p:cNvSpPr txBox="1"/>
          <p:nvPr/>
        </p:nvSpPr>
        <p:spPr>
          <a:xfrm>
            <a:off x="4491775" y="2495571"/>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6" name="TextBox 5">
            <a:extLst>
              <a:ext uri="{FF2B5EF4-FFF2-40B4-BE49-F238E27FC236}">
                <a16:creationId xmlns:a16="http://schemas.microsoft.com/office/drawing/2014/main" id="{B5AA7400-1146-205C-BD11-EB4E2ACE8CC1}"/>
              </a:ext>
            </a:extLst>
          </p:cNvPr>
          <p:cNvSpPr txBox="1"/>
          <p:nvPr/>
        </p:nvSpPr>
        <p:spPr>
          <a:xfrm>
            <a:off x="5476546" y="178409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8" name="TextBox 7">
            <a:extLst>
              <a:ext uri="{FF2B5EF4-FFF2-40B4-BE49-F238E27FC236}">
                <a16:creationId xmlns:a16="http://schemas.microsoft.com/office/drawing/2014/main" id="{BEB2528A-91A7-4779-AC9C-4C1D48CF3066}"/>
              </a:ext>
            </a:extLst>
          </p:cNvPr>
          <p:cNvSpPr txBox="1"/>
          <p:nvPr/>
        </p:nvSpPr>
        <p:spPr>
          <a:xfrm>
            <a:off x="5945329" y="1784090"/>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9" name="TextBox 8">
            <a:extLst>
              <a:ext uri="{FF2B5EF4-FFF2-40B4-BE49-F238E27FC236}">
                <a16:creationId xmlns:a16="http://schemas.microsoft.com/office/drawing/2014/main" id="{8B912EC7-1143-560D-0F0E-031198F7BD24}"/>
              </a:ext>
            </a:extLst>
          </p:cNvPr>
          <p:cNvSpPr txBox="1"/>
          <p:nvPr/>
        </p:nvSpPr>
        <p:spPr>
          <a:xfrm>
            <a:off x="6418810" y="1784092"/>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0" name="TextBox 9">
            <a:extLst>
              <a:ext uri="{FF2B5EF4-FFF2-40B4-BE49-F238E27FC236}">
                <a16:creationId xmlns:a16="http://schemas.microsoft.com/office/drawing/2014/main" id="{2B25AF3F-3DA4-A537-6347-0838FADD9690}"/>
              </a:ext>
            </a:extLst>
          </p:cNvPr>
          <p:cNvSpPr txBox="1"/>
          <p:nvPr/>
        </p:nvSpPr>
        <p:spPr>
          <a:xfrm>
            <a:off x="6912038" y="1784090"/>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1" name="TextBox 10">
            <a:extLst>
              <a:ext uri="{FF2B5EF4-FFF2-40B4-BE49-F238E27FC236}">
                <a16:creationId xmlns:a16="http://schemas.microsoft.com/office/drawing/2014/main" id="{B6123011-0703-3763-6CCE-2076F1D4A241}"/>
              </a:ext>
            </a:extLst>
          </p:cNvPr>
          <p:cNvSpPr txBox="1"/>
          <p:nvPr/>
        </p:nvSpPr>
        <p:spPr>
          <a:xfrm>
            <a:off x="4491775" y="2091871"/>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2" name="TextBox 11">
            <a:extLst>
              <a:ext uri="{FF2B5EF4-FFF2-40B4-BE49-F238E27FC236}">
                <a16:creationId xmlns:a16="http://schemas.microsoft.com/office/drawing/2014/main" id="{7887D8FC-6735-AC18-3350-7405503D8DCB}"/>
              </a:ext>
            </a:extLst>
          </p:cNvPr>
          <p:cNvSpPr txBox="1"/>
          <p:nvPr/>
        </p:nvSpPr>
        <p:spPr>
          <a:xfrm>
            <a:off x="4491775" y="2867564"/>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3" name="TextBox 12">
            <a:extLst>
              <a:ext uri="{FF2B5EF4-FFF2-40B4-BE49-F238E27FC236}">
                <a16:creationId xmlns:a16="http://schemas.microsoft.com/office/drawing/2014/main" id="{7F561A57-E1DE-129B-EAF5-63E8783DE2FE}"/>
              </a:ext>
            </a:extLst>
          </p:cNvPr>
          <p:cNvSpPr txBox="1"/>
          <p:nvPr/>
        </p:nvSpPr>
        <p:spPr>
          <a:xfrm>
            <a:off x="4985003" y="1784094"/>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4" name="TextBox 13">
            <a:extLst>
              <a:ext uri="{FF2B5EF4-FFF2-40B4-BE49-F238E27FC236}">
                <a16:creationId xmlns:a16="http://schemas.microsoft.com/office/drawing/2014/main" id="{0F735CBE-531F-782A-223D-2A894E55DE70}"/>
              </a:ext>
            </a:extLst>
          </p:cNvPr>
          <p:cNvSpPr txBox="1"/>
          <p:nvPr/>
        </p:nvSpPr>
        <p:spPr>
          <a:xfrm>
            <a:off x="4498254" y="3242599"/>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5" name="TextBox 14">
            <a:extLst>
              <a:ext uri="{FF2B5EF4-FFF2-40B4-BE49-F238E27FC236}">
                <a16:creationId xmlns:a16="http://schemas.microsoft.com/office/drawing/2014/main" id="{4F834A6C-7114-5C6E-0345-62B9AE3DE1E1}"/>
              </a:ext>
            </a:extLst>
          </p:cNvPr>
          <p:cNvSpPr txBox="1"/>
          <p:nvPr/>
        </p:nvSpPr>
        <p:spPr>
          <a:xfrm>
            <a:off x="4498254" y="3617634"/>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6" name="TextBox 15">
            <a:extLst>
              <a:ext uri="{FF2B5EF4-FFF2-40B4-BE49-F238E27FC236}">
                <a16:creationId xmlns:a16="http://schemas.microsoft.com/office/drawing/2014/main" id="{8B1F68AE-6B59-74BA-445E-F123E1BF4F02}"/>
              </a:ext>
            </a:extLst>
          </p:cNvPr>
          <p:cNvSpPr txBox="1"/>
          <p:nvPr/>
        </p:nvSpPr>
        <p:spPr>
          <a:xfrm>
            <a:off x="7405266" y="2103078"/>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7" name="TextBox 16">
            <a:extLst>
              <a:ext uri="{FF2B5EF4-FFF2-40B4-BE49-F238E27FC236}">
                <a16:creationId xmlns:a16="http://schemas.microsoft.com/office/drawing/2014/main" id="{258F58EA-D3D3-80F4-56D7-E842F2B7E0DA}"/>
              </a:ext>
            </a:extLst>
          </p:cNvPr>
          <p:cNvSpPr txBox="1"/>
          <p:nvPr/>
        </p:nvSpPr>
        <p:spPr>
          <a:xfrm>
            <a:off x="7405266" y="2867564"/>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8" name="TextBox 17">
            <a:extLst>
              <a:ext uri="{FF2B5EF4-FFF2-40B4-BE49-F238E27FC236}">
                <a16:creationId xmlns:a16="http://schemas.microsoft.com/office/drawing/2014/main" id="{01C2362F-ADE7-AC09-694E-34629BB6411A}"/>
              </a:ext>
            </a:extLst>
          </p:cNvPr>
          <p:cNvSpPr txBox="1"/>
          <p:nvPr/>
        </p:nvSpPr>
        <p:spPr>
          <a:xfrm>
            <a:off x="7405266" y="2495570"/>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19" name="TextBox 18">
            <a:extLst>
              <a:ext uri="{FF2B5EF4-FFF2-40B4-BE49-F238E27FC236}">
                <a16:creationId xmlns:a16="http://schemas.microsoft.com/office/drawing/2014/main" id="{D27C30C1-BF88-74E0-4CFD-861CD0E33E74}"/>
              </a:ext>
            </a:extLst>
          </p:cNvPr>
          <p:cNvSpPr txBox="1"/>
          <p:nvPr/>
        </p:nvSpPr>
        <p:spPr>
          <a:xfrm>
            <a:off x="7405266" y="3267093"/>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0" name="TextBox 19">
            <a:extLst>
              <a:ext uri="{FF2B5EF4-FFF2-40B4-BE49-F238E27FC236}">
                <a16:creationId xmlns:a16="http://schemas.microsoft.com/office/drawing/2014/main" id="{45A47555-9AF2-F89F-B6A7-8E26B933295C}"/>
              </a:ext>
            </a:extLst>
          </p:cNvPr>
          <p:cNvSpPr txBox="1"/>
          <p:nvPr/>
        </p:nvSpPr>
        <p:spPr>
          <a:xfrm>
            <a:off x="7405266" y="3666622"/>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1" name="TextBox 20">
            <a:extLst>
              <a:ext uri="{FF2B5EF4-FFF2-40B4-BE49-F238E27FC236}">
                <a16:creationId xmlns:a16="http://schemas.microsoft.com/office/drawing/2014/main" id="{7631E7D7-63CE-1158-5059-251AB1A584E3}"/>
              </a:ext>
            </a:extLst>
          </p:cNvPr>
          <p:cNvSpPr txBox="1"/>
          <p:nvPr/>
        </p:nvSpPr>
        <p:spPr>
          <a:xfrm>
            <a:off x="4971938" y="3974399"/>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2" name="TextBox 21">
            <a:extLst>
              <a:ext uri="{FF2B5EF4-FFF2-40B4-BE49-F238E27FC236}">
                <a16:creationId xmlns:a16="http://schemas.microsoft.com/office/drawing/2014/main" id="{EE3E8B8D-8A67-E589-6E98-99A9AD456CA9}"/>
              </a:ext>
            </a:extLst>
          </p:cNvPr>
          <p:cNvSpPr txBox="1"/>
          <p:nvPr/>
        </p:nvSpPr>
        <p:spPr>
          <a:xfrm>
            <a:off x="5442228" y="3974398"/>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3" name="TextBox 22">
            <a:extLst>
              <a:ext uri="{FF2B5EF4-FFF2-40B4-BE49-F238E27FC236}">
                <a16:creationId xmlns:a16="http://schemas.microsoft.com/office/drawing/2014/main" id="{5E59B9EE-E9F6-C60C-6536-E1D6CC40523D}"/>
              </a:ext>
            </a:extLst>
          </p:cNvPr>
          <p:cNvSpPr txBox="1"/>
          <p:nvPr/>
        </p:nvSpPr>
        <p:spPr>
          <a:xfrm>
            <a:off x="5958394" y="3974398"/>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4" name="TextBox 23">
            <a:extLst>
              <a:ext uri="{FF2B5EF4-FFF2-40B4-BE49-F238E27FC236}">
                <a16:creationId xmlns:a16="http://schemas.microsoft.com/office/drawing/2014/main" id="{03CE629C-CF7E-F294-802D-BCE9B27B50BA}"/>
              </a:ext>
            </a:extLst>
          </p:cNvPr>
          <p:cNvSpPr txBox="1"/>
          <p:nvPr/>
        </p:nvSpPr>
        <p:spPr>
          <a:xfrm>
            <a:off x="6435216" y="3974394"/>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5" name="TextBox 24">
            <a:extLst>
              <a:ext uri="{FF2B5EF4-FFF2-40B4-BE49-F238E27FC236}">
                <a16:creationId xmlns:a16="http://schemas.microsoft.com/office/drawing/2014/main" id="{26E4B159-FBCC-F2D0-D434-3ED034AA6233}"/>
              </a:ext>
            </a:extLst>
          </p:cNvPr>
          <p:cNvSpPr txBox="1"/>
          <p:nvPr/>
        </p:nvSpPr>
        <p:spPr>
          <a:xfrm>
            <a:off x="6892441" y="3974390"/>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6" name="TextBox 25">
            <a:extLst>
              <a:ext uri="{FF2B5EF4-FFF2-40B4-BE49-F238E27FC236}">
                <a16:creationId xmlns:a16="http://schemas.microsoft.com/office/drawing/2014/main" id="{74B12C05-FA45-9E4E-9237-035A9A40017B}"/>
              </a:ext>
            </a:extLst>
          </p:cNvPr>
          <p:cNvSpPr txBox="1"/>
          <p:nvPr/>
        </p:nvSpPr>
        <p:spPr>
          <a:xfrm>
            <a:off x="4478710" y="1784090"/>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7" name="TextBox 26">
            <a:extLst>
              <a:ext uri="{FF2B5EF4-FFF2-40B4-BE49-F238E27FC236}">
                <a16:creationId xmlns:a16="http://schemas.microsoft.com/office/drawing/2014/main" id="{FF4805E5-E40A-4B48-8392-46C749940FF3}"/>
              </a:ext>
            </a:extLst>
          </p:cNvPr>
          <p:cNvSpPr txBox="1"/>
          <p:nvPr/>
        </p:nvSpPr>
        <p:spPr>
          <a:xfrm>
            <a:off x="4514713" y="3982330"/>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8" name="TextBox 27">
            <a:extLst>
              <a:ext uri="{FF2B5EF4-FFF2-40B4-BE49-F238E27FC236}">
                <a16:creationId xmlns:a16="http://schemas.microsoft.com/office/drawing/2014/main" id="{7FEE5D1B-2DD9-6E2F-119A-58985DBD6D19}"/>
              </a:ext>
            </a:extLst>
          </p:cNvPr>
          <p:cNvSpPr txBox="1"/>
          <p:nvPr/>
        </p:nvSpPr>
        <p:spPr>
          <a:xfrm>
            <a:off x="7396695" y="3974390"/>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sp>
        <p:nvSpPr>
          <p:cNvPr id="29" name="TextBox 28">
            <a:extLst>
              <a:ext uri="{FF2B5EF4-FFF2-40B4-BE49-F238E27FC236}">
                <a16:creationId xmlns:a16="http://schemas.microsoft.com/office/drawing/2014/main" id="{51563053-12C5-B9F0-9F66-D90C3A7C6634}"/>
              </a:ext>
            </a:extLst>
          </p:cNvPr>
          <p:cNvSpPr txBox="1"/>
          <p:nvPr/>
        </p:nvSpPr>
        <p:spPr>
          <a:xfrm>
            <a:off x="7403049" y="1785869"/>
            <a:ext cx="493228" cy="307777"/>
          </a:xfrm>
          <a:prstGeom prst="rect">
            <a:avLst/>
          </a:prstGeom>
          <a:noFill/>
        </p:spPr>
        <p:txBody>
          <a:bodyPr wrap="square" rtlCol="0">
            <a:spAutoFit/>
          </a:bodyPr>
          <a:lstStyle/>
          <a:p>
            <a:pPr algn="ctr"/>
            <a:r>
              <a:rPr lang="en-US" sz="1400" dirty="0">
                <a:latin typeface="Palatino" pitchFamily="2" charset="77"/>
                <a:ea typeface="Palatino" pitchFamily="2" charset="77"/>
              </a:rPr>
              <a:t>0</a:t>
            </a:r>
          </a:p>
        </p:txBody>
      </p:sp>
      <p:graphicFrame>
        <p:nvGraphicFramePr>
          <p:cNvPr id="30" name="Table 29">
            <a:extLst>
              <a:ext uri="{FF2B5EF4-FFF2-40B4-BE49-F238E27FC236}">
                <a16:creationId xmlns:a16="http://schemas.microsoft.com/office/drawing/2014/main" id="{E715FDF2-8ED1-C031-AC28-22C8FF48D97C}"/>
              </a:ext>
            </a:extLst>
          </p:cNvPr>
          <p:cNvGraphicFramePr>
            <a:graphicFrameLocks noGrp="1"/>
          </p:cNvGraphicFramePr>
          <p:nvPr>
            <p:extLst>
              <p:ext uri="{D42A27DB-BD31-4B8C-83A1-F6EECF244321}">
                <p14:modId xmlns:p14="http://schemas.microsoft.com/office/powerpoint/2010/main" val="1951265434"/>
              </p:ext>
            </p:extLst>
          </p:nvPr>
        </p:nvGraphicFramePr>
        <p:xfrm>
          <a:off x="1554268" y="4493907"/>
          <a:ext cx="2413875" cy="1886900"/>
        </p:xfrm>
        <a:graphic>
          <a:graphicData uri="http://schemas.openxmlformats.org/drawingml/2006/table">
            <a:tbl>
              <a:tblPr firstRow="1" bandRow="1">
                <a:tableStyleId>{D7AC3CCA-C797-4891-BE02-D94E43425B78}</a:tableStyleId>
              </a:tblPr>
              <a:tblGrid>
                <a:gridCol w="482775">
                  <a:extLst>
                    <a:ext uri="{9D8B030D-6E8A-4147-A177-3AD203B41FA5}">
                      <a16:colId xmlns:a16="http://schemas.microsoft.com/office/drawing/2014/main" val="1058269089"/>
                    </a:ext>
                  </a:extLst>
                </a:gridCol>
                <a:gridCol w="482775">
                  <a:extLst>
                    <a:ext uri="{9D8B030D-6E8A-4147-A177-3AD203B41FA5}">
                      <a16:colId xmlns:a16="http://schemas.microsoft.com/office/drawing/2014/main" val="4056843899"/>
                    </a:ext>
                  </a:extLst>
                </a:gridCol>
                <a:gridCol w="482775">
                  <a:extLst>
                    <a:ext uri="{9D8B030D-6E8A-4147-A177-3AD203B41FA5}">
                      <a16:colId xmlns:a16="http://schemas.microsoft.com/office/drawing/2014/main" val="554069125"/>
                    </a:ext>
                  </a:extLst>
                </a:gridCol>
                <a:gridCol w="482775">
                  <a:extLst>
                    <a:ext uri="{9D8B030D-6E8A-4147-A177-3AD203B41FA5}">
                      <a16:colId xmlns:a16="http://schemas.microsoft.com/office/drawing/2014/main" val="4205048657"/>
                    </a:ext>
                  </a:extLst>
                </a:gridCol>
                <a:gridCol w="482775">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46</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-42</a:t>
                      </a:r>
                    </a:p>
                  </a:txBody>
                  <a:tcPr>
                    <a:solidFill>
                      <a:schemeClr val="bg1"/>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-45</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11</a:t>
                      </a:r>
                    </a:p>
                  </a:txBody>
                  <a:tcPr>
                    <a:solidFill>
                      <a:schemeClr val="bg1"/>
                    </a:solidFill>
                  </a:tcPr>
                </a:tc>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-12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graphicFrame>
        <p:nvGraphicFramePr>
          <p:cNvPr id="31" name="Table 30">
            <a:extLst>
              <a:ext uri="{FF2B5EF4-FFF2-40B4-BE49-F238E27FC236}">
                <a16:creationId xmlns:a16="http://schemas.microsoft.com/office/drawing/2014/main" id="{593774A8-BAE3-8189-5153-D25172A52011}"/>
              </a:ext>
            </a:extLst>
          </p:cNvPr>
          <p:cNvGraphicFramePr>
            <a:graphicFrameLocks noGrp="1"/>
          </p:cNvGraphicFramePr>
          <p:nvPr>
            <p:extLst>
              <p:ext uri="{D42A27DB-BD31-4B8C-83A1-F6EECF244321}">
                <p14:modId xmlns:p14="http://schemas.microsoft.com/office/powerpoint/2010/main" val="130455198"/>
              </p:ext>
            </p:extLst>
          </p:nvPr>
        </p:nvGraphicFramePr>
        <p:xfrm>
          <a:off x="8668069" y="4493907"/>
          <a:ext cx="2413875" cy="1886900"/>
        </p:xfrm>
        <a:graphic>
          <a:graphicData uri="http://schemas.openxmlformats.org/drawingml/2006/table">
            <a:tbl>
              <a:tblPr firstRow="1" bandRow="1">
                <a:tableStyleId>{D7AC3CCA-C797-4891-BE02-D94E43425B78}</a:tableStyleId>
              </a:tblPr>
              <a:tblGrid>
                <a:gridCol w="482775">
                  <a:extLst>
                    <a:ext uri="{9D8B030D-6E8A-4147-A177-3AD203B41FA5}">
                      <a16:colId xmlns:a16="http://schemas.microsoft.com/office/drawing/2014/main" val="1058269089"/>
                    </a:ext>
                  </a:extLst>
                </a:gridCol>
                <a:gridCol w="482775">
                  <a:extLst>
                    <a:ext uri="{9D8B030D-6E8A-4147-A177-3AD203B41FA5}">
                      <a16:colId xmlns:a16="http://schemas.microsoft.com/office/drawing/2014/main" val="4056843899"/>
                    </a:ext>
                  </a:extLst>
                </a:gridCol>
                <a:gridCol w="482775">
                  <a:extLst>
                    <a:ext uri="{9D8B030D-6E8A-4147-A177-3AD203B41FA5}">
                      <a16:colId xmlns:a16="http://schemas.microsoft.com/office/drawing/2014/main" val="554069125"/>
                    </a:ext>
                  </a:extLst>
                </a:gridCol>
                <a:gridCol w="482775">
                  <a:extLst>
                    <a:ext uri="{9D8B030D-6E8A-4147-A177-3AD203B41FA5}">
                      <a16:colId xmlns:a16="http://schemas.microsoft.com/office/drawing/2014/main" val="4205048657"/>
                    </a:ext>
                  </a:extLst>
                </a:gridCol>
                <a:gridCol w="482775">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-45</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-23</a:t>
                      </a:r>
                    </a:p>
                  </a:txBody>
                  <a:tcPr>
                    <a:solidFill>
                      <a:schemeClr val="bg1"/>
                    </a:solidFill>
                  </a:tcPr>
                </a:tc>
                <a:tc>
                  <a:txBody>
                    <a:bodyPr/>
                    <a:lstStyle/>
                    <a:p>
                      <a:pPr algn="ctr"/>
                      <a:r>
                        <a:rPr lang="en-US" sz="1400" b="0" dirty="0">
                          <a:latin typeface="Palatino" pitchFamily="2" charset="77"/>
                          <a:ea typeface="Palatino" pitchFamily="2" charset="77"/>
                        </a:rPr>
                        <a:t>41</a:t>
                      </a:r>
                    </a:p>
                  </a:txBody>
                  <a:tcPr>
                    <a:solidFill>
                      <a:schemeClr val="bg1"/>
                    </a:solidFill>
                  </a:tcPr>
                </a:tc>
                <a:tc>
                  <a:txBody>
                    <a:bodyPr/>
                    <a:lstStyle/>
                    <a:p>
                      <a:pPr algn="ctr"/>
                      <a:r>
                        <a:rPr lang="en-US" sz="1400" b="0" dirty="0">
                          <a:latin typeface="Palatino" pitchFamily="2" charset="77"/>
                          <a:ea typeface="Palatino" pitchFamily="2" charset="77"/>
                        </a:rPr>
                        <a:t>-12</a:t>
                      </a:r>
                    </a:p>
                  </a:txBody>
                  <a:tcPr>
                    <a:solidFill>
                      <a:schemeClr val="bg1"/>
                    </a:solidFill>
                  </a:tcPr>
                </a:tc>
                <a:tc>
                  <a:txBody>
                    <a:bodyPr/>
                    <a:lstStyle/>
                    <a:p>
                      <a:pPr algn="ctr"/>
                      <a:r>
                        <a:rPr lang="en-US" sz="1400" b="0" dirty="0">
                          <a:latin typeface="Palatino" pitchFamily="2" charset="77"/>
                          <a:ea typeface="Palatino" pitchFamily="2" charset="77"/>
                        </a:rPr>
                        <a:t>42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45</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23</a:t>
                      </a:r>
                    </a:p>
                  </a:txBody>
                  <a:tcPr>
                    <a:solidFill>
                      <a:schemeClr val="bg1"/>
                    </a:solidFill>
                  </a:tcPr>
                </a:tc>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12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sp>
        <p:nvSpPr>
          <p:cNvPr id="32" name="TextBox 31">
            <a:extLst>
              <a:ext uri="{FF2B5EF4-FFF2-40B4-BE49-F238E27FC236}">
                <a16:creationId xmlns:a16="http://schemas.microsoft.com/office/drawing/2014/main" id="{A4362450-7181-08CF-B118-DFAC60510519}"/>
              </a:ext>
            </a:extLst>
          </p:cNvPr>
          <p:cNvSpPr txBox="1"/>
          <p:nvPr/>
        </p:nvSpPr>
        <p:spPr>
          <a:xfrm>
            <a:off x="4192630" y="6380807"/>
            <a:ext cx="4978400" cy="523220"/>
          </a:xfrm>
          <a:prstGeom prst="rect">
            <a:avLst/>
          </a:prstGeom>
          <a:noFill/>
        </p:spPr>
        <p:txBody>
          <a:bodyPr wrap="square" rtlCol="0">
            <a:spAutoFit/>
          </a:bodyPr>
          <a:lstStyle/>
          <a:p>
            <a:pPr marL="111125" marR="229235" algn="ctr">
              <a:spcBef>
                <a:spcPts val="685"/>
              </a:spcBef>
              <a:spcAft>
                <a:spcPts val="0"/>
              </a:spcAft>
            </a:pPr>
            <a:r>
              <a:rPr lang="en-US" sz="1400" dirty="0">
                <a:effectLst/>
                <a:latin typeface="Verdana" panose="020B0604030504040204" pitchFamily="34" charset="0"/>
                <a:ea typeface="Verdana" panose="020B0604030504040204" pitchFamily="34" charset="0"/>
                <a:cs typeface="Verdana" panose="020B0604030504040204" pitchFamily="34" charset="0"/>
              </a:rPr>
              <a:t>Fig 9: Gx and Gy in HOG.</a:t>
            </a:r>
            <a:endParaRPr lang="en-IN" sz="1400" dirty="0">
              <a:effectLst/>
              <a:latin typeface="Verdana" panose="020B0604030504040204" pitchFamily="34" charset="0"/>
              <a:ea typeface="Verdana" panose="020B0604030504040204" pitchFamily="34" charset="0"/>
              <a:cs typeface="Verdana" panose="020B0604030504040204" pitchFamily="34" charset="0"/>
            </a:endParaRPr>
          </a:p>
          <a:p>
            <a:r>
              <a:rPr lang="en-US" sz="1400" b="1" dirty="0">
                <a:effectLst/>
                <a:latin typeface="Verdana" panose="020B0604030504040204" pitchFamily="34" charset="0"/>
                <a:ea typeface="Verdana" panose="020B0604030504040204" pitchFamily="34" charset="0"/>
                <a:cs typeface="Verdana" panose="020B0604030504040204" pitchFamily="34" charset="0"/>
              </a:rPr>
              <a:t> </a:t>
            </a:r>
            <a:endParaRPr lang="en-IN" sz="1400" dirty="0">
              <a:effectLst/>
              <a:latin typeface="Verdana" panose="020B0604030504040204" pitchFamily="34" charset="0"/>
              <a:ea typeface="Verdana" panose="020B0604030504040204" pitchFamily="34" charset="0"/>
              <a:cs typeface="Verdana" panose="020B0604030504040204" pitchFamily="34" charset="0"/>
            </a:endParaRPr>
          </a:p>
        </p:txBody>
      </p:sp>
      <p:sp>
        <p:nvSpPr>
          <p:cNvPr id="34" name="TextBox 33">
            <a:extLst>
              <a:ext uri="{FF2B5EF4-FFF2-40B4-BE49-F238E27FC236}">
                <a16:creationId xmlns:a16="http://schemas.microsoft.com/office/drawing/2014/main" id="{0C370D97-E884-562F-315A-F56C6A4E939D}"/>
              </a:ext>
            </a:extLst>
          </p:cNvPr>
          <p:cNvSpPr txBox="1"/>
          <p:nvPr/>
        </p:nvSpPr>
        <p:spPr>
          <a:xfrm flipH="1">
            <a:off x="2303421" y="3980720"/>
            <a:ext cx="653584" cy="369332"/>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Gx</a:t>
            </a:r>
            <a:r>
              <a:rPr lang="en-US" dirty="0"/>
              <a:t> :</a:t>
            </a:r>
          </a:p>
        </p:txBody>
      </p:sp>
      <p:sp>
        <p:nvSpPr>
          <p:cNvPr id="35" name="TextBox 34">
            <a:extLst>
              <a:ext uri="{FF2B5EF4-FFF2-40B4-BE49-F238E27FC236}">
                <a16:creationId xmlns:a16="http://schemas.microsoft.com/office/drawing/2014/main" id="{90B781D2-457E-6813-EE86-630138B7EEF2}"/>
              </a:ext>
            </a:extLst>
          </p:cNvPr>
          <p:cNvSpPr txBox="1"/>
          <p:nvPr/>
        </p:nvSpPr>
        <p:spPr>
          <a:xfrm flipH="1">
            <a:off x="5688842" y="1324962"/>
            <a:ext cx="1190737" cy="369332"/>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The Input </a:t>
            </a:r>
            <a:r>
              <a:rPr lang="en-US" dirty="0"/>
              <a:t>:</a:t>
            </a:r>
          </a:p>
        </p:txBody>
      </p:sp>
      <p:sp>
        <p:nvSpPr>
          <p:cNvPr id="36" name="TextBox 35">
            <a:extLst>
              <a:ext uri="{FF2B5EF4-FFF2-40B4-BE49-F238E27FC236}">
                <a16:creationId xmlns:a16="http://schemas.microsoft.com/office/drawing/2014/main" id="{C87B6F4D-7942-C286-D17B-75D7BB81064B}"/>
              </a:ext>
            </a:extLst>
          </p:cNvPr>
          <p:cNvSpPr txBox="1"/>
          <p:nvPr/>
        </p:nvSpPr>
        <p:spPr>
          <a:xfrm flipH="1">
            <a:off x="9624064" y="3979704"/>
            <a:ext cx="653584" cy="369332"/>
          </a:xfrm>
          <a:prstGeom prst="rect">
            <a:avLst/>
          </a:prstGeom>
          <a:noFill/>
        </p:spPr>
        <p:txBody>
          <a:bodyPr wrap="square" rtlCol="0">
            <a:spAutoFit/>
          </a:bodyPr>
          <a:lstStyle/>
          <a:p>
            <a:r>
              <a:rPr lang="en-US" sz="1400" dirty="0" err="1">
                <a:latin typeface="Verdana" panose="020B0604030504040204" pitchFamily="34" charset="0"/>
                <a:ea typeface="Verdana" panose="020B0604030504040204" pitchFamily="34" charset="0"/>
                <a:cs typeface="Verdana" panose="020B0604030504040204" pitchFamily="34" charset="0"/>
              </a:rPr>
              <a:t>Gy</a:t>
            </a:r>
            <a:r>
              <a:rPr lang="en-US" dirty="0"/>
              <a:t> :</a:t>
            </a:r>
          </a:p>
        </p:txBody>
      </p:sp>
      <p:sp>
        <p:nvSpPr>
          <p:cNvPr id="37" name="TextBox 36">
            <a:extLst>
              <a:ext uri="{FF2B5EF4-FFF2-40B4-BE49-F238E27FC236}">
                <a16:creationId xmlns:a16="http://schemas.microsoft.com/office/drawing/2014/main" id="{3B4D2EF5-4D36-84DB-4EA4-0344A052B0B2}"/>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38" name="Slide Number Placeholder 4">
            <a:extLst>
              <a:ext uri="{FF2B5EF4-FFF2-40B4-BE49-F238E27FC236}">
                <a16:creationId xmlns:a16="http://schemas.microsoft.com/office/drawing/2014/main" id="{A554917E-5839-D00C-45E7-0E889EC6749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30</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93613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57D42-8E3E-0782-B789-0DA963CD20B3}"/>
              </a:ext>
            </a:extLst>
          </p:cNvPr>
          <p:cNvSpPr txBox="1">
            <a:spLocks/>
          </p:cNvSpPr>
          <p:nvPr/>
        </p:nvSpPr>
        <p:spPr>
          <a:xfrm>
            <a:off x="962737" y="-39047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BOARD WORK</a:t>
            </a:r>
            <a:endParaRPr lang="en-US" dirty="0"/>
          </a:p>
        </p:txBody>
      </p:sp>
      <p:sp>
        <p:nvSpPr>
          <p:cNvPr id="3" name="TextBox 2">
            <a:extLst>
              <a:ext uri="{FF2B5EF4-FFF2-40B4-BE49-F238E27FC236}">
                <a16:creationId xmlns:a16="http://schemas.microsoft.com/office/drawing/2014/main" id="{25E99B5B-A778-D649-B364-849D5AB63000}"/>
              </a:ext>
            </a:extLst>
          </p:cNvPr>
          <p:cNvSpPr txBox="1"/>
          <p:nvPr/>
        </p:nvSpPr>
        <p:spPr>
          <a:xfrm>
            <a:off x="860857" y="678631"/>
            <a:ext cx="8128022" cy="523220"/>
          </a:xfrm>
          <a:prstGeom prst="rect">
            <a:avLst/>
          </a:prstGeom>
          <a:noFill/>
        </p:spPr>
        <p:txBody>
          <a:bodyPr wrap="square">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HISTOGRAM ORIENTATION GRADIENT</a:t>
            </a:r>
          </a:p>
        </p:txBody>
      </p:sp>
      <p:sp>
        <p:nvSpPr>
          <p:cNvPr id="5" name="TextBox 4">
            <a:extLst>
              <a:ext uri="{FF2B5EF4-FFF2-40B4-BE49-F238E27FC236}">
                <a16:creationId xmlns:a16="http://schemas.microsoft.com/office/drawing/2014/main" id="{596AC40A-5041-6065-F09D-B13FC99E4630}"/>
              </a:ext>
            </a:extLst>
          </p:cNvPr>
          <p:cNvSpPr txBox="1"/>
          <p:nvPr/>
        </p:nvSpPr>
        <p:spPr>
          <a:xfrm>
            <a:off x="1009854" y="1347106"/>
            <a:ext cx="10371159" cy="3366499"/>
          </a:xfrm>
          <a:prstGeom prst="rect">
            <a:avLst/>
          </a:prstGeom>
          <a:noFill/>
        </p:spPr>
        <p:txBody>
          <a:bodyPr wrap="square">
            <a:spAutoFit/>
          </a:bodyPr>
          <a:lstStyle/>
          <a:p>
            <a:pPr marL="177800" marR="236855" indent="570865" algn="just">
              <a:lnSpc>
                <a:spcPct val="150000"/>
              </a:lnSpc>
              <a:spcBef>
                <a:spcPts val="450"/>
              </a:spcBef>
              <a:spcAft>
                <a:spcPts val="0"/>
              </a:spcAft>
            </a:pPr>
            <a:r>
              <a:rPr lang="en-US" sz="1800" dirty="0">
                <a:solidFill>
                  <a:schemeClr val="tx1"/>
                </a:solidFill>
                <a:effectLst/>
                <a:latin typeface="Palatino" pitchFamily="2" charset="77"/>
                <a:ea typeface="Palatino" pitchFamily="2" charset="77"/>
              </a:rPr>
              <a:t>Then, using the formula given in fig </a:t>
            </a:r>
            <a:r>
              <a:rPr lang="en-US" sz="1800" dirty="0">
                <a:solidFill>
                  <a:schemeClr val="tx1"/>
                </a:solidFill>
                <a:latin typeface="Palatino" pitchFamily="2" charset="77"/>
                <a:ea typeface="Palatino" pitchFamily="2" charset="77"/>
              </a:rPr>
              <a:t>13</a:t>
            </a:r>
            <a:r>
              <a:rPr lang="en-US" sz="1800" dirty="0">
                <a:solidFill>
                  <a:schemeClr val="tx1"/>
                </a:solidFill>
                <a:effectLst/>
                <a:latin typeface="Palatino" pitchFamily="2" charset="77"/>
                <a:ea typeface="Palatino" pitchFamily="2" charset="77"/>
              </a:rPr>
              <a:t>, Magnitude and the orientation are calculated. Feature Extraction using HOG is shown in figure </a:t>
            </a:r>
            <a:r>
              <a:rPr lang="en-US" sz="1800" dirty="0">
                <a:solidFill>
                  <a:schemeClr val="tx1"/>
                </a:solidFill>
                <a:latin typeface="Palatino" pitchFamily="2" charset="77"/>
                <a:ea typeface="Palatino" pitchFamily="2" charset="77"/>
              </a:rPr>
              <a:t>13</a:t>
            </a:r>
            <a:r>
              <a:rPr lang="en-US" sz="1800" dirty="0">
                <a:solidFill>
                  <a:schemeClr val="tx1"/>
                </a:solidFill>
                <a:effectLst/>
                <a:latin typeface="Palatino" pitchFamily="2" charset="77"/>
                <a:ea typeface="Palatino" pitchFamily="2" charset="77"/>
              </a:rPr>
              <a:t>, Magnitude is the illumination and degree is the angle of orientation</a:t>
            </a:r>
            <a:endParaRPr lang="en-IN" sz="1800" dirty="0">
              <a:solidFill>
                <a:schemeClr val="tx1"/>
              </a:solidFill>
              <a:effectLst/>
              <a:latin typeface="Palatino" pitchFamily="2" charset="77"/>
              <a:ea typeface="Palatino" pitchFamily="2" charset="77"/>
            </a:endParaRPr>
          </a:p>
          <a:p>
            <a:pPr algn="just">
              <a:lnSpc>
                <a:spcPct val="150000"/>
              </a:lnSpc>
              <a:spcBef>
                <a:spcPts val="45"/>
              </a:spcBef>
            </a:pPr>
            <a:r>
              <a:rPr lang="en-US" sz="1800" dirty="0">
                <a:solidFill>
                  <a:schemeClr val="tx1"/>
                </a:solidFill>
                <a:effectLst/>
                <a:latin typeface="Palatino" pitchFamily="2" charset="77"/>
                <a:ea typeface="Palatino" pitchFamily="2" charset="77"/>
              </a:rPr>
              <a:t> </a:t>
            </a:r>
            <a:endParaRPr lang="en-IN" sz="1800" dirty="0">
              <a:solidFill>
                <a:schemeClr val="tx1"/>
              </a:solidFill>
              <a:effectLst/>
              <a:latin typeface="Palatino" pitchFamily="2" charset="77"/>
              <a:ea typeface="Palatino" pitchFamily="2" charset="77"/>
            </a:endParaRPr>
          </a:p>
          <a:p>
            <a:pPr marL="177800" marR="241935" indent="570865" algn="just">
              <a:lnSpc>
                <a:spcPct val="150000"/>
              </a:lnSpc>
              <a:spcAft>
                <a:spcPts val="0"/>
              </a:spcAft>
            </a:pPr>
            <a:r>
              <a:rPr lang="en-US" sz="1800" dirty="0">
                <a:solidFill>
                  <a:schemeClr val="tx1"/>
                </a:solidFill>
                <a:effectLst/>
                <a:latin typeface="Palatino" pitchFamily="2" charset="77"/>
                <a:ea typeface="Palatino" pitchFamily="2" charset="77"/>
              </a:rPr>
              <a:t>After the angle of orientation is calculated, the frequency the angles for the particular intervals area are noted and they are given as input for the classifier. Here zeroes are not considered for finding the frequency. For example for the interval from 40 to 59 there are 2 occurrences, so we are writing the frequency as 2.</a:t>
            </a:r>
            <a:endParaRPr lang="en-IN" sz="1800" dirty="0">
              <a:solidFill>
                <a:schemeClr val="tx1"/>
              </a:solidFill>
              <a:effectLst/>
              <a:latin typeface="Palatino" pitchFamily="2" charset="77"/>
              <a:ea typeface="Palatino" pitchFamily="2" charset="77"/>
            </a:endParaRPr>
          </a:p>
        </p:txBody>
      </p:sp>
      <p:sp>
        <p:nvSpPr>
          <p:cNvPr id="6" name="TextBox 5">
            <a:extLst>
              <a:ext uri="{FF2B5EF4-FFF2-40B4-BE49-F238E27FC236}">
                <a16:creationId xmlns:a16="http://schemas.microsoft.com/office/drawing/2014/main" id="{8FFEF738-1902-45BA-81F2-9642EA36E0CA}"/>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7" name="Slide Number Placeholder 4">
            <a:extLst>
              <a:ext uri="{FF2B5EF4-FFF2-40B4-BE49-F238E27FC236}">
                <a16:creationId xmlns:a16="http://schemas.microsoft.com/office/drawing/2014/main" id="{F5B81CAC-E4DF-BD48-64E8-54D8BCCB793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31</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04718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98F897-5303-2EEE-8034-1A949CB08ECD}"/>
              </a:ext>
            </a:extLst>
          </p:cNvPr>
          <p:cNvSpPr txBox="1"/>
          <p:nvPr/>
        </p:nvSpPr>
        <p:spPr>
          <a:xfrm>
            <a:off x="5066756" y="456665"/>
            <a:ext cx="2852601" cy="1384995"/>
          </a:xfrm>
          <a:prstGeom prst="rect">
            <a:avLst/>
          </a:prstGeom>
          <a:noFill/>
        </p:spPr>
        <p:txBody>
          <a:bodyPr wrap="square" rtlCol="0">
            <a:spAutoFit/>
          </a:bodyPr>
          <a:lstStyle/>
          <a:p>
            <a:r>
              <a:rPr lang="en-US" b="1" dirty="0">
                <a:latin typeface="Palatino" pitchFamily="2" charset="77"/>
                <a:ea typeface="Palatino" pitchFamily="2" charset="77"/>
                <a:cs typeface="Times New Roman" pitchFamily="18" charset="0"/>
              </a:rPr>
              <a:t>The formula : </a:t>
            </a:r>
          </a:p>
          <a:p>
            <a:endParaRPr lang="en-US" b="1" dirty="0">
              <a:latin typeface="Palatino" pitchFamily="2" charset="77"/>
              <a:ea typeface="Palatino" pitchFamily="2" charset="77"/>
              <a:cs typeface="Times New Roman" pitchFamily="18" charset="0"/>
            </a:endParaRPr>
          </a:p>
          <a:p>
            <a:r>
              <a:rPr lang="en-US" b="1" dirty="0">
                <a:latin typeface="Palatino" pitchFamily="2" charset="77"/>
                <a:ea typeface="Palatino" pitchFamily="2" charset="77"/>
                <a:cs typeface="Times New Roman" pitchFamily="18" charset="0"/>
              </a:rPr>
              <a:t>Magnitude= </a:t>
            </a:r>
            <a:r>
              <a:rPr lang="en-IN" sz="1800" dirty="0">
                <a:solidFill>
                  <a:schemeClr val="tx1"/>
                </a:solidFill>
                <a:latin typeface="Times New Roman" panose="02020603050405020304" pitchFamily="18" charset="0"/>
                <a:cs typeface="Times New Roman" panose="02020603050405020304" pitchFamily="18" charset="0"/>
              </a:rPr>
              <a:t>√</a:t>
            </a:r>
            <a:r>
              <a:rPr lang="en-US" sz="1800" b="1" dirty="0">
                <a:solidFill>
                  <a:schemeClr val="tx1"/>
                </a:solidFill>
                <a:latin typeface="Palatino" pitchFamily="2" charset="77"/>
                <a:ea typeface="Palatino" pitchFamily="2" charset="77"/>
                <a:cs typeface="Times New Roman" pitchFamily="18" charset="0"/>
              </a:rPr>
              <a:t>(Gx</a:t>
            </a:r>
            <a:r>
              <a:rPr lang="en-US" sz="1800" b="1" baseline="30000" dirty="0">
                <a:solidFill>
                  <a:schemeClr val="tx1"/>
                </a:solidFill>
                <a:latin typeface="Palatino" pitchFamily="2" charset="77"/>
                <a:ea typeface="Palatino" pitchFamily="2" charset="77"/>
                <a:cs typeface="Times New Roman" pitchFamily="18" charset="0"/>
              </a:rPr>
              <a:t>2 </a:t>
            </a:r>
            <a:r>
              <a:rPr lang="en-US" sz="1800" b="1" dirty="0">
                <a:solidFill>
                  <a:schemeClr val="tx1"/>
                </a:solidFill>
                <a:latin typeface="Palatino" pitchFamily="2" charset="77"/>
                <a:ea typeface="Palatino" pitchFamily="2" charset="77"/>
                <a:cs typeface="Times New Roman" pitchFamily="18" charset="0"/>
              </a:rPr>
              <a:t>+Gy</a:t>
            </a:r>
            <a:r>
              <a:rPr lang="en-US" sz="1800" b="1" baseline="30000" dirty="0">
                <a:solidFill>
                  <a:schemeClr val="tx1"/>
                </a:solidFill>
                <a:latin typeface="Palatino" pitchFamily="2" charset="77"/>
                <a:ea typeface="Palatino" pitchFamily="2" charset="77"/>
                <a:cs typeface="Times New Roman" pitchFamily="18" charset="0"/>
              </a:rPr>
              <a:t>2</a:t>
            </a:r>
          </a:p>
          <a:p>
            <a:endParaRPr lang="en-US" sz="1800" b="1" baseline="30000" dirty="0">
              <a:solidFill>
                <a:schemeClr val="tx1"/>
              </a:solidFill>
              <a:latin typeface="Palatino" pitchFamily="2" charset="77"/>
              <a:ea typeface="Palatino" pitchFamily="2" charset="77"/>
              <a:cs typeface="Times New Roman" pitchFamily="18" charset="0"/>
            </a:endParaRPr>
          </a:p>
          <a:p>
            <a:r>
              <a:rPr lang="en-IN" sz="1800" b="1" i="0" dirty="0">
                <a:solidFill>
                  <a:srgbClr val="202124"/>
                </a:solidFill>
                <a:effectLst/>
                <a:latin typeface="Palatino" pitchFamily="2" charset="77"/>
                <a:ea typeface="Palatino" pitchFamily="2" charset="77"/>
                <a:cs typeface="Times New Roman" panose="02020603050405020304" pitchFamily="18" charset="0"/>
              </a:rPr>
              <a:t>∅=tan</a:t>
            </a:r>
            <a:r>
              <a:rPr lang="en-IN" sz="1800" b="1" i="0" baseline="30000" dirty="0">
                <a:solidFill>
                  <a:srgbClr val="202124"/>
                </a:solidFill>
                <a:effectLst/>
                <a:latin typeface="Palatino" pitchFamily="2" charset="77"/>
                <a:ea typeface="Palatino" pitchFamily="2" charset="77"/>
                <a:cs typeface="Times New Roman" panose="02020603050405020304" pitchFamily="18" charset="0"/>
              </a:rPr>
              <a:t>-1</a:t>
            </a:r>
            <a:r>
              <a:rPr lang="en-IN" sz="1800" b="1" i="0" dirty="0">
                <a:solidFill>
                  <a:srgbClr val="202124"/>
                </a:solidFill>
                <a:effectLst/>
                <a:latin typeface="Palatino" pitchFamily="2" charset="77"/>
                <a:ea typeface="Palatino" pitchFamily="2" charset="77"/>
                <a:cs typeface="Times New Roman" panose="02020603050405020304" pitchFamily="18" charset="0"/>
              </a:rPr>
              <a:t>(</a:t>
            </a:r>
            <a:r>
              <a:rPr lang="en-IN" sz="1800" b="1" i="0" dirty="0" err="1">
                <a:solidFill>
                  <a:srgbClr val="202124"/>
                </a:solidFill>
                <a:effectLst/>
                <a:latin typeface="Palatino" pitchFamily="2" charset="77"/>
                <a:ea typeface="Palatino" pitchFamily="2" charset="77"/>
                <a:cs typeface="Times New Roman" panose="02020603050405020304" pitchFamily="18" charset="0"/>
              </a:rPr>
              <a:t>Gy</a:t>
            </a:r>
            <a:r>
              <a:rPr lang="en-IN" sz="1800" b="1" i="0" dirty="0">
                <a:solidFill>
                  <a:srgbClr val="202124"/>
                </a:solidFill>
                <a:effectLst/>
                <a:latin typeface="Palatino" pitchFamily="2" charset="77"/>
                <a:ea typeface="Palatino" pitchFamily="2" charset="77"/>
                <a:cs typeface="Times New Roman" panose="02020603050405020304" pitchFamily="18" charset="0"/>
              </a:rPr>
              <a:t>/Gx)</a:t>
            </a:r>
            <a:endParaRPr lang="en-US" b="1" dirty="0">
              <a:latin typeface="Palatino" pitchFamily="2" charset="77"/>
              <a:ea typeface="Palatino" pitchFamily="2" charset="77"/>
              <a:cs typeface="Times New Roman" pitchFamily="18" charset="0"/>
            </a:endParaRPr>
          </a:p>
        </p:txBody>
      </p:sp>
      <p:graphicFrame>
        <p:nvGraphicFramePr>
          <p:cNvPr id="6" name="Table 5">
            <a:extLst>
              <a:ext uri="{FF2B5EF4-FFF2-40B4-BE49-F238E27FC236}">
                <a16:creationId xmlns:a16="http://schemas.microsoft.com/office/drawing/2014/main" id="{89507B8A-9FF8-AE7E-6558-F12BF0CAA81D}"/>
              </a:ext>
            </a:extLst>
          </p:cNvPr>
          <p:cNvGraphicFramePr>
            <a:graphicFrameLocks noGrp="1"/>
          </p:cNvGraphicFramePr>
          <p:nvPr>
            <p:extLst>
              <p:ext uri="{D42A27DB-BD31-4B8C-83A1-F6EECF244321}">
                <p14:modId xmlns:p14="http://schemas.microsoft.com/office/powerpoint/2010/main" val="1878278033"/>
              </p:ext>
            </p:extLst>
          </p:nvPr>
        </p:nvGraphicFramePr>
        <p:xfrm>
          <a:off x="1978811" y="3742793"/>
          <a:ext cx="3311500" cy="1886900"/>
        </p:xfrm>
        <a:graphic>
          <a:graphicData uri="http://schemas.openxmlformats.org/drawingml/2006/table">
            <a:tbl>
              <a:tblPr firstRow="1" bandRow="1">
                <a:tableStyleId>{D7AC3CCA-C797-4891-BE02-D94E43425B78}</a:tableStyleId>
              </a:tblPr>
              <a:tblGrid>
                <a:gridCol w="662300">
                  <a:extLst>
                    <a:ext uri="{9D8B030D-6E8A-4147-A177-3AD203B41FA5}">
                      <a16:colId xmlns:a16="http://schemas.microsoft.com/office/drawing/2014/main" val="1058269089"/>
                    </a:ext>
                  </a:extLst>
                </a:gridCol>
                <a:gridCol w="662300">
                  <a:extLst>
                    <a:ext uri="{9D8B030D-6E8A-4147-A177-3AD203B41FA5}">
                      <a16:colId xmlns:a16="http://schemas.microsoft.com/office/drawing/2014/main" val="4056843899"/>
                    </a:ext>
                  </a:extLst>
                </a:gridCol>
                <a:gridCol w="662300">
                  <a:extLst>
                    <a:ext uri="{9D8B030D-6E8A-4147-A177-3AD203B41FA5}">
                      <a16:colId xmlns:a16="http://schemas.microsoft.com/office/drawing/2014/main" val="554069125"/>
                    </a:ext>
                  </a:extLst>
                </a:gridCol>
                <a:gridCol w="662300">
                  <a:extLst>
                    <a:ext uri="{9D8B030D-6E8A-4147-A177-3AD203B41FA5}">
                      <a16:colId xmlns:a16="http://schemas.microsoft.com/office/drawing/2014/main" val="4205048657"/>
                    </a:ext>
                  </a:extLst>
                </a:gridCol>
                <a:gridCol w="662300">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64.35</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tc>
                  <a:txBody>
                    <a:bodyPr/>
                    <a:lstStyle/>
                    <a:p>
                      <a:pPr algn="ctr"/>
                      <a:r>
                        <a:rPr lang="en-US" sz="1400" b="0" dirty="0">
                          <a:latin typeface="Palatino" pitchFamily="2" charset="77"/>
                          <a:ea typeface="Palatino" pitchFamily="2" charset="77"/>
                        </a:rPr>
                        <a:t>42</a:t>
                      </a:r>
                    </a:p>
                  </a:txBody>
                  <a:tcPr>
                    <a:solidFill>
                      <a:schemeClr val="bg1"/>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23</a:t>
                      </a:r>
                    </a:p>
                  </a:txBody>
                  <a:tcPr>
                    <a:solidFill>
                      <a:schemeClr val="bg1"/>
                    </a:solidFill>
                  </a:tcPr>
                </a:tc>
                <a:tc>
                  <a:txBody>
                    <a:bodyPr/>
                    <a:lstStyle/>
                    <a:p>
                      <a:pPr algn="ctr"/>
                      <a:r>
                        <a:rPr lang="en-US" sz="1400" b="0" dirty="0">
                          <a:latin typeface="Palatino" pitchFamily="2" charset="77"/>
                          <a:ea typeface="Palatino" pitchFamily="2" charset="77"/>
                        </a:rPr>
                        <a:t>60.87</a:t>
                      </a:r>
                    </a:p>
                  </a:txBody>
                  <a:tcPr>
                    <a:solidFill>
                      <a:schemeClr val="bg1"/>
                    </a:solidFill>
                  </a:tcPr>
                </a:tc>
                <a:tc>
                  <a:txBody>
                    <a:bodyPr/>
                    <a:lstStyle/>
                    <a:p>
                      <a:pPr algn="ctr"/>
                      <a:r>
                        <a:rPr lang="en-US" sz="1400" b="0" dirty="0">
                          <a:latin typeface="Palatino" pitchFamily="2" charset="77"/>
                          <a:ea typeface="Palatino" pitchFamily="2" charset="77"/>
                        </a:rPr>
                        <a:t>40.80</a:t>
                      </a:r>
                    </a:p>
                  </a:txBody>
                  <a:tcPr>
                    <a:solidFill>
                      <a:schemeClr val="bg1"/>
                    </a:solidFill>
                  </a:tcPr>
                </a:tc>
                <a:tc>
                  <a:txBody>
                    <a:bodyPr/>
                    <a:lstStyle/>
                    <a:p>
                      <a:pPr algn="ctr"/>
                      <a:r>
                        <a:rPr lang="en-US" sz="1400" b="0" dirty="0">
                          <a:latin typeface="Palatino" pitchFamily="2" charset="77"/>
                          <a:ea typeface="Palatino" pitchFamily="2" charset="77"/>
                        </a:rPr>
                        <a:t>42</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45.27</a:t>
                      </a:r>
                    </a:p>
                  </a:txBody>
                  <a:tcPr>
                    <a:solidFill>
                      <a:schemeClr val="bg1"/>
                    </a:solidFill>
                  </a:tcPr>
                </a:tc>
                <a:tc>
                  <a:txBody>
                    <a:bodyPr/>
                    <a:lstStyle/>
                    <a:p>
                      <a:pPr algn="ctr"/>
                      <a:r>
                        <a:rPr lang="en-US" sz="1400" b="0" dirty="0">
                          <a:latin typeface="Palatino" pitchFamily="2" charset="77"/>
                          <a:ea typeface="Palatino" pitchFamily="2" charset="77"/>
                        </a:rPr>
                        <a:t>11</a:t>
                      </a:r>
                    </a:p>
                  </a:txBody>
                  <a:tcPr>
                    <a:solidFill>
                      <a:schemeClr val="bg1"/>
                    </a:solidFill>
                  </a:tcPr>
                </a:tc>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40.80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23</a:t>
                      </a:r>
                    </a:p>
                  </a:txBody>
                  <a:tcPr>
                    <a:solidFill>
                      <a:schemeClr val="bg1"/>
                    </a:solidFill>
                  </a:tcPr>
                </a:tc>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12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sp>
        <p:nvSpPr>
          <p:cNvPr id="8" name="TextBox 7">
            <a:extLst>
              <a:ext uri="{FF2B5EF4-FFF2-40B4-BE49-F238E27FC236}">
                <a16:creationId xmlns:a16="http://schemas.microsoft.com/office/drawing/2014/main" id="{296096A2-B128-745A-3442-60E2D2FA675E}"/>
              </a:ext>
            </a:extLst>
          </p:cNvPr>
          <p:cNvSpPr txBox="1"/>
          <p:nvPr/>
        </p:nvSpPr>
        <p:spPr>
          <a:xfrm flipH="1">
            <a:off x="2517170" y="3244334"/>
            <a:ext cx="1337156" cy="369332"/>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Magnitude</a:t>
            </a:r>
            <a:r>
              <a:rPr lang="en-US" dirty="0"/>
              <a:t> :</a:t>
            </a:r>
          </a:p>
        </p:txBody>
      </p:sp>
      <p:sp>
        <p:nvSpPr>
          <p:cNvPr id="9" name="TextBox 8">
            <a:extLst>
              <a:ext uri="{FF2B5EF4-FFF2-40B4-BE49-F238E27FC236}">
                <a16:creationId xmlns:a16="http://schemas.microsoft.com/office/drawing/2014/main" id="{0BE88F5E-6501-942A-FC61-0A4534942E23}"/>
              </a:ext>
            </a:extLst>
          </p:cNvPr>
          <p:cNvSpPr txBox="1"/>
          <p:nvPr/>
        </p:nvSpPr>
        <p:spPr>
          <a:xfrm flipH="1">
            <a:off x="8876034" y="3244334"/>
            <a:ext cx="653584" cy="307777"/>
          </a:xfrm>
          <a:prstGeom prst="rect">
            <a:avLst/>
          </a:prstGeom>
          <a:noFill/>
        </p:spPr>
        <p:txBody>
          <a:bodyPr wrap="square" rtlCol="0">
            <a:spAutoFit/>
          </a:bodyPr>
          <a:lstStyle/>
          <a:p>
            <a:r>
              <a:rPr lang="en-IN" sz="1400" i="0" dirty="0">
                <a:solidFill>
                  <a:srgbClr val="202124"/>
                </a:solidFill>
                <a:effectLst/>
                <a:latin typeface="Verdana" panose="020B0604030504040204" pitchFamily="34" charset="0"/>
                <a:ea typeface="Verdana" panose="020B0604030504040204" pitchFamily="34" charset="0"/>
                <a:cs typeface="Verdana" panose="020B0604030504040204" pitchFamily="34" charset="0"/>
              </a:rPr>
              <a:t>∅ :</a:t>
            </a:r>
            <a:endParaRPr lang="en-US" sz="140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3" name="Table 12">
            <a:extLst>
              <a:ext uri="{FF2B5EF4-FFF2-40B4-BE49-F238E27FC236}">
                <a16:creationId xmlns:a16="http://schemas.microsoft.com/office/drawing/2014/main" id="{D4F61E1A-379E-92E9-1C50-FD4884CDE2E3}"/>
              </a:ext>
            </a:extLst>
          </p:cNvPr>
          <p:cNvGraphicFramePr>
            <a:graphicFrameLocks noGrp="1"/>
          </p:cNvGraphicFramePr>
          <p:nvPr>
            <p:extLst>
              <p:ext uri="{D42A27DB-BD31-4B8C-83A1-F6EECF244321}">
                <p14:modId xmlns:p14="http://schemas.microsoft.com/office/powerpoint/2010/main" val="981770945"/>
              </p:ext>
            </p:extLst>
          </p:nvPr>
        </p:nvGraphicFramePr>
        <p:xfrm>
          <a:off x="7693958" y="3742793"/>
          <a:ext cx="3311500" cy="1886900"/>
        </p:xfrm>
        <a:graphic>
          <a:graphicData uri="http://schemas.openxmlformats.org/drawingml/2006/table">
            <a:tbl>
              <a:tblPr firstRow="1" bandRow="1">
                <a:tableStyleId>{D7AC3CCA-C797-4891-BE02-D94E43425B78}</a:tableStyleId>
              </a:tblPr>
              <a:tblGrid>
                <a:gridCol w="662300">
                  <a:extLst>
                    <a:ext uri="{9D8B030D-6E8A-4147-A177-3AD203B41FA5}">
                      <a16:colId xmlns:a16="http://schemas.microsoft.com/office/drawing/2014/main" val="1058269089"/>
                    </a:ext>
                  </a:extLst>
                </a:gridCol>
                <a:gridCol w="662300">
                  <a:extLst>
                    <a:ext uri="{9D8B030D-6E8A-4147-A177-3AD203B41FA5}">
                      <a16:colId xmlns:a16="http://schemas.microsoft.com/office/drawing/2014/main" val="4056843899"/>
                    </a:ext>
                  </a:extLst>
                </a:gridCol>
                <a:gridCol w="662300">
                  <a:extLst>
                    <a:ext uri="{9D8B030D-6E8A-4147-A177-3AD203B41FA5}">
                      <a16:colId xmlns:a16="http://schemas.microsoft.com/office/drawing/2014/main" val="554069125"/>
                    </a:ext>
                  </a:extLst>
                </a:gridCol>
                <a:gridCol w="662300">
                  <a:extLst>
                    <a:ext uri="{9D8B030D-6E8A-4147-A177-3AD203B41FA5}">
                      <a16:colId xmlns:a16="http://schemas.microsoft.com/office/drawing/2014/main" val="4205048657"/>
                    </a:ext>
                  </a:extLst>
                </a:gridCol>
                <a:gridCol w="662300">
                  <a:extLst>
                    <a:ext uri="{9D8B030D-6E8A-4147-A177-3AD203B41FA5}">
                      <a16:colId xmlns:a16="http://schemas.microsoft.com/office/drawing/2014/main" val="627954525"/>
                    </a:ext>
                  </a:extLst>
                </a:gridCol>
              </a:tblGrid>
              <a:tr h="377380">
                <a:tc>
                  <a:txBody>
                    <a:bodyPr/>
                    <a:lstStyle/>
                    <a:p>
                      <a:pPr algn="ctr"/>
                      <a:r>
                        <a:rPr lang="en-US" sz="1400" b="0" dirty="0">
                          <a:latin typeface="Palatino" pitchFamily="2" charset="77"/>
                          <a:ea typeface="Palatino" pitchFamily="2" charset="77"/>
                        </a:rPr>
                        <a:t>-44.37</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-42.33</a:t>
                      </a:r>
                    </a:p>
                  </a:txBody>
                  <a:tcPr>
                    <a:solidFill>
                      <a:schemeClr val="bg1"/>
                    </a:solidFill>
                  </a:tcPr>
                </a:tc>
                <a:tc>
                  <a:txBody>
                    <a:bodyPr/>
                    <a:lstStyle/>
                    <a:p>
                      <a:pPr algn="ctr"/>
                      <a:r>
                        <a:rPr lang="en-US" sz="1400" b="0" dirty="0">
                          <a:latin typeface="Palatino" pitchFamily="2" charset="77"/>
                          <a:ea typeface="Palatino" pitchFamily="2" charset="77"/>
                        </a:rPr>
                        <a:t>-17.10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377380">
                <a:tc>
                  <a:txBody>
                    <a:bodyPr/>
                    <a:lstStyle/>
                    <a:p>
                      <a:pPr algn="ctr"/>
                      <a:r>
                        <a:rPr lang="en-US" sz="1400" b="0" dirty="0">
                          <a:latin typeface="Palatino" pitchFamily="2" charset="77"/>
                          <a:ea typeface="Palatino" pitchFamily="2" charset="77"/>
                        </a:rPr>
                        <a:t>-83.65</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-72.89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37738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sp>
        <p:nvSpPr>
          <p:cNvPr id="14" name="TextBox 13">
            <a:extLst>
              <a:ext uri="{FF2B5EF4-FFF2-40B4-BE49-F238E27FC236}">
                <a16:creationId xmlns:a16="http://schemas.microsoft.com/office/drawing/2014/main" id="{ADD7F8FC-A0CD-0FA5-C0D3-48CD8D5FE414}"/>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16" name="Slide Number Placeholder 4">
            <a:extLst>
              <a:ext uri="{FF2B5EF4-FFF2-40B4-BE49-F238E27FC236}">
                <a16:creationId xmlns:a16="http://schemas.microsoft.com/office/drawing/2014/main" id="{E0B69139-6A1A-DE04-BFE3-EBB88B399AE6}"/>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32</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587227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574526-C337-9104-AE7B-4E1D88762CF8}"/>
              </a:ext>
            </a:extLst>
          </p:cNvPr>
          <p:cNvSpPr txBox="1">
            <a:spLocks/>
          </p:cNvSpPr>
          <p:nvPr/>
        </p:nvSpPr>
        <p:spPr>
          <a:xfrm>
            <a:off x="962737" y="-39047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BOARD WORK</a:t>
            </a:r>
            <a:endParaRPr lang="en-US" dirty="0"/>
          </a:p>
        </p:txBody>
      </p:sp>
      <p:sp>
        <p:nvSpPr>
          <p:cNvPr id="5" name="TextBox 4">
            <a:extLst>
              <a:ext uri="{FF2B5EF4-FFF2-40B4-BE49-F238E27FC236}">
                <a16:creationId xmlns:a16="http://schemas.microsoft.com/office/drawing/2014/main" id="{D7E04FB2-1F63-59F5-60F5-DE3E02C704FA}"/>
              </a:ext>
            </a:extLst>
          </p:cNvPr>
          <p:cNvSpPr txBox="1"/>
          <p:nvPr/>
        </p:nvSpPr>
        <p:spPr>
          <a:xfrm>
            <a:off x="860857" y="678631"/>
            <a:ext cx="8128022" cy="523220"/>
          </a:xfrm>
          <a:prstGeom prst="rect">
            <a:avLst/>
          </a:prstGeom>
          <a:noFill/>
        </p:spPr>
        <p:txBody>
          <a:bodyPr wrap="square">
            <a:spAutoFit/>
          </a:bodyPr>
          <a:lstStyle/>
          <a:p>
            <a:r>
              <a:rPr lang="en-US" sz="28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CONVOLUTIONAL NEURAL NETWORKS</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8" name="Table 7">
            <a:extLst>
              <a:ext uri="{FF2B5EF4-FFF2-40B4-BE49-F238E27FC236}">
                <a16:creationId xmlns:a16="http://schemas.microsoft.com/office/drawing/2014/main" id="{079BB751-E73B-ADDB-5816-EDC8221BF59C}"/>
              </a:ext>
            </a:extLst>
          </p:cNvPr>
          <p:cNvGraphicFramePr>
            <a:graphicFrameLocks noGrp="1"/>
          </p:cNvGraphicFramePr>
          <p:nvPr>
            <p:extLst>
              <p:ext uri="{D42A27DB-BD31-4B8C-83A1-F6EECF244321}">
                <p14:modId xmlns:p14="http://schemas.microsoft.com/office/powerpoint/2010/main" val="2603814690"/>
              </p:ext>
            </p:extLst>
          </p:nvPr>
        </p:nvGraphicFramePr>
        <p:xfrm>
          <a:off x="1287983" y="1599250"/>
          <a:ext cx="1871595" cy="1524000"/>
        </p:xfrm>
        <a:graphic>
          <a:graphicData uri="http://schemas.openxmlformats.org/drawingml/2006/table">
            <a:tbl>
              <a:tblPr firstRow="1" bandRow="1">
                <a:tableStyleId>{D7AC3CCA-C797-4891-BE02-D94E43425B78}</a:tableStyleId>
              </a:tblPr>
              <a:tblGrid>
                <a:gridCol w="374319">
                  <a:extLst>
                    <a:ext uri="{9D8B030D-6E8A-4147-A177-3AD203B41FA5}">
                      <a16:colId xmlns:a16="http://schemas.microsoft.com/office/drawing/2014/main" val="1058269089"/>
                    </a:ext>
                  </a:extLst>
                </a:gridCol>
                <a:gridCol w="374319">
                  <a:extLst>
                    <a:ext uri="{9D8B030D-6E8A-4147-A177-3AD203B41FA5}">
                      <a16:colId xmlns:a16="http://schemas.microsoft.com/office/drawing/2014/main" val="4056843899"/>
                    </a:ext>
                  </a:extLst>
                </a:gridCol>
                <a:gridCol w="374319">
                  <a:extLst>
                    <a:ext uri="{9D8B030D-6E8A-4147-A177-3AD203B41FA5}">
                      <a16:colId xmlns:a16="http://schemas.microsoft.com/office/drawing/2014/main" val="554069125"/>
                    </a:ext>
                  </a:extLst>
                </a:gridCol>
                <a:gridCol w="374319">
                  <a:extLst>
                    <a:ext uri="{9D8B030D-6E8A-4147-A177-3AD203B41FA5}">
                      <a16:colId xmlns:a16="http://schemas.microsoft.com/office/drawing/2014/main" val="4205048657"/>
                    </a:ext>
                  </a:extLst>
                </a:gridCol>
                <a:gridCol w="374319">
                  <a:extLst>
                    <a:ext uri="{9D8B030D-6E8A-4147-A177-3AD203B41FA5}">
                      <a16:colId xmlns:a16="http://schemas.microsoft.com/office/drawing/2014/main" val="627954525"/>
                    </a:ext>
                  </a:extLst>
                </a:gridCol>
              </a:tblGrid>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46</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297370">
                <a:tc>
                  <a:txBody>
                    <a:bodyPr/>
                    <a:lstStyle/>
                    <a:p>
                      <a:pPr algn="ctr"/>
                      <a:r>
                        <a:rPr lang="en-US" sz="1400" b="0" dirty="0">
                          <a:latin typeface="Palatino" pitchFamily="2" charset="77"/>
                          <a:ea typeface="Palatino" pitchFamily="2" charset="77"/>
                        </a:rPr>
                        <a:t>45</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297370">
                <a:tc>
                  <a:txBody>
                    <a:bodyPr/>
                    <a:lstStyle/>
                    <a:p>
                      <a:pPr algn="ctr"/>
                      <a:r>
                        <a:rPr lang="en-US" sz="1400" b="0" dirty="0">
                          <a:latin typeface="Palatino" pitchFamily="2" charset="77"/>
                          <a:ea typeface="Palatino" pitchFamily="2" charset="77"/>
                        </a:rPr>
                        <a:t>23</a:t>
                      </a:r>
                    </a:p>
                  </a:txBody>
                  <a:tcPr>
                    <a:solidFill>
                      <a:schemeClr val="bg1"/>
                    </a:solidFill>
                  </a:tcPr>
                </a:tc>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12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graphicFrame>
        <p:nvGraphicFramePr>
          <p:cNvPr id="9" name="Table 8">
            <a:extLst>
              <a:ext uri="{FF2B5EF4-FFF2-40B4-BE49-F238E27FC236}">
                <a16:creationId xmlns:a16="http://schemas.microsoft.com/office/drawing/2014/main" id="{4933A186-4A06-6389-E202-29EC1B802AA1}"/>
              </a:ext>
            </a:extLst>
          </p:cNvPr>
          <p:cNvGraphicFramePr>
            <a:graphicFrameLocks noGrp="1"/>
          </p:cNvGraphicFramePr>
          <p:nvPr>
            <p:extLst>
              <p:ext uri="{D42A27DB-BD31-4B8C-83A1-F6EECF244321}">
                <p14:modId xmlns:p14="http://schemas.microsoft.com/office/powerpoint/2010/main" val="3445548341"/>
              </p:ext>
            </p:extLst>
          </p:nvPr>
        </p:nvGraphicFramePr>
        <p:xfrm>
          <a:off x="1287982" y="5144452"/>
          <a:ext cx="1871595" cy="1524000"/>
        </p:xfrm>
        <a:graphic>
          <a:graphicData uri="http://schemas.openxmlformats.org/drawingml/2006/table">
            <a:tbl>
              <a:tblPr firstRow="1" bandRow="1">
                <a:tableStyleId>{D7AC3CCA-C797-4891-BE02-D94E43425B78}</a:tableStyleId>
              </a:tblPr>
              <a:tblGrid>
                <a:gridCol w="374319">
                  <a:extLst>
                    <a:ext uri="{9D8B030D-6E8A-4147-A177-3AD203B41FA5}">
                      <a16:colId xmlns:a16="http://schemas.microsoft.com/office/drawing/2014/main" val="1058269089"/>
                    </a:ext>
                  </a:extLst>
                </a:gridCol>
                <a:gridCol w="374319">
                  <a:extLst>
                    <a:ext uri="{9D8B030D-6E8A-4147-A177-3AD203B41FA5}">
                      <a16:colId xmlns:a16="http://schemas.microsoft.com/office/drawing/2014/main" val="4056843899"/>
                    </a:ext>
                  </a:extLst>
                </a:gridCol>
                <a:gridCol w="374319">
                  <a:extLst>
                    <a:ext uri="{9D8B030D-6E8A-4147-A177-3AD203B41FA5}">
                      <a16:colId xmlns:a16="http://schemas.microsoft.com/office/drawing/2014/main" val="554069125"/>
                    </a:ext>
                  </a:extLst>
                </a:gridCol>
                <a:gridCol w="374319">
                  <a:extLst>
                    <a:ext uri="{9D8B030D-6E8A-4147-A177-3AD203B41FA5}">
                      <a16:colId xmlns:a16="http://schemas.microsoft.com/office/drawing/2014/main" val="4205048657"/>
                    </a:ext>
                  </a:extLst>
                </a:gridCol>
                <a:gridCol w="374319">
                  <a:extLst>
                    <a:ext uri="{9D8B030D-6E8A-4147-A177-3AD203B41FA5}">
                      <a16:colId xmlns:a16="http://schemas.microsoft.com/office/drawing/2014/main" val="627954525"/>
                    </a:ext>
                  </a:extLst>
                </a:gridCol>
              </a:tblGrid>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46</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297370">
                <a:tc>
                  <a:txBody>
                    <a:bodyPr/>
                    <a:lstStyle/>
                    <a:p>
                      <a:pPr algn="ctr"/>
                      <a:r>
                        <a:rPr lang="en-US" sz="1400" b="0" dirty="0">
                          <a:latin typeface="Palatino" pitchFamily="2" charset="77"/>
                          <a:ea typeface="Palatino" pitchFamily="2" charset="77"/>
                        </a:rPr>
                        <a:t>45</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297370">
                <a:tc>
                  <a:txBody>
                    <a:bodyPr/>
                    <a:lstStyle/>
                    <a:p>
                      <a:pPr algn="ctr"/>
                      <a:r>
                        <a:rPr lang="en-US" sz="1400" b="0" dirty="0">
                          <a:latin typeface="Palatino" pitchFamily="2" charset="77"/>
                          <a:ea typeface="Palatino" pitchFamily="2" charset="77"/>
                        </a:rPr>
                        <a:t>23</a:t>
                      </a:r>
                    </a:p>
                  </a:txBody>
                  <a:tcPr>
                    <a:solidFill>
                      <a:schemeClr val="bg1"/>
                    </a:solidFill>
                  </a:tcPr>
                </a:tc>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12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graphicFrame>
        <p:nvGraphicFramePr>
          <p:cNvPr id="10" name="Table 9">
            <a:extLst>
              <a:ext uri="{FF2B5EF4-FFF2-40B4-BE49-F238E27FC236}">
                <a16:creationId xmlns:a16="http://schemas.microsoft.com/office/drawing/2014/main" id="{8559E71A-0A33-6716-D423-E46ABD0027B8}"/>
              </a:ext>
            </a:extLst>
          </p:cNvPr>
          <p:cNvGraphicFramePr>
            <a:graphicFrameLocks noGrp="1"/>
          </p:cNvGraphicFramePr>
          <p:nvPr>
            <p:extLst>
              <p:ext uri="{D42A27DB-BD31-4B8C-83A1-F6EECF244321}">
                <p14:modId xmlns:p14="http://schemas.microsoft.com/office/powerpoint/2010/main" val="1946193503"/>
              </p:ext>
            </p:extLst>
          </p:nvPr>
        </p:nvGraphicFramePr>
        <p:xfrm>
          <a:off x="1287983" y="3371851"/>
          <a:ext cx="1871595" cy="1524000"/>
        </p:xfrm>
        <a:graphic>
          <a:graphicData uri="http://schemas.openxmlformats.org/drawingml/2006/table">
            <a:tbl>
              <a:tblPr firstRow="1" bandRow="1">
                <a:tableStyleId>{D7AC3CCA-C797-4891-BE02-D94E43425B78}</a:tableStyleId>
              </a:tblPr>
              <a:tblGrid>
                <a:gridCol w="374319">
                  <a:extLst>
                    <a:ext uri="{9D8B030D-6E8A-4147-A177-3AD203B41FA5}">
                      <a16:colId xmlns:a16="http://schemas.microsoft.com/office/drawing/2014/main" val="1058269089"/>
                    </a:ext>
                  </a:extLst>
                </a:gridCol>
                <a:gridCol w="374319">
                  <a:extLst>
                    <a:ext uri="{9D8B030D-6E8A-4147-A177-3AD203B41FA5}">
                      <a16:colId xmlns:a16="http://schemas.microsoft.com/office/drawing/2014/main" val="4056843899"/>
                    </a:ext>
                  </a:extLst>
                </a:gridCol>
                <a:gridCol w="374319">
                  <a:extLst>
                    <a:ext uri="{9D8B030D-6E8A-4147-A177-3AD203B41FA5}">
                      <a16:colId xmlns:a16="http://schemas.microsoft.com/office/drawing/2014/main" val="554069125"/>
                    </a:ext>
                  </a:extLst>
                </a:gridCol>
                <a:gridCol w="374319">
                  <a:extLst>
                    <a:ext uri="{9D8B030D-6E8A-4147-A177-3AD203B41FA5}">
                      <a16:colId xmlns:a16="http://schemas.microsoft.com/office/drawing/2014/main" val="4205048657"/>
                    </a:ext>
                  </a:extLst>
                </a:gridCol>
                <a:gridCol w="374319">
                  <a:extLst>
                    <a:ext uri="{9D8B030D-6E8A-4147-A177-3AD203B41FA5}">
                      <a16:colId xmlns:a16="http://schemas.microsoft.com/office/drawing/2014/main" val="627954525"/>
                    </a:ext>
                  </a:extLst>
                </a:gridCol>
              </a:tblGrid>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46</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297370">
                <a:tc>
                  <a:txBody>
                    <a:bodyPr/>
                    <a:lstStyle/>
                    <a:p>
                      <a:pPr algn="ctr"/>
                      <a:r>
                        <a:rPr lang="en-US" sz="1400" b="0" dirty="0">
                          <a:latin typeface="Palatino" pitchFamily="2" charset="77"/>
                          <a:ea typeface="Palatino" pitchFamily="2" charset="77"/>
                        </a:rPr>
                        <a:t>45</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297370">
                <a:tc>
                  <a:txBody>
                    <a:bodyPr/>
                    <a:lstStyle/>
                    <a:p>
                      <a:pPr algn="ctr"/>
                      <a:r>
                        <a:rPr lang="en-US" sz="1400" b="0" dirty="0">
                          <a:latin typeface="Palatino" pitchFamily="2" charset="77"/>
                          <a:ea typeface="Palatino" pitchFamily="2" charset="77"/>
                        </a:rPr>
                        <a:t>23</a:t>
                      </a:r>
                    </a:p>
                  </a:txBody>
                  <a:tcPr>
                    <a:solidFill>
                      <a:schemeClr val="bg1"/>
                    </a:solidFill>
                  </a:tcPr>
                </a:tc>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12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graphicFrame>
        <p:nvGraphicFramePr>
          <p:cNvPr id="11" name="Table 10">
            <a:extLst>
              <a:ext uri="{FF2B5EF4-FFF2-40B4-BE49-F238E27FC236}">
                <a16:creationId xmlns:a16="http://schemas.microsoft.com/office/drawing/2014/main" id="{199F5FD9-A284-A5E7-4982-54CE9CE06D0A}"/>
              </a:ext>
            </a:extLst>
          </p:cNvPr>
          <p:cNvGraphicFramePr>
            <a:graphicFrameLocks noGrp="1"/>
          </p:cNvGraphicFramePr>
          <p:nvPr>
            <p:extLst>
              <p:ext uri="{D42A27DB-BD31-4B8C-83A1-F6EECF244321}">
                <p14:modId xmlns:p14="http://schemas.microsoft.com/office/powerpoint/2010/main" val="3750942511"/>
              </p:ext>
            </p:extLst>
          </p:nvPr>
        </p:nvGraphicFramePr>
        <p:xfrm>
          <a:off x="5915736" y="1831349"/>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0</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0</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extLst>
                  <a:ext uri="{0D108BD9-81ED-4DB2-BD59-A6C34878D82A}">
                    <a16:rowId xmlns:a16="http://schemas.microsoft.com/office/drawing/2014/main" val="2635999316"/>
                  </a:ext>
                </a:extLst>
              </a:tr>
              <a:tr h="353267">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0</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extLst>
                  <a:ext uri="{0D108BD9-81ED-4DB2-BD59-A6C34878D82A}">
                    <a16:rowId xmlns:a16="http://schemas.microsoft.com/office/drawing/2014/main" val="3593103659"/>
                  </a:ext>
                </a:extLst>
              </a:tr>
            </a:tbl>
          </a:graphicData>
        </a:graphic>
      </p:graphicFrame>
      <p:graphicFrame>
        <p:nvGraphicFramePr>
          <p:cNvPr id="14" name="Table 13">
            <a:extLst>
              <a:ext uri="{FF2B5EF4-FFF2-40B4-BE49-F238E27FC236}">
                <a16:creationId xmlns:a16="http://schemas.microsoft.com/office/drawing/2014/main" id="{1CBBD75D-4C00-5A99-D81D-5DC86EB0291D}"/>
              </a:ext>
            </a:extLst>
          </p:cNvPr>
          <p:cNvGraphicFramePr>
            <a:graphicFrameLocks noGrp="1"/>
          </p:cNvGraphicFramePr>
          <p:nvPr>
            <p:extLst>
              <p:ext uri="{D42A27DB-BD31-4B8C-83A1-F6EECF244321}">
                <p14:modId xmlns:p14="http://schemas.microsoft.com/office/powerpoint/2010/main" val="4040387012"/>
              </p:ext>
            </p:extLst>
          </p:nvPr>
        </p:nvGraphicFramePr>
        <p:xfrm>
          <a:off x="5915736" y="3603950"/>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2635999316"/>
                  </a:ext>
                </a:extLst>
              </a:tr>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3593103659"/>
                  </a:ext>
                </a:extLst>
              </a:tr>
            </a:tbl>
          </a:graphicData>
        </a:graphic>
      </p:graphicFrame>
      <p:graphicFrame>
        <p:nvGraphicFramePr>
          <p:cNvPr id="15" name="Table 14">
            <a:extLst>
              <a:ext uri="{FF2B5EF4-FFF2-40B4-BE49-F238E27FC236}">
                <a16:creationId xmlns:a16="http://schemas.microsoft.com/office/drawing/2014/main" id="{C61E2DEA-D6AB-5AF1-0EF2-B91B26B69D1E}"/>
              </a:ext>
            </a:extLst>
          </p:cNvPr>
          <p:cNvGraphicFramePr>
            <a:graphicFrameLocks noGrp="1"/>
          </p:cNvGraphicFramePr>
          <p:nvPr>
            <p:extLst>
              <p:ext uri="{D42A27DB-BD31-4B8C-83A1-F6EECF244321}">
                <p14:modId xmlns:p14="http://schemas.microsoft.com/office/powerpoint/2010/main" val="3430209572"/>
              </p:ext>
            </p:extLst>
          </p:nvPr>
        </p:nvGraphicFramePr>
        <p:xfrm>
          <a:off x="5915735" y="5376551"/>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2635999316"/>
                  </a:ext>
                </a:extLst>
              </a:tr>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3593103659"/>
                  </a:ext>
                </a:extLst>
              </a:tr>
            </a:tbl>
          </a:graphicData>
        </a:graphic>
      </p:graphicFrame>
      <p:sp>
        <p:nvSpPr>
          <p:cNvPr id="16" name="TextBox 15">
            <a:extLst>
              <a:ext uri="{FF2B5EF4-FFF2-40B4-BE49-F238E27FC236}">
                <a16:creationId xmlns:a16="http://schemas.microsoft.com/office/drawing/2014/main" id="{08A7BE78-D5C1-A75D-3476-0E84D89F0393}"/>
              </a:ext>
            </a:extLst>
          </p:cNvPr>
          <p:cNvSpPr txBox="1"/>
          <p:nvPr/>
        </p:nvSpPr>
        <p:spPr>
          <a:xfrm>
            <a:off x="4300893" y="2176583"/>
            <a:ext cx="473528" cy="369332"/>
          </a:xfrm>
          <a:prstGeom prst="rect">
            <a:avLst/>
          </a:prstGeom>
          <a:noFill/>
        </p:spPr>
        <p:txBody>
          <a:bodyPr wrap="square" rtlCol="0">
            <a:spAutoFit/>
          </a:bodyPr>
          <a:lstStyle/>
          <a:p>
            <a:pPr algn="ctr"/>
            <a:r>
              <a:rPr lang="en-US" sz="1800" b="0" dirty="0">
                <a:latin typeface="Palatino" pitchFamily="2" charset="77"/>
                <a:ea typeface="Palatino" pitchFamily="2" charset="77"/>
              </a:rPr>
              <a:t>X</a:t>
            </a:r>
          </a:p>
        </p:txBody>
      </p:sp>
      <p:sp>
        <p:nvSpPr>
          <p:cNvPr id="17" name="TextBox 16">
            <a:extLst>
              <a:ext uri="{FF2B5EF4-FFF2-40B4-BE49-F238E27FC236}">
                <a16:creationId xmlns:a16="http://schemas.microsoft.com/office/drawing/2014/main" id="{4B5CDCBE-3F21-F782-070C-BCDA4969B96D}"/>
              </a:ext>
            </a:extLst>
          </p:cNvPr>
          <p:cNvSpPr txBox="1"/>
          <p:nvPr/>
        </p:nvSpPr>
        <p:spPr>
          <a:xfrm>
            <a:off x="4300893" y="3949184"/>
            <a:ext cx="473528" cy="369332"/>
          </a:xfrm>
          <a:prstGeom prst="rect">
            <a:avLst/>
          </a:prstGeom>
          <a:noFill/>
        </p:spPr>
        <p:txBody>
          <a:bodyPr wrap="square" rtlCol="0">
            <a:spAutoFit/>
          </a:bodyPr>
          <a:lstStyle/>
          <a:p>
            <a:pPr algn="ctr"/>
            <a:r>
              <a:rPr lang="en-US" sz="1800" b="0" dirty="0">
                <a:latin typeface="Palatino" pitchFamily="2" charset="77"/>
                <a:ea typeface="Palatino" pitchFamily="2" charset="77"/>
              </a:rPr>
              <a:t>X</a:t>
            </a:r>
          </a:p>
        </p:txBody>
      </p:sp>
      <p:sp>
        <p:nvSpPr>
          <p:cNvPr id="18" name="TextBox 17">
            <a:extLst>
              <a:ext uri="{FF2B5EF4-FFF2-40B4-BE49-F238E27FC236}">
                <a16:creationId xmlns:a16="http://schemas.microsoft.com/office/drawing/2014/main" id="{36668F74-8E57-AFA6-3C51-1078B51B2F46}"/>
              </a:ext>
            </a:extLst>
          </p:cNvPr>
          <p:cNvSpPr txBox="1"/>
          <p:nvPr/>
        </p:nvSpPr>
        <p:spPr>
          <a:xfrm>
            <a:off x="4300893" y="5725457"/>
            <a:ext cx="473528" cy="369332"/>
          </a:xfrm>
          <a:prstGeom prst="rect">
            <a:avLst/>
          </a:prstGeom>
          <a:noFill/>
        </p:spPr>
        <p:txBody>
          <a:bodyPr wrap="square" rtlCol="0">
            <a:spAutoFit/>
          </a:bodyPr>
          <a:lstStyle/>
          <a:p>
            <a:pPr algn="ctr"/>
            <a:r>
              <a:rPr lang="en-US" sz="1800" b="0" dirty="0">
                <a:latin typeface="Palatino" pitchFamily="2" charset="77"/>
                <a:ea typeface="Palatino" pitchFamily="2" charset="77"/>
              </a:rPr>
              <a:t>X</a:t>
            </a:r>
          </a:p>
        </p:txBody>
      </p:sp>
      <p:graphicFrame>
        <p:nvGraphicFramePr>
          <p:cNvPr id="19" name="Table 18">
            <a:extLst>
              <a:ext uri="{FF2B5EF4-FFF2-40B4-BE49-F238E27FC236}">
                <a16:creationId xmlns:a16="http://schemas.microsoft.com/office/drawing/2014/main" id="{9D9D6D02-1822-6CAF-6021-E0E3D7A60017}"/>
              </a:ext>
            </a:extLst>
          </p:cNvPr>
          <p:cNvGraphicFramePr>
            <a:graphicFrameLocks noGrp="1"/>
          </p:cNvGraphicFramePr>
          <p:nvPr>
            <p:extLst>
              <p:ext uri="{D42A27DB-BD31-4B8C-83A1-F6EECF244321}">
                <p14:modId xmlns:p14="http://schemas.microsoft.com/office/powerpoint/2010/main" val="279014498"/>
              </p:ext>
            </p:extLst>
          </p:nvPr>
        </p:nvGraphicFramePr>
        <p:xfrm>
          <a:off x="9450871" y="5376550"/>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53</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-32</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3568556321"/>
                  </a:ext>
                </a:extLst>
              </a:tr>
              <a:tr h="353267">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extLst>
                  <a:ext uri="{0D108BD9-81ED-4DB2-BD59-A6C34878D82A}">
                    <a16:rowId xmlns:a16="http://schemas.microsoft.com/office/drawing/2014/main" val="2635999316"/>
                  </a:ext>
                </a:extLst>
              </a:tr>
              <a:tr h="353267">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extLst>
                  <a:ext uri="{0D108BD9-81ED-4DB2-BD59-A6C34878D82A}">
                    <a16:rowId xmlns:a16="http://schemas.microsoft.com/office/drawing/2014/main" val="3593103659"/>
                  </a:ext>
                </a:extLst>
              </a:tr>
            </a:tbl>
          </a:graphicData>
        </a:graphic>
      </p:graphicFrame>
      <p:graphicFrame>
        <p:nvGraphicFramePr>
          <p:cNvPr id="20" name="Table 19">
            <a:extLst>
              <a:ext uri="{FF2B5EF4-FFF2-40B4-BE49-F238E27FC236}">
                <a16:creationId xmlns:a16="http://schemas.microsoft.com/office/drawing/2014/main" id="{C3DB55D2-8893-B982-C4EA-5EB62788E6AE}"/>
              </a:ext>
            </a:extLst>
          </p:cNvPr>
          <p:cNvGraphicFramePr>
            <a:graphicFrameLocks noGrp="1"/>
          </p:cNvGraphicFramePr>
          <p:nvPr>
            <p:extLst>
              <p:ext uri="{D42A27DB-BD31-4B8C-83A1-F6EECF244321}">
                <p14:modId xmlns:p14="http://schemas.microsoft.com/office/powerpoint/2010/main" val="4141484926"/>
              </p:ext>
            </p:extLst>
          </p:nvPr>
        </p:nvGraphicFramePr>
        <p:xfrm>
          <a:off x="9450871" y="3603949"/>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-30</a:t>
                      </a: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extLst>
                  <a:ext uri="{0D108BD9-81ED-4DB2-BD59-A6C34878D82A}">
                    <a16:rowId xmlns:a16="http://schemas.microsoft.com/office/drawing/2014/main" val="3568556321"/>
                  </a:ext>
                </a:extLst>
              </a:tr>
              <a:tr h="353267">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extLst>
                  <a:ext uri="{0D108BD9-81ED-4DB2-BD59-A6C34878D82A}">
                    <a16:rowId xmlns:a16="http://schemas.microsoft.com/office/drawing/2014/main" val="2635999316"/>
                  </a:ext>
                </a:extLst>
              </a:tr>
              <a:tr h="353267">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extLst>
                  <a:ext uri="{0D108BD9-81ED-4DB2-BD59-A6C34878D82A}">
                    <a16:rowId xmlns:a16="http://schemas.microsoft.com/office/drawing/2014/main" val="3593103659"/>
                  </a:ext>
                </a:extLst>
              </a:tr>
            </a:tbl>
          </a:graphicData>
        </a:graphic>
      </p:graphicFrame>
      <p:graphicFrame>
        <p:nvGraphicFramePr>
          <p:cNvPr id="21" name="Table 20">
            <a:extLst>
              <a:ext uri="{FF2B5EF4-FFF2-40B4-BE49-F238E27FC236}">
                <a16:creationId xmlns:a16="http://schemas.microsoft.com/office/drawing/2014/main" id="{0C05C724-4947-435D-5A56-F10AA789A9E0}"/>
              </a:ext>
            </a:extLst>
          </p:cNvPr>
          <p:cNvGraphicFramePr>
            <a:graphicFrameLocks noGrp="1"/>
          </p:cNvGraphicFramePr>
          <p:nvPr>
            <p:extLst>
              <p:ext uri="{D42A27DB-BD31-4B8C-83A1-F6EECF244321}">
                <p14:modId xmlns:p14="http://schemas.microsoft.com/office/powerpoint/2010/main" val="3224744133"/>
              </p:ext>
            </p:extLst>
          </p:nvPr>
        </p:nvGraphicFramePr>
        <p:xfrm>
          <a:off x="9450871" y="1831348"/>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extLst>
                  <a:ext uri="{0D108BD9-81ED-4DB2-BD59-A6C34878D82A}">
                    <a16:rowId xmlns:a16="http://schemas.microsoft.com/office/drawing/2014/main" val="3568556321"/>
                  </a:ext>
                </a:extLst>
              </a:tr>
              <a:tr h="353267">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extLst>
                  <a:ext uri="{0D108BD9-81ED-4DB2-BD59-A6C34878D82A}">
                    <a16:rowId xmlns:a16="http://schemas.microsoft.com/office/drawing/2014/main" val="2635999316"/>
                  </a:ext>
                </a:extLst>
              </a:tr>
              <a:tr h="353267">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extLst>
                  <a:ext uri="{0D108BD9-81ED-4DB2-BD59-A6C34878D82A}">
                    <a16:rowId xmlns:a16="http://schemas.microsoft.com/office/drawing/2014/main" val="3593103659"/>
                  </a:ext>
                </a:extLst>
              </a:tr>
            </a:tbl>
          </a:graphicData>
        </a:graphic>
      </p:graphicFrame>
      <p:sp>
        <p:nvSpPr>
          <p:cNvPr id="22" name="Right Arrow 21">
            <a:extLst>
              <a:ext uri="{FF2B5EF4-FFF2-40B4-BE49-F238E27FC236}">
                <a16:creationId xmlns:a16="http://schemas.microsoft.com/office/drawing/2014/main" id="{0A4AE59E-DA31-AEBE-49C9-A6D6FC3D4E41}"/>
              </a:ext>
            </a:extLst>
          </p:cNvPr>
          <p:cNvSpPr/>
          <p:nvPr/>
        </p:nvSpPr>
        <p:spPr>
          <a:xfrm>
            <a:off x="8203061" y="2198200"/>
            <a:ext cx="840921" cy="32609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B1848F82-33F1-C3A6-5D0F-09B08647F865}"/>
              </a:ext>
            </a:extLst>
          </p:cNvPr>
          <p:cNvSpPr/>
          <p:nvPr/>
        </p:nvSpPr>
        <p:spPr>
          <a:xfrm>
            <a:off x="8203062" y="3970801"/>
            <a:ext cx="840921" cy="32609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7285C391-60BC-70C8-459C-C044CE87EA60}"/>
              </a:ext>
            </a:extLst>
          </p:cNvPr>
          <p:cNvSpPr/>
          <p:nvPr/>
        </p:nvSpPr>
        <p:spPr>
          <a:xfrm>
            <a:off x="8203061" y="5737293"/>
            <a:ext cx="840921" cy="32609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5DF8DC8-7498-AD7B-870B-F7F7B49AF25A}"/>
              </a:ext>
            </a:extLst>
          </p:cNvPr>
          <p:cNvSpPr txBox="1"/>
          <p:nvPr/>
        </p:nvSpPr>
        <p:spPr>
          <a:xfrm>
            <a:off x="702291" y="6655443"/>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26" name="Slide Number Placeholder 4">
            <a:extLst>
              <a:ext uri="{FF2B5EF4-FFF2-40B4-BE49-F238E27FC236}">
                <a16:creationId xmlns:a16="http://schemas.microsoft.com/office/drawing/2014/main" id="{738E382F-E6C3-8137-78F4-64A004584E02}"/>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33</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7378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574526-C337-9104-AE7B-4E1D88762CF8}"/>
              </a:ext>
            </a:extLst>
          </p:cNvPr>
          <p:cNvSpPr txBox="1">
            <a:spLocks/>
          </p:cNvSpPr>
          <p:nvPr/>
        </p:nvSpPr>
        <p:spPr>
          <a:xfrm>
            <a:off x="962737" y="-39047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BOARD WORK</a:t>
            </a:r>
            <a:endParaRPr lang="en-US" dirty="0"/>
          </a:p>
        </p:txBody>
      </p:sp>
      <p:sp>
        <p:nvSpPr>
          <p:cNvPr id="5" name="TextBox 4">
            <a:extLst>
              <a:ext uri="{FF2B5EF4-FFF2-40B4-BE49-F238E27FC236}">
                <a16:creationId xmlns:a16="http://schemas.microsoft.com/office/drawing/2014/main" id="{D7E04FB2-1F63-59F5-60F5-DE3E02C704FA}"/>
              </a:ext>
            </a:extLst>
          </p:cNvPr>
          <p:cNvSpPr txBox="1"/>
          <p:nvPr/>
        </p:nvSpPr>
        <p:spPr>
          <a:xfrm>
            <a:off x="860857" y="678631"/>
            <a:ext cx="8128022" cy="523220"/>
          </a:xfrm>
          <a:prstGeom prst="rect">
            <a:avLst/>
          </a:prstGeom>
          <a:noFill/>
        </p:spPr>
        <p:txBody>
          <a:bodyPr wrap="square">
            <a:spAutoFit/>
          </a:bodyPr>
          <a:lstStyle/>
          <a:p>
            <a:r>
              <a:rPr lang="en-US" sz="28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CONVOLUTIONAL NEURAL NETWORKS</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8" name="Table 7">
            <a:extLst>
              <a:ext uri="{FF2B5EF4-FFF2-40B4-BE49-F238E27FC236}">
                <a16:creationId xmlns:a16="http://schemas.microsoft.com/office/drawing/2014/main" id="{079BB751-E73B-ADDB-5816-EDC8221BF59C}"/>
              </a:ext>
            </a:extLst>
          </p:cNvPr>
          <p:cNvGraphicFramePr>
            <a:graphicFrameLocks noGrp="1"/>
          </p:cNvGraphicFramePr>
          <p:nvPr>
            <p:extLst>
              <p:ext uri="{D42A27DB-BD31-4B8C-83A1-F6EECF244321}">
                <p14:modId xmlns:p14="http://schemas.microsoft.com/office/powerpoint/2010/main" val="1421606456"/>
              </p:ext>
            </p:extLst>
          </p:nvPr>
        </p:nvGraphicFramePr>
        <p:xfrm>
          <a:off x="1287983" y="1599250"/>
          <a:ext cx="1871595" cy="1524000"/>
        </p:xfrm>
        <a:graphic>
          <a:graphicData uri="http://schemas.openxmlformats.org/drawingml/2006/table">
            <a:tbl>
              <a:tblPr firstRow="1" bandRow="1">
                <a:tableStyleId>{D7AC3CCA-C797-4891-BE02-D94E43425B78}</a:tableStyleId>
              </a:tblPr>
              <a:tblGrid>
                <a:gridCol w="374319">
                  <a:extLst>
                    <a:ext uri="{9D8B030D-6E8A-4147-A177-3AD203B41FA5}">
                      <a16:colId xmlns:a16="http://schemas.microsoft.com/office/drawing/2014/main" val="1058269089"/>
                    </a:ext>
                  </a:extLst>
                </a:gridCol>
                <a:gridCol w="374319">
                  <a:extLst>
                    <a:ext uri="{9D8B030D-6E8A-4147-A177-3AD203B41FA5}">
                      <a16:colId xmlns:a16="http://schemas.microsoft.com/office/drawing/2014/main" val="4056843899"/>
                    </a:ext>
                  </a:extLst>
                </a:gridCol>
                <a:gridCol w="374319">
                  <a:extLst>
                    <a:ext uri="{9D8B030D-6E8A-4147-A177-3AD203B41FA5}">
                      <a16:colId xmlns:a16="http://schemas.microsoft.com/office/drawing/2014/main" val="554069125"/>
                    </a:ext>
                  </a:extLst>
                </a:gridCol>
                <a:gridCol w="374319">
                  <a:extLst>
                    <a:ext uri="{9D8B030D-6E8A-4147-A177-3AD203B41FA5}">
                      <a16:colId xmlns:a16="http://schemas.microsoft.com/office/drawing/2014/main" val="4205048657"/>
                    </a:ext>
                  </a:extLst>
                </a:gridCol>
                <a:gridCol w="374319">
                  <a:extLst>
                    <a:ext uri="{9D8B030D-6E8A-4147-A177-3AD203B41FA5}">
                      <a16:colId xmlns:a16="http://schemas.microsoft.com/office/drawing/2014/main" val="627954525"/>
                    </a:ext>
                  </a:extLst>
                </a:gridCol>
              </a:tblGrid>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46</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297370">
                <a:tc>
                  <a:txBody>
                    <a:bodyPr/>
                    <a:lstStyle/>
                    <a:p>
                      <a:pPr algn="ctr"/>
                      <a:r>
                        <a:rPr lang="en-US" sz="1400" b="0" dirty="0">
                          <a:latin typeface="Palatino" pitchFamily="2" charset="77"/>
                          <a:ea typeface="Palatino" pitchFamily="2" charset="77"/>
                        </a:rPr>
                        <a:t>45</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297370">
                <a:tc>
                  <a:txBody>
                    <a:bodyPr/>
                    <a:lstStyle/>
                    <a:p>
                      <a:pPr algn="ctr"/>
                      <a:r>
                        <a:rPr lang="en-US" sz="1400" b="0" dirty="0">
                          <a:latin typeface="Palatino" pitchFamily="2" charset="77"/>
                          <a:ea typeface="Palatino" pitchFamily="2" charset="77"/>
                        </a:rPr>
                        <a:t>23</a:t>
                      </a:r>
                    </a:p>
                  </a:txBody>
                  <a:tcPr>
                    <a:solidFill>
                      <a:schemeClr val="bg1"/>
                    </a:solidFill>
                  </a:tcPr>
                </a:tc>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12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graphicFrame>
        <p:nvGraphicFramePr>
          <p:cNvPr id="9" name="Table 8">
            <a:extLst>
              <a:ext uri="{FF2B5EF4-FFF2-40B4-BE49-F238E27FC236}">
                <a16:creationId xmlns:a16="http://schemas.microsoft.com/office/drawing/2014/main" id="{4933A186-4A06-6389-E202-29EC1B802AA1}"/>
              </a:ext>
            </a:extLst>
          </p:cNvPr>
          <p:cNvGraphicFramePr>
            <a:graphicFrameLocks noGrp="1"/>
          </p:cNvGraphicFramePr>
          <p:nvPr>
            <p:extLst>
              <p:ext uri="{D42A27DB-BD31-4B8C-83A1-F6EECF244321}">
                <p14:modId xmlns:p14="http://schemas.microsoft.com/office/powerpoint/2010/main" val="3697726420"/>
              </p:ext>
            </p:extLst>
          </p:nvPr>
        </p:nvGraphicFramePr>
        <p:xfrm>
          <a:off x="1287982" y="5144452"/>
          <a:ext cx="1871595" cy="1524000"/>
        </p:xfrm>
        <a:graphic>
          <a:graphicData uri="http://schemas.openxmlformats.org/drawingml/2006/table">
            <a:tbl>
              <a:tblPr firstRow="1" bandRow="1">
                <a:tableStyleId>{D7AC3CCA-C797-4891-BE02-D94E43425B78}</a:tableStyleId>
              </a:tblPr>
              <a:tblGrid>
                <a:gridCol w="374319">
                  <a:extLst>
                    <a:ext uri="{9D8B030D-6E8A-4147-A177-3AD203B41FA5}">
                      <a16:colId xmlns:a16="http://schemas.microsoft.com/office/drawing/2014/main" val="1058269089"/>
                    </a:ext>
                  </a:extLst>
                </a:gridCol>
                <a:gridCol w="374319">
                  <a:extLst>
                    <a:ext uri="{9D8B030D-6E8A-4147-A177-3AD203B41FA5}">
                      <a16:colId xmlns:a16="http://schemas.microsoft.com/office/drawing/2014/main" val="4056843899"/>
                    </a:ext>
                  </a:extLst>
                </a:gridCol>
                <a:gridCol w="374319">
                  <a:extLst>
                    <a:ext uri="{9D8B030D-6E8A-4147-A177-3AD203B41FA5}">
                      <a16:colId xmlns:a16="http://schemas.microsoft.com/office/drawing/2014/main" val="554069125"/>
                    </a:ext>
                  </a:extLst>
                </a:gridCol>
                <a:gridCol w="374319">
                  <a:extLst>
                    <a:ext uri="{9D8B030D-6E8A-4147-A177-3AD203B41FA5}">
                      <a16:colId xmlns:a16="http://schemas.microsoft.com/office/drawing/2014/main" val="4205048657"/>
                    </a:ext>
                  </a:extLst>
                </a:gridCol>
                <a:gridCol w="374319">
                  <a:extLst>
                    <a:ext uri="{9D8B030D-6E8A-4147-A177-3AD203B41FA5}">
                      <a16:colId xmlns:a16="http://schemas.microsoft.com/office/drawing/2014/main" val="627954525"/>
                    </a:ext>
                  </a:extLst>
                </a:gridCol>
              </a:tblGrid>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46</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297370">
                <a:tc>
                  <a:txBody>
                    <a:bodyPr/>
                    <a:lstStyle/>
                    <a:p>
                      <a:pPr algn="ctr"/>
                      <a:r>
                        <a:rPr lang="en-US" sz="1400" b="0" dirty="0">
                          <a:latin typeface="Palatino" pitchFamily="2" charset="77"/>
                          <a:ea typeface="Palatino" pitchFamily="2" charset="77"/>
                        </a:rPr>
                        <a:t>45</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297370">
                <a:tc>
                  <a:txBody>
                    <a:bodyPr/>
                    <a:lstStyle/>
                    <a:p>
                      <a:pPr algn="ctr"/>
                      <a:r>
                        <a:rPr lang="en-US" sz="1400" b="0" dirty="0">
                          <a:latin typeface="Palatino" pitchFamily="2" charset="77"/>
                          <a:ea typeface="Palatino" pitchFamily="2" charset="77"/>
                        </a:rPr>
                        <a:t>23</a:t>
                      </a:r>
                    </a:p>
                  </a:txBody>
                  <a:tcPr>
                    <a:solidFill>
                      <a:schemeClr val="bg1"/>
                    </a:solidFill>
                  </a:tcPr>
                </a:tc>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12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graphicFrame>
        <p:nvGraphicFramePr>
          <p:cNvPr id="10" name="Table 9">
            <a:extLst>
              <a:ext uri="{FF2B5EF4-FFF2-40B4-BE49-F238E27FC236}">
                <a16:creationId xmlns:a16="http://schemas.microsoft.com/office/drawing/2014/main" id="{8559E71A-0A33-6716-D423-E46ABD0027B8}"/>
              </a:ext>
            </a:extLst>
          </p:cNvPr>
          <p:cNvGraphicFramePr>
            <a:graphicFrameLocks noGrp="1"/>
          </p:cNvGraphicFramePr>
          <p:nvPr>
            <p:extLst>
              <p:ext uri="{D42A27DB-BD31-4B8C-83A1-F6EECF244321}">
                <p14:modId xmlns:p14="http://schemas.microsoft.com/office/powerpoint/2010/main" val="2276145583"/>
              </p:ext>
            </p:extLst>
          </p:nvPr>
        </p:nvGraphicFramePr>
        <p:xfrm>
          <a:off x="1287983" y="3371851"/>
          <a:ext cx="1871595" cy="1524000"/>
        </p:xfrm>
        <a:graphic>
          <a:graphicData uri="http://schemas.openxmlformats.org/drawingml/2006/table">
            <a:tbl>
              <a:tblPr firstRow="1" bandRow="1">
                <a:tableStyleId>{D7AC3CCA-C797-4891-BE02-D94E43425B78}</a:tableStyleId>
              </a:tblPr>
              <a:tblGrid>
                <a:gridCol w="374319">
                  <a:extLst>
                    <a:ext uri="{9D8B030D-6E8A-4147-A177-3AD203B41FA5}">
                      <a16:colId xmlns:a16="http://schemas.microsoft.com/office/drawing/2014/main" val="1058269089"/>
                    </a:ext>
                  </a:extLst>
                </a:gridCol>
                <a:gridCol w="374319">
                  <a:extLst>
                    <a:ext uri="{9D8B030D-6E8A-4147-A177-3AD203B41FA5}">
                      <a16:colId xmlns:a16="http://schemas.microsoft.com/office/drawing/2014/main" val="4056843899"/>
                    </a:ext>
                  </a:extLst>
                </a:gridCol>
                <a:gridCol w="374319">
                  <a:extLst>
                    <a:ext uri="{9D8B030D-6E8A-4147-A177-3AD203B41FA5}">
                      <a16:colId xmlns:a16="http://schemas.microsoft.com/office/drawing/2014/main" val="554069125"/>
                    </a:ext>
                  </a:extLst>
                </a:gridCol>
                <a:gridCol w="374319">
                  <a:extLst>
                    <a:ext uri="{9D8B030D-6E8A-4147-A177-3AD203B41FA5}">
                      <a16:colId xmlns:a16="http://schemas.microsoft.com/office/drawing/2014/main" val="4205048657"/>
                    </a:ext>
                  </a:extLst>
                </a:gridCol>
                <a:gridCol w="374319">
                  <a:extLst>
                    <a:ext uri="{9D8B030D-6E8A-4147-A177-3AD203B41FA5}">
                      <a16:colId xmlns:a16="http://schemas.microsoft.com/office/drawing/2014/main" val="627954525"/>
                    </a:ext>
                  </a:extLst>
                </a:gridCol>
              </a:tblGrid>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46</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297370">
                <a:tc>
                  <a:txBody>
                    <a:bodyPr/>
                    <a:lstStyle/>
                    <a:p>
                      <a:pPr algn="ctr"/>
                      <a:r>
                        <a:rPr lang="en-US" sz="1400" b="0" dirty="0">
                          <a:latin typeface="Palatino" pitchFamily="2" charset="77"/>
                          <a:ea typeface="Palatino" pitchFamily="2" charset="77"/>
                        </a:rPr>
                        <a:t>45</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297370">
                <a:tc>
                  <a:txBody>
                    <a:bodyPr/>
                    <a:lstStyle/>
                    <a:p>
                      <a:pPr algn="ctr"/>
                      <a:r>
                        <a:rPr lang="en-US" sz="1400" b="0" dirty="0">
                          <a:latin typeface="Palatino" pitchFamily="2" charset="77"/>
                          <a:ea typeface="Palatino" pitchFamily="2" charset="77"/>
                        </a:rPr>
                        <a:t>23</a:t>
                      </a:r>
                    </a:p>
                  </a:txBody>
                  <a:tcPr>
                    <a:solidFill>
                      <a:schemeClr val="bg1"/>
                    </a:solidFill>
                  </a:tcPr>
                </a:tc>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12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graphicFrame>
        <p:nvGraphicFramePr>
          <p:cNvPr id="11" name="Table 10">
            <a:extLst>
              <a:ext uri="{FF2B5EF4-FFF2-40B4-BE49-F238E27FC236}">
                <a16:creationId xmlns:a16="http://schemas.microsoft.com/office/drawing/2014/main" id="{199F5FD9-A284-A5E7-4982-54CE9CE06D0A}"/>
              </a:ext>
            </a:extLst>
          </p:cNvPr>
          <p:cNvGraphicFramePr>
            <a:graphicFrameLocks noGrp="1"/>
          </p:cNvGraphicFramePr>
          <p:nvPr/>
        </p:nvGraphicFramePr>
        <p:xfrm>
          <a:off x="5915736" y="1831349"/>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0</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0</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extLst>
                  <a:ext uri="{0D108BD9-81ED-4DB2-BD59-A6C34878D82A}">
                    <a16:rowId xmlns:a16="http://schemas.microsoft.com/office/drawing/2014/main" val="2635999316"/>
                  </a:ext>
                </a:extLst>
              </a:tr>
              <a:tr h="353267">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0</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extLst>
                  <a:ext uri="{0D108BD9-81ED-4DB2-BD59-A6C34878D82A}">
                    <a16:rowId xmlns:a16="http://schemas.microsoft.com/office/drawing/2014/main" val="3593103659"/>
                  </a:ext>
                </a:extLst>
              </a:tr>
            </a:tbl>
          </a:graphicData>
        </a:graphic>
      </p:graphicFrame>
      <p:graphicFrame>
        <p:nvGraphicFramePr>
          <p:cNvPr id="14" name="Table 13">
            <a:extLst>
              <a:ext uri="{FF2B5EF4-FFF2-40B4-BE49-F238E27FC236}">
                <a16:creationId xmlns:a16="http://schemas.microsoft.com/office/drawing/2014/main" id="{1CBBD75D-4C00-5A99-D81D-5DC86EB0291D}"/>
              </a:ext>
            </a:extLst>
          </p:cNvPr>
          <p:cNvGraphicFramePr>
            <a:graphicFrameLocks noGrp="1"/>
          </p:cNvGraphicFramePr>
          <p:nvPr/>
        </p:nvGraphicFramePr>
        <p:xfrm>
          <a:off x="5915736" y="3603950"/>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2635999316"/>
                  </a:ext>
                </a:extLst>
              </a:tr>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3593103659"/>
                  </a:ext>
                </a:extLst>
              </a:tr>
            </a:tbl>
          </a:graphicData>
        </a:graphic>
      </p:graphicFrame>
      <p:graphicFrame>
        <p:nvGraphicFramePr>
          <p:cNvPr id="15" name="Table 14">
            <a:extLst>
              <a:ext uri="{FF2B5EF4-FFF2-40B4-BE49-F238E27FC236}">
                <a16:creationId xmlns:a16="http://schemas.microsoft.com/office/drawing/2014/main" id="{C61E2DEA-D6AB-5AF1-0EF2-B91B26B69D1E}"/>
              </a:ext>
            </a:extLst>
          </p:cNvPr>
          <p:cNvGraphicFramePr>
            <a:graphicFrameLocks noGrp="1"/>
          </p:cNvGraphicFramePr>
          <p:nvPr/>
        </p:nvGraphicFramePr>
        <p:xfrm>
          <a:off x="5915735" y="5376551"/>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2635999316"/>
                  </a:ext>
                </a:extLst>
              </a:tr>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3593103659"/>
                  </a:ext>
                </a:extLst>
              </a:tr>
            </a:tbl>
          </a:graphicData>
        </a:graphic>
      </p:graphicFrame>
      <p:sp>
        <p:nvSpPr>
          <p:cNvPr id="16" name="TextBox 15">
            <a:extLst>
              <a:ext uri="{FF2B5EF4-FFF2-40B4-BE49-F238E27FC236}">
                <a16:creationId xmlns:a16="http://schemas.microsoft.com/office/drawing/2014/main" id="{08A7BE78-D5C1-A75D-3476-0E84D89F0393}"/>
              </a:ext>
            </a:extLst>
          </p:cNvPr>
          <p:cNvSpPr txBox="1"/>
          <p:nvPr/>
        </p:nvSpPr>
        <p:spPr>
          <a:xfrm>
            <a:off x="4300893" y="2176583"/>
            <a:ext cx="473528" cy="369332"/>
          </a:xfrm>
          <a:prstGeom prst="rect">
            <a:avLst/>
          </a:prstGeom>
          <a:noFill/>
        </p:spPr>
        <p:txBody>
          <a:bodyPr wrap="square" rtlCol="0">
            <a:spAutoFit/>
          </a:bodyPr>
          <a:lstStyle/>
          <a:p>
            <a:pPr algn="ctr"/>
            <a:r>
              <a:rPr lang="en-US" sz="1800" b="0" dirty="0">
                <a:latin typeface="Palatino" pitchFamily="2" charset="77"/>
                <a:ea typeface="Palatino" pitchFamily="2" charset="77"/>
              </a:rPr>
              <a:t>X</a:t>
            </a:r>
          </a:p>
        </p:txBody>
      </p:sp>
      <p:sp>
        <p:nvSpPr>
          <p:cNvPr id="17" name="TextBox 16">
            <a:extLst>
              <a:ext uri="{FF2B5EF4-FFF2-40B4-BE49-F238E27FC236}">
                <a16:creationId xmlns:a16="http://schemas.microsoft.com/office/drawing/2014/main" id="{4B5CDCBE-3F21-F782-070C-BCDA4969B96D}"/>
              </a:ext>
            </a:extLst>
          </p:cNvPr>
          <p:cNvSpPr txBox="1"/>
          <p:nvPr/>
        </p:nvSpPr>
        <p:spPr>
          <a:xfrm>
            <a:off x="4300893" y="3949184"/>
            <a:ext cx="473528" cy="369332"/>
          </a:xfrm>
          <a:prstGeom prst="rect">
            <a:avLst/>
          </a:prstGeom>
          <a:noFill/>
        </p:spPr>
        <p:txBody>
          <a:bodyPr wrap="square" rtlCol="0">
            <a:spAutoFit/>
          </a:bodyPr>
          <a:lstStyle/>
          <a:p>
            <a:pPr algn="ctr"/>
            <a:r>
              <a:rPr lang="en-US" sz="1800" b="0" dirty="0">
                <a:latin typeface="Palatino" pitchFamily="2" charset="77"/>
                <a:ea typeface="Palatino" pitchFamily="2" charset="77"/>
              </a:rPr>
              <a:t>X</a:t>
            </a:r>
          </a:p>
        </p:txBody>
      </p:sp>
      <p:sp>
        <p:nvSpPr>
          <p:cNvPr id="18" name="TextBox 17">
            <a:extLst>
              <a:ext uri="{FF2B5EF4-FFF2-40B4-BE49-F238E27FC236}">
                <a16:creationId xmlns:a16="http://schemas.microsoft.com/office/drawing/2014/main" id="{36668F74-8E57-AFA6-3C51-1078B51B2F46}"/>
              </a:ext>
            </a:extLst>
          </p:cNvPr>
          <p:cNvSpPr txBox="1"/>
          <p:nvPr/>
        </p:nvSpPr>
        <p:spPr>
          <a:xfrm>
            <a:off x="4300893" y="5725457"/>
            <a:ext cx="473528" cy="369332"/>
          </a:xfrm>
          <a:prstGeom prst="rect">
            <a:avLst/>
          </a:prstGeom>
          <a:noFill/>
        </p:spPr>
        <p:txBody>
          <a:bodyPr wrap="square" rtlCol="0">
            <a:spAutoFit/>
          </a:bodyPr>
          <a:lstStyle/>
          <a:p>
            <a:pPr algn="ctr"/>
            <a:r>
              <a:rPr lang="en-US" sz="1800" b="0" dirty="0">
                <a:latin typeface="Palatino" pitchFamily="2" charset="77"/>
                <a:ea typeface="Palatino" pitchFamily="2" charset="77"/>
              </a:rPr>
              <a:t>X</a:t>
            </a:r>
          </a:p>
        </p:txBody>
      </p:sp>
      <p:graphicFrame>
        <p:nvGraphicFramePr>
          <p:cNvPr id="19" name="Table 18">
            <a:extLst>
              <a:ext uri="{FF2B5EF4-FFF2-40B4-BE49-F238E27FC236}">
                <a16:creationId xmlns:a16="http://schemas.microsoft.com/office/drawing/2014/main" id="{9D9D6D02-1822-6CAF-6021-E0E3D7A60017}"/>
              </a:ext>
            </a:extLst>
          </p:cNvPr>
          <p:cNvGraphicFramePr>
            <a:graphicFrameLocks noGrp="1"/>
          </p:cNvGraphicFramePr>
          <p:nvPr>
            <p:extLst>
              <p:ext uri="{D42A27DB-BD31-4B8C-83A1-F6EECF244321}">
                <p14:modId xmlns:p14="http://schemas.microsoft.com/office/powerpoint/2010/main" val="108800050"/>
              </p:ext>
            </p:extLst>
          </p:nvPr>
        </p:nvGraphicFramePr>
        <p:xfrm>
          <a:off x="9450871" y="5376550"/>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-30</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-34</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2635999316"/>
                  </a:ext>
                </a:extLst>
              </a:tr>
              <a:tr h="353267">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extLst>
                  <a:ext uri="{0D108BD9-81ED-4DB2-BD59-A6C34878D82A}">
                    <a16:rowId xmlns:a16="http://schemas.microsoft.com/office/drawing/2014/main" val="3593103659"/>
                  </a:ext>
                </a:extLst>
              </a:tr>
            </a:tbl>
          </a:graphicData>
        </a:graphic>
      </p:graphicFrame>
      <p:graphicFrame>
        <p:nvGraphicFramePr>
          <p:cNvPr id="20" name="Table 19">
            <a:extLst>
              <a:ext uri="{FF2B5EF4-FFF2-40B4-BE49-F238E27FC236}">
                <a16:creationId xmlns:a16="http://schemas.microsoft.com/office/drawing/2014/main" id="{C3DB55D2-8893-B982-C4EA-5EB62788E6AE}"/>
              </a:ext>
            </a:extLst>
          </p:cNvPr>
          <p:cNvGraphicFramePr>
            <a:graphicFrameLocks noGrp="1"/>
          </p:cNvGraphicFramePr>
          <p:nvPr>
            <p:extLst>
              <p:ext uri="{D42A27DB-BD31-4B8C-83A1-F6EECF244321}">
                <p14:modId xmlns:p14="http://schemas.microsoft.com/office/powerpoint/2010/main" val="3182504081"/>
              </p:ext>
            </p:extLst>
          </p:nvPr>
        </p:nvGraphicFramePr>
        <p:xfrm>
          <a:off x="9450871" y="3603949"/>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-30</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-34</a:t>
                      </a: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extLst>
                  <a:ext uri="{0D108BD9-81ED-4DB2-BD59-A6C34878D82A}">
                    <a16:rowId xmlns:a16="http://schemas.microsoft.com/office/drawing/2014/main" val="2635999316"/>
                  </a:ext>
                </a:extLst>
              </a:tr>
              <a:tr h="353267">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extLst>
                  <a:ext uri="{0D108BD9-81ED-4DB2-BD59-A6C34878D82A}">
                    <a16:rowId xmlns:a16="http://schemas.microsoft.com/office/drawing/2014/main" val="3593103659"/>
                  </a:ext>
                </a:extLst>
              </a:tr>
            </a:tbl>
          </a:graphicData>
        </a:graphic>
      </p:graphicFrame>
      <p:graphicFrame>
        <p:nvGraphicFramePr>
          <p:cNvPr id="21" name="Table 20">
            <a:extLst>
              <a:ext uri="{FF2B5EF4-FFF2-40B4-BE49-F238E27FC236}">
                <a16:creationId xmlns:a16="http://schemas.microsoft.com/office/drawing/2014/main" id="{0C05C724-4947-435D-5A56-F10AA789A9E0}"/>
              </a:ext>
            </a:extLst>
          </p:cNvPr>
          <p:cNvGraphicFramePr>
            <a:graphicFrameLocks noGrp="1"/>
          </p:cNvGraphicFramePr>
          <p:nvPr>
            <p:extLst>
              <p:ext uri="{D42A27DB-BD31-4B8C-83A1-F6EECF244321}">
                <p14:modId xmlns:p14="http://schemas.microsoft.com/office/powerpoint/2010/main" val="3594281243"/>
              </p:ext>
            </p:extLst>
          </p:nvPr>
        </p:nvGraphicFramePr>
        <p:xfrm>
          <a:off x="9450871" y="1831348"/>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-30</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extLst>
                  <a:ext uri="{0D108BD9-81ED-4DB2-BD59-A6C34878D82A}">
                    <a16:rowId xmlns:a16="http://schemas.microsoft.com/office/drawing/2014/main" val="2635999316"/>
                  </a:ext>
                </a:extLst>
              </a:tr>
              <a:tr h="353267">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extLst>
                  <a:ext uri="{0D108BD9-81ED-4DB2-BD59-A6C34878D82A}">
                    <a16:rowId xmlns:a16="http://schemas.microsoft.com/office/drawing/2014/main" val="3593103659"/>
                  </a:ext>
                </a:extLst>
              </a:tr>
            </a:tbl>
          </a:graphicData>
        </a:graphic>
      </p:graphicFrame>
      <p:sp>
        <p:nvSpPr>
          <p:cNvPr id="22" name="Right Arrow 21">
            <a:extLst>
              <a:ext uri="{FF2B5EF4-FFF2-40B4-BE49-F238E27FC236}">
                <a16:creationId xmlns:a16="http://schemas.microsoft.com/office/drawing/2014/main" id="{0A4AE59E-DA31-AEBE-49C9-A6D6FC3D4E41}"/>
              </a:ext>
            </a:extLst>
          </p:cNvPr>
          <p:cNvSpPr/>
          <p:nvPr/>
        </p:nvSpPr>
        <p:spPr>
          <a:xfrm>
            <a:off x="8203061" y="2198200"/>
            <a:ext cx="840921" cy="32609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B1848F82-33F1-C3A6-5D0F-09B08647F865}"/>
              </a:ext>
            </a:extLst>
          </p:cNvPr>
          <p:cNvSpPr/>
          <p:nvPr/>
        </p:nvSpPr>
        <p:spPr>
          <a:xfrm>
            <a:off x="8203062" y="3970801"/>
            <a:ext cx="840921" cy="32609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7285C391-60BC-70C8-459C-C044CE87EA60}"/>
              </a:ext>
            </a:extLst>
          </p:cNvPr>
          <p:cNvSpPr/>
          <p:nvPr/>
        </p:nvSpPr>
        <p:spPr>
          <a:xfrm>
            <a:off x="8203061" y="5737293"/>
            <a:ext cx="840921" cy="32609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242FC7C-C75A-8997-F5F3-B3FE08CE29E0}"/>
              </a:ext>
            </a:extLst>
          </p:cNvPr>
          <p:cNvSpPr txBox="1"/>
          <p:nvPr/>
        </p:nvSpPr>
        <p:spPr>
          <a:xfrm>
            <a:off x="702290" y="6655443"/>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6" name="Slide Number Placeholder 4">
            <a:extLst>
              <a:ext uri="{FF2B5EF4-FFF2-40B4-BE49-F238E27FC236}">
                <a16:creationId xmlns:a16="http://schemas.microsoft.com/office/drawing/2014/main" id="{EC3796BD-81FC-29BC-6E8C-10908C0BE8B6}"/>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34</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86540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574526-C337-9104-AE7B-4E1D88762CF8}"/>
              </a:ext>
            </a:extLst>
          </p:cNvPr>
          <p:cNvSpPr txBox="1">
            <a:spLocks/>
          </p:cNvSpPr>
          <p:nvPr/>
        </p:nvSpPr>
        <p:spPr>
          <a:xfrm>
            <a:off x="962737" y="-39047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BOARD WORK</a:t>
            </a:r>
            <a:endParaRPr lang="en-US" dirty="0"/>
          </a:p>
        </p:txBody>
      </p:sp>
      <p:sp>
        <p:nvSpPr>
          <p:cNvPr id="5" name="TextBox 4">
            <a:extLst>
              <a:ext uri="{FF2B5EF4-FFF2-40B4-BE49-F238E27FC236}">
                <a16:creationId xmlns:a16="http://schemas.microsoft.com/office/drawing/2014/main" id="{D7E04FB2-1F63-59F5-60F5-DE3E02C704FA}"/>
              </a:ext>
            </a:extLst>
          </p:cNvPr>
          <p:cNvSpPr txBox="1"/>
          <p:nvPr/>
        </p:nvSpPr>
        <p:spPr>
          <a:xfrm>
            <a:off x="860857" y="678631"/>
            <a:ext cx="8128022" cy="523220"/>
          </a:xfrm>
          <a:prstGeom prst="rect">
            <a:avLst/>
          </a:prstGeom>
          <a:noFill/>
        </p:spPr>
        <p:txBody>
          <a:bodyPr wrap="square">
            <a:spAutoFit/>
          </a:bodyPr>
          <a:lstStyle/>
          <a:p>
            <a:r>
              <a:rPr lang="en-US" sz="28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CONVOLUTIONAL NEURAL NETWORKS</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8" name="Table 7">
            <a:extLst>
              <a:ext uri="{FF2B5EF4-FFF2-40B4-BE49-F238E27FC236}">
                <a16:creationId xmlns:a16="http://schemas.microsoft.com/office/drawing/2014/main" id="{079BB751-E73B-ADDB-5816-EDC8221BF59C}"/>
              </a:ext>
            </a:extLst>
          </p:cNvPr>
          <p:cNvGraphicFramePr>
            <a:graphicFrameLocks noGrp="1"/>
          </p:cNvGraphicFramePr>
          <p:nvPr>
            <p:extLst>
              <p:ext uri="{D42A27DB-BD31-4B8C-83A1-F6EECF244321}">
                <p14:modId xmlns:p14="http://schemas.microsoft.com/office/powerpoint/2010/main" val="3540154938"/>
              </p:ext>
            </p:extLst>
          </p:nvPr>
        </p:nvGraphicFramePr>
        <p:xfrm>
          <a:off x="1287983" y="1599250"/>
          <a:ext cx="1871595" cy="1524000"/>
        </p:xfrm>
        <a:graphic>
          <a:graphicData uri="http://schemas.openxmlformats.org/drawingml/2006/table">
            <a:tbl>
              <a:tblPr firstRow="1" bandRow="1">
                <a:tableStyleId>{D7AC3CCA-C797-4891-BE02-D94E43425B78}</a:tableStyleId>
              </a:tblPr>
              <a:tblGrid>
                <a:gridCol w="374319">
                  <a:extLst>
                    <a:ext uri="{9D8B030D-6E8A-4147-A177-3AD203B41FA5}">
                      <a16:colId xmlns:a16="http://schemas.microsoft.com/office/drawing/2014/main" val="1058269089"/>
                    </a:ext>
                  </a:extLst>
                </a:gridCol>
                <a:gridCol w="374319">
                  <a:extLst>
                    <a:ext uri="{9D8B030D-6E8A-4147-A177-3AD203B41FA5}">
                      <a16:colId xmlns:a16="http://schemas.microsoft.com/office/drawing/2014/main" val="4056843899"/>
                    </a:ext>
                  </a:extLst>
                </a:gridCol>
                <a:gridCol w="374319">
                  <a:extLst>
                    <a:ext uri="{9D8B030D-6E8A-4147-A177-3AD203B41FA5}">
                      <a16:colId xmlns:a16="http://schemas.microsoft.com/office/drawing/2014/main" val="554069125"/>
                    </a:ext>
                  </a:extLst>
                </a:gridCol>
                <a:gridCol w="374319">
                  <a:extLst>
                    <a:ext uri="{9D8B030D-6E8A-4147-A177-3AD203B41FA5}">
                      <a16:colId xmlns:a16="http://schemas.microsoft.com/office/drawing/2014/main" val="4205048657"/>
                    </a:ext>
                  </a:extLst>
                </a:gridCol>
                <a:gridCol w="374319">
                  <a:extLst>
                    <a:ext uri="{9D8B030D-6E8A-4147-A177-3AD203B41FA5}">
                      <a16:colId xmlns:a16="http://schemas.microsoft.com/office/drawing/2014/main" val="627954525"/>
                    </a:ext>
                  </a:extLst>
                </a:gridCol>
              </a:tblGrid>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46</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297370">
                <a:tc>
                  <a:txBody>
                    <a:bodyPr/>
                    <a:lstStyle/>
                    <a:p>
                      <a:pPr algn="ctr"/>
                      <a:r>
                        <a:rPr lang="en-US" sz="1400" b="0" dirty="0">
                          <a:latin typeface="Palatino" pitchFamily="2" charset="77"/>
                          <a:ea typeface="Palatino" pitchFamily="2" charset="77"/>
                        </a:rPr>
                        <a:t>45</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297370">
                <a:tc>
                  <a:txBody>
                    <a:bodyPr/>
                    <a:lstStyle/>
                    <a:p>
                      <a:pPr algn="ctr"/>
                      <a:r>
                        <a:rPr lang="en-US" sz="1400" b="0" dirty="0">
                          <a:latin typeface="Palatino" pitchFamily="2" charset="77"/>
                          <a:ea typeface="Palatino" pitchFamily="2" charset="77"/>
                        </a:rPr>
                        <a:t>23</a:t>
                      </a:r>
                    </a:p>
                  </a:txBody>
                  <a:tcPr>
                    <a:solidFill>
                      <a:schemeClr val="bg1"/>
                    </a:solidFill>
                  </a:tcPr>
                </a:tc>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12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graphicFrame>
        <p:nvGraphicFramePr>
          <p:cNvPr id="9" name="Table 8">
            <a:extLst>
              <a:ext uri="{FF2B5EF4-FFF2-40B4-BE49-F238E27FC236}">
                <a16:creationId xmlns:a16="http://schemas.microsoft.com/office/drawing/2014/main" id="{4933A186-4A06-6389-E202-29EC1B802AA1}"/>
              </a:ext>
            </a:extLst>
          </p:cNvPr>
          <p:cNvGraphicFramePr>
            <a:graphicFrameLocks noGrp="1"/>
          </p:cNvGraphicFramePr>
          <p:nvPr>
            <p:extLst>
              <p:ext uri="{D42A27DB-BD31-4B8C-83A1-F6EECF244321}">
                <p14:modId xmlns:p14="http://schemas.microsoft.com/office/powerpoint/2010/main" val="261234128"/>
              </p:ext>
            </p:extLst>
          </p:nvPr>
        </p:nvGraphicFramePr>
        <p:xfrm>
          <a:off x="1287982" y="5144452"/>
          <a:ext cx="1871595" cy="1524000"/>
        </p:xfrm>
        <a:graphic>
          <a:graphicData uri="http://schemas.openxmlformats.org/drawingml/2006/table">
            <a:tbl>
              <a:tblPr firstRow="1" bandRow="1">
                <a:tableStyleId>{D7AC3CCA-C797-4891-BE02-D94E43425B78}</a:tableStyleId>
              </a:tblPr>
              <a:tblGrid>
                <a:gridCol w="374319">
                  <a:extLst>
                    <a:ext uri="{9D8B030D-6E8A-4147-A177-3AD203B41FA5}">
                      <a16:colId xmlns:a16="http://schemas.microsoft.com/office/drawing/2014/main" val="1058269089"/>
                    </a:ext>
                  </a:extLst>
                </a:gridCol>
                <a:gridCol w="374319">
                  <a:extLst>
                    <a:ext uri="{9D8B030D-6E8A-4147-A177-3AD203B41FA5}">
                      <a16:colId xmlns:a16="http://schemas.microsoft.com/office/drawing/2014/main" val="4056843899"/>
                    </a:ext>
                  </a:extLst>
                </a:gridCol>
                <a:gridCol w="374319">
                  <a:extLst>
                    <a:ext uri="{9D8B030D-6E8A-4147-A177-3AD203B41FA5}">
                      <a16:colId xmlns:a16="http://schemas.microsoft.com/office/drawing/2014/main" val="554069125"/>
                    </a:ext>
                  </a:extLst>
                </a:gridCol>
                <a:gridCol w="374319">
                  <a:extLst>
                    <a:ext uri="{9D8B030D-6E8A-4147-A177-3AD203B41FA5}">
                      <a16:colId xmlns:a16="http://schemas.microsoft.com/office/drawing/2014/main" val="4205048657"/>
                    </a:ext>
                  </a:extLst>
                </a:gridCol>
                <a:gridCol w="374319">
                  <a:extLst>
                    <a:ext uri="{9D8B030D-6E8A-4147-A177-3AD203B41FA5}">
                      <a16:colId xmlns:a16="http://schemas.microsoft.com/office/drawing/2014/main" val="627954525"/>
                    </a:ext>
                  </a:extLst>
                </a:gridCol>
              </a:tblGrid>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46</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297370">
                <a:tc>
                  <a:txBody>
                    <a:bodyPr/>
                    <a:lstStyle/>
                    <a:p>
                      <a:pPr algn="ctr"/>
                      <a:r>
                        <a:rPr lang="en-US" sz="1400" b="0" dirty="0">
                          <a:latin typeface="Palatino" pitchFamily="2" charset="77"/>
                          <a:ea typeface="Palatino" pitchFamily="2" charset="77"/>
                        </a:rPr>
                        <a:t>45</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297370">
                <a:tc>
                  <a:txBody>
                    <a:bodyPr/>
                    <a:lstStyle/>
                    <a:p>
                      <a:pPr algn="ctr"/>
                      <a:r>
                        <a:rPr lang="en-US" sz="1400" b="0" dirty="0">
                          <a:latin typeface="Palatino" pitchFamily="2" charset="77"/>
                          <a:ea typeface="Palatino" pitchFamily="2" charset="77"/>
                        </a:rPr>
                        <a:t>23</a:t>
                      </a:r>
                    </a:p>
                  </a:txBody>
                  <a:tcPr>
                    <a:solidFill>
                      <a:schemeClr val="bg1"/>
                    </a:solidFill>
                  </a:tcPr>
                </a:tc>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12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graphicFrame>
        <p:nvGraphicFramePr>
          <p:cNvPr id="10" name="Table 9">
            <a:extLst>
              <a:ext uri="{FF2B5EF4-FFF2-40B4-BE49-F238E27FC236}">
                <a16:creationId xmlns:a16="http://schemas.microsoft.com/office/drawing/2014/main" id="{8559E71A-0A33-6716-D423-E46ABD0027B8}"/>
              </a:ext>
            </a:extLst>
          </p:cNvPr>
          <p:cNvGraphicFramePr>
            <a:graphicFrameLocks noGrp="1"/>
          </p:cNvGraphicFramePr>
          <p:nvPr>
            <p:extLst>
              <p:ext uri="{D42A27DB-BD31-4B8C-83A1-F6EECF244321}">
                <p14:modId xmlns:p14="http://schemas.microsoft.com/office/powerpoint/2010/main" val="1658196307"/>
              </p:ext>
            </p:extLst>
          </p:nvPr>
        </p:nvGraphicFramePr>
        <p:xfrm>
          <a:off x="1287983" y="3371851"/>
          <a:ext cx="1871595" cy="1524000"/>
        </p:xfrm>
        <a:graphic>
          <a:graphicData uri="http://schemas.openxmlformats.org/drawingml/2006/table">
            <a:tbl>
              <a:tblPr firstRow="1" bandRow="1">
                <a:tableStyleId>{D7AC3CCA-C797-4891-BE02-D94E43425B78}</a:tableStyleId>
              </a:tblPr>
              <a:tblGrid>
                <a:gridCol w="374319">
                  <a:extLst>
                    <a:ext uri="{9D8B030D-6E8A-4147-A177-3AD203B41FA5}">
                      <a16:colId xmlns:a16="http://schemas.microsoft.com/office/drawing/2014/main" val="1058269089"/>
                    </a:ext>
                  </a:extLst>
                </a:gridCol>
                <a:gridCol w="374319">
                  <a:extLst>
                    <a:ext uri="{9D8B030D-6E8A-4147-A177-3AD203B41FA5}">
                      <a16:colId xmlns:a16="http://schemas.microsoft.com/office/drawing/2014/main" val="4056843899"/>
                    </a:ext>
                  </a:extLst>
                </a:gridCol>
                <a:gridCol w="374319">
                  <a:extLst>
                    <a:ext uri="{9D8B030D-6E8A-4147-A177-3AD203B41FA5}">
                      <a16:colId xmlns:a16="http://schemas.microsoft.com/office/drawing/2014/main" val="554069125"/>
                    </a:ext>
                  </a:extLst>
                </a:gridCol>
                <a:gridCol w="374319">
                  <a:extLst>
                    <a:ext uri="{9D8B030D-6E8A-4147-A177-3AD203B41FA5}">
                      <a16:colId xmlns:a16="http://schemas.microsoft.com/office/drawing/2014/main" val="4205048657"/>
                    </a:ext>
                  </a:extLst>
                </a:gridCol>
                <a:gridCol w="374319">
                  <a:extLst>
                    <a:ext uri="{9D8B030D-6E8A-4147-A177-3AD203B41FA5}">
                      <a16:colId xmlns:a16="http://schemas.microsoft.com/office/drawing/2014/main" val="627954525"/>
                    </a:ext>
                  </a:extLst>
                </a:gridCol>
              </a:tblGrid>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46</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42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3431676824"/>
                  </a:ext>
                </a:extLst>
              </a:tr>
              <a:tr h="297370">
                <a:tc>
                  <a:txBody>
                    <a:bodyPr/>
                    <a:lstStyle/>
                    <a:p>
                      <a:pPr algn="ctr"/>
                      <a:r>
                        <a:rPr lang="en-US" sz="1400" b="0" dirty="0">
                          <a:latin typeface="Palatino" pitchFamily="2" charset="77"/>
                          <a:ea typeface="Palatino" pitchFamily="2" charset="77"/>
                        </a:rPr>
                        <a:t>45</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39</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65749183"/>
                  </a:ext>
                </a:extLst>
              </a:tr>
              <a:tr h="297370">
                <a:tc>
                  <a:txBody>
                    <a:bodyPr/>
                    <a:lstStyle/>
                    <a:p>
                      <a:pPr algn="ctr"/>
                      <a:r>
                        <a:rPr lang="en-US" sz="1400" b="0" dirty="0">
                          <a:latin typeface="Palatino" pitchFamily="2" charset="77"/>
                          <a:ea typeface="Palatino" pitchFamily="2" charset="77"/>
                        </a:rPr>
                        <a:t>23</a:t>
                      </a:r>
                    </a:p>
                  </a:txBody>
                  <a:tcPr>
                    <a:solidFill>
                      <a:schemeClr val="bg1"/>
                    </a:solidFill>
                  </a:tcPr>
                </a:tc>
                <a:tc>
                  <a:txBody>
                    <a:bodyPr/>
                    <a:lstStyle/>
                    <a:p>
                      <a:pPr algn="ctr"/>
                      <a:r>
                        <a:rPr lang="en-US" sz="1400" b="0" dirty="0">
                          <a:latin typeface="Palatino" pitchFamily="2" charset="77"/>
                          <a:ea typeface="Palatino" pitchFamily="2" charset="77"/>
                        </a:rPr>
                        <a:t>5</a:t>
                      </a:r>
                    </a:p>
                  </a:txBody>
                  <a:tcPr>
                    <a:solidFill>
                      <a:schemeClr val="bg1"/>
                    </a:solidFill>
                  </a:tcPr>
                </a:tc>
                <a:tc>
                  <a:txBody>
                    <a:bodyPr/>
                    <a:lstStyle/>
                    <a:p>
                      <a:pPr algn="ctr"/>
                      <a:r>
                        <a:rPr lang="en-US" sz="1400" b="0" dirty="0">
                          <a:latin typeface="Palatino" pitchFamily="2" charset="77"/>
                          <a:ea typeface="Palatino" pitchFamily="2" charset="77"/>
                        </a:rPr>
                        <a:t>12</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84258060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633368852"/>
                  </a:ext>
                </a:extLst>
              </a:tr>
              <a:tr h="297370">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tc>
                  <a:txBody>
                    <a:bodyPr/>
                    <a:lstStyle/>
                    <a:p>
                      <a:pPr algn="ctr"/>
                      <a:r>
                        <a:rPr lang="en-US" sz="1400" b="0" dirty="0">
                          <a:latin typeface="Palatino" pitchFamily="2" charset="77"/>
                          <a:ea typeface="Palatino" pitchFamily="2" charset="77"/>
                        </a:rPr>
                        <a:t>0</a:t>
                      </a:r>
                    </a:p>
                  </a:txBody>
                  <a:tcPr>
                    <a:solidFill>
                      <a:schemeClr val="bg1"/>
                    </a:solidFill>
                  </a:tcPr>
                </a:tc>
                <a:extLst>
                  <a:ext uri="{0D108BD9-81ED-4DB2-BD59-A6C34878D82A}">
                    <a16:rowId xmlns:a16="http://schemas.microsoft.com/office/drawing/2014/main" val="2000537875"/>
                  </a:ext>
                </a:extLst>
              </a:tr>
            </a:tbl>
          </a:graphicData>
        </a:graphic>
      </p:graphicFrame>
      <p:graphicFrame>
        <p:nvGraphicFramePr>
          <p:cNvPr id="11" name="Table 10">
            <a:extLst>
              <a:ext uri="{FF2B5EF4-FFF2-40B4-BE49-F238E27FC236}">
                <a16:creationId xmlns:a16="http://schemas.microsoft.com/office/drawing/2014/main" id="{199F5FD9-A284-A5E7-4982-54CE9CE06D0A}"/>
              </a:ext>
            </a:extLst>
          </p:cNvPr>
          <p:cNvGraphicFramePr>
            <a:graphicFrameLocks noGrp="1"/>
          </p:cNvGraphicFramePr>
          <p:nvPr/>
        </p:nvGraphicFramePr>
        <p:xfrm>
          <a:off x="5915736" y="1831349"/>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0</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0</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extLst>
                  <a:ext uri="{0D108BD9-81ED-4DB2-BD59-A6C34878D82A}">
                    <a16:rowId xmlns:a16="http://schemas.microsoft.com/office/drawing/2014/main" val="2635999316"/>
                  </a:ext>
                </a:extLst>
              </a:tr>
              <a:tr h="353267">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0</a:t>
                      </a:r>
                    </a:p>
                  </a:txBody>
                  <a:tcPr>
                    <a:solidFill>
                      <a:schemeClr val="bg2">
                        <a:lumMod val="40000"/>
                        <a:lumOff val="60000"/>
                      </a:schemeClr>
                    </a:solidFill>
                  </a:tcPr>
                </a:tc>
                <a:tc>
                  <a:txBody>
                    <a:bodyPr/>
                    <a:lstStyle/>
                    <a:p>
                      <a:pPr algn="ctr"/>
                      <a:r>
                        <a:rPr lang="en-US" sz="1400" b="0" dirty="0">
                          <a:latin typeface="Palatino" pitchFamily="2" charset="77"/>
                          <a:ea typeface="Palatino" pitchFamily="2" charset="77"/>
                        </a:rPr>
                        <a:t>-1</a:t>
                      </a:r>
                    </a:p>
                  </a:txBody>
                  <a:tcPr>
                    <a:solidFill>
                      <a:schemeClr val="bg2">
                        <a:lumMod val="40000"/>
                        <a:lumOff val="60000"/>
                      </a:schemeClr>
                    </a:solidFill>
                  </a:tcPr>
                </a:tc>
                <a:extLst>
                  <a:ext uri="{0D108BD9-81ED-4DB2-BD59-A6C34878D82A}">
                    <a16:rowId xmlns:a16="http://schemas.microsoft.com/office/drawing/2014/main" val="3593103659"/>
                  </a:ext>
                </a:extLst>
              </a:tr>
            </a:tbl>
          </a:graphicData>
        </a:graphic>
      </p:graphicFrame>
      <p:graphicFrame>
        <p:nvGraphicFramePr>
          <p:cNvPr id="14" name="Table 13">
            <a:extLst>
              <a:ext uri="{FF2B5EF4-FFF2-40B4-BE49-F238E27FC236}">
                <a16:creationId xmlns:a16="http://schemas.microsoft.com/office/drawing/2014/main" id="{1CBBD75D-4C00-5A99-D81D-5DC86EB0291D}"/>
              </a:ext>
            </a:extLst>
          </p:cNvPr>
          <p:cNvGraphicFramePr>
            <a:graphicFrameLocks noGrp="1"/>
          </p:cNvGraphicFramePr>
          <p:nvPr/>
        </p:nvGraphicFramePr>
        <p:xfrm>
          <a:off x="5915736" y="3603950"/>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2635999316"/>
                  </a:ext>
                </a:extLst>
              </a:tr>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3593103659"/>
                  </a:ext>
                </a:extLst>
              </a:tr>
            </a:tbl>
          </a:graphicData>
        </a:graphic>
      </p:graphicFrame>
      <p:graphicFrame>
        <p:nvGraphicFramePr>
          <p:cNvPr id="15" name="Table 14">
            <a:extLst>
              <a:ext uri="{FF2B5EF4-FFF2-40B4-BE49-F238E27FC236}">
                <a16:creationId xmlns:a16="http://schemas.microsoft.com/office/drawing/2014/main" id="{C61E2DEA-D6AB-5AF1-0EF2-B91B26B69D1E}"/>
              </a:ext>
            </a:extLst>
          </p:cNvPr>
          <p:cNvGraphicFramePr>
            <a:graphicFrameLocks noGrp="1"/>
          </p:cNvGraphicFramePr>
          <p:nvPr/>
        </p:nvGraphicFramePr>
        <p:xfrm>
          <a:off x="5915735" y="5376551"/>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2635999316"/>
                  </a:ext>
                </a:extLst>
              </a:tr>
              <a:tr h="353267">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0</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a:t>
                      </a:r>
                    </a:p>
                  </a:txBody>
                  <a:tcPr>
                    <a:solidFill>
                      <a:schemeClr val="bg2">
                        <a:lumMod val="60000"/>
                        <a:lumOff val="40000"/>
                      </a:schemeClr>
                    </a:solidFill>
                  </a:tcPr>
                </a:tc>
                <a:extLst>
                  <a:ext uri="{0D108BD9-81ED-4DB2-BD59-A6C34878D82A}">
                    <a16:rowId xmlns:a16="http://schemas.microsoft.com/office/drawing/2014/main" val="3593103659"/>
                  </a:ext>
                </a:extLst>
              </a:tr>
            </a:tbl>
          </a:graphicData>
        </a:graphic>
      </p:graphicFrame>
      <p:sp>
        <p:nvSpPr>
          <p:cNvPr id="16" name="TextBox 15">
            <a:extLst>
              <a:ext uri="{FF2B5EF4-FFF2-40B4-BE49-F238E27FC236}">
                <a16:creationId xmlns:a16="http://schemas.microsoft.com/office/drawing/2014/main" id="{08A7BE78-D5C1-A75D-3476-0E84D89F0393}"/>
              </a:ext>
            </a:extLst>
          </p:cNvPr>
          <p:cNvSpPr txBox="1"/>
          <p:nvPr/>
        </p:nvSpPr>
        <p:spPr>
          <a:xfrm>
            <a:off x="4300893" y="2176583"/>
            <a:ext cx="473528" cy="369332"/>
          </a:xfrm>
          <a:prstGeom prst="rect">
            <a:avLst/>
          </a:prstGeom>
          <a:noFill/>
        </p:spPr>
        <p:txBody>
          <a:bodyPr wrap="square" rtlCol="0">
            <a:spAutoFit/>
          </a:bodyPr>
          <a:lstStyle/>
          <a:p>
            <a:pPr algn="ctr"/>
            <a:r>
              <a:rPr lang="en-US" sz="1800" b="0" dirty="0">
                <a:latin typeface="Palatino" pitchFamily="2" charset="77"/>
                <a:ea typeface="Palatino" pitchFamily="2" charset="77"/>
              </a:rPr>
              <a:t>X</a:t>
            </a:r>
          </a:p>
        </p:txBody>
      </p:sp>
      <p:sp>
        <p:nvSpPr>
          <p:cNvPr id="17" name="TextBox 16">
            <a:extLst>
              <a:ext uri="{FF2B5EF4-FFF2-40B4-BE49-F238E27FC236}">
                <a16:creationId xmlns:a16="http://schemas.microsoft.com/office/drawing/2014/main" id="{4B5CDCBE-3F21-F782-070C-BCDA4969B96D}"/>
              </a:ext>
            </a:extLst>
          </p:cNvPr>
          <p:cNvSpPr txBox="1"/>
          <p:nvPr/>
        </p:nvSpPr>
        <p:spPr>
          <a:xfrm>
            <a:off x="4300893" y="3949184"/>
            <a:ext cx="473528" cy="369332"/>
          </a:xfrm>
          <a:prstGeom prst="rect">
            <a:avLst/>
          </a:prstGeom>
          <a:noFill/>
        </p:spPr>
        <p:txBody>
          <a:bodyPr wrap="square" rtlCol="0">
            <a:spAutoFit/>
          </a:bodyPr>
          <a:lstStyle/>
          <a:p>
            <a:pPr algn="ctr"/>
            <a:r>
              <a:rPr lang="en-US" sz="1800" b="0" dirty="0">
                <a:latin typeface="Palatino" pitchFamily="2" charset="77"/>
                <a:ea typeface="Palatino" pitchFamily="2" charset="77"/>
              </a:rPr>
              <a:t>X</a:t>
            </a:r>
          </a:p>
        </p:txBody>
      </p:sp>
      <p:sp>
        <p:nvSpPr>
          <p:cNvPr id="18" name="TextBox 17">
            <a:extLst>
              <a:ext uri="{FF2B5EF4-FFF2-40B4-BE49-F238E27FC236}">
                <a16:creationId xmlns:a16="http://schemas.microsoft.com/office/drawing/2014/main" id="{36668F74-8E57-AFA6-3C51-1078B51B2F46}"/>
              </a:ext>
            </a:extLst>
          </p:cNvPr>
          <p:cNvSpPr txBox="1"/>
          <p:nvPr/>
        </p:nvSpPr>
        <p:spPr>
          <a:xfrm>
            <a:off x="4300893" y="5725457"/>
            <a:ext cx="473528" cy="369332"/>
          </a:xfrm>
          <a:prstGeom prst="rect">
            <a:avLst/>
          </a:prstGeom>
          <a:noFill/>
        </p:spPr>
        <p:txBody>
          <a:bodyPr wrap="square" rtlCol="0">
            <a:spAutoFit/>
          </a:bodyPr>
          <a:lstStyle/>
          <a:p>
            <a:pPr algn="ctr"/>
            <a:r>
              <a:rPr lang="en-US" sz="1800" b="0" dirty="0">
                <a:latin typeface="Palatino" pitchFamily="2" charset="77"/>
                <a:ea typeface="Palatino" pitchFamily="2" charset="77"/>
              </a:rPr>
              <a:t>X</a:t>
            </a:r>
          </a:p>
        </p:txBody>
      </p:sp>
      <p:graphicFrame>
        <p:nvGraphicFramePr>
          <p:cNvPr id="19" name="Table 18">
            <a:extLst>
              <a:ext uri="{FF2B5EF4-FFF2-40B4-BE49-F238E27FC236}">
                <a16:creationId xmlns:a16="http://schemas.microsoft.com/office/drawing/2014/main" id="{9D9D6D02-1822-6CAF-6021-E0E3D7A60017}"/>
              </a:ext>
            </a:extLst>
          </p:cNvPr>
          <p:cNvGraphicFramePr>
            <a:graphicFrameLocks noGrp="1"/>
          </p:cNvGraphicFramePr>
          <p:nvPr>
            <p:extLst>
              <p:ext uri="{D42A27DB-BD31-4B8C-83A1-F6EECF244321}">
                <p14:modId xmlns:p14="http://schemas.microsoft.com/office/powerpoint/2010/main" val="1201454930"/>
              </p:ext>
            </p:extLst>
          </p:nvPr>
        </p:nvGraphicFramePr>
        <p:xfrm>
          <a:off x="9450871" y="5376550"/>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-30</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-34</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2635999316"/>
                  </a:ext>
                </a:extLst>
              </a:tr>
              <a:tr h="353267">
                <a:tc>
                  <a:txBody>
                    <a:bodyPr/>
                    <a:lstStyle/>
                    <a:p>
                      <a:pPr algn="ctr"/>
                      <a:r>
                        <a:rPr lang="en-US" sz="1400" b="0" dirty="0">
                          <a:latin typeface="Palatino" pitchFamily="2" charset="77"/>
                          <a:ea typeface="Palatino" pitchFamily="2" charset="77"/>
                        </a:rPr>
                        <a:t>11</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5</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3593103659"/>
                  </a:ext>
                </a:extLst>
              </a:tr>
            </a:tbl>
          </a:graphicData>
        </a:graphic>
      </p:graphicFrame>
      <p:graphicFrame>
        <p:nvGraphicFramePr>
          <p:cNvPr id="20" name="Table 19">
            <a:extLst>
              <a:ext uri="{FF2B5EF4-FFF2-40B4-BE49-F238E27FC236}">
                <a16:creationId xmlns:a16="http://schemas.microsoft.com/office/drawing/2014/main" id="{C3DB55D2-8893-B982-C4EA-5EB62788E6AE}"/>
              </a:ext>
            </a:extLst>
          </p:cNvPr>
          <p:cNvGraphicFramePr>
            <a:graphicFrameLocks noGrp="1"/>
          </p:cNvGraphicFramePr>
          <p:nvPr>
            <p:extLst>
              <p:ext uri="{D42A27DB-BD31-4B8C-83A1-F6EECF244321}">
                <p14:modId xmlns:p14="http://schemas.microsoft.com/office/powerpoint/2010/main" val="4155308918"/>
              </p:ext>
            </p:extLst>
          </p:nvPr>
        </p:nvGraphicFramePr>
        <p:xfrm>
          <a:off x="9450871" y="3603949"/>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-30</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-34</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2635999316"/>
                  </a:ext>
                </a:extLst>
              </a:tr>
              <a:tr h="353267">
                <a:tc>
                  <a:txBody>
                    <a:bodyPr/>
                    <a:lstStyle/>
                    <a:p>
                      <a:pPr algn="ctr"/>
                      <a:r>
                        <a:rPr lang="en-US" sz="1400" b="0" dirty="0">
                          <a:latin typeface="Palatino" pitchFamily="2" charset="77"/>
                          <a:ea typeface="Palatino" pitchFamily="2" charset="77"/>
                        </a:rPr>
                        <a:t>11</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5</a:t>
                      </a: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extLst>
                  <a:ext uri="{0D108BD9-81ED-4DB2-BD59-A6C34878D82A}">
                    <a16:rowId xmlns:a16="http://schemas.microsoft.com/office/drawing/2014/main" val="3593103659"/>
                  </a:ext>
                </a:extLst>
              </a:tr>
            </a:tbl>
          </a:graphicData>
        </a:graphic>
      </p:graphicFrame>
      <p:graphicFrame>
        <p:nvGraphicFramePr>
          <p:cNvPr id="21" name="Table 20">
            <a:extLst>
              <a:ext uri="{FF2B5EF4-FFF2-40B4-BE49-F238E27FC236}">
                <a16:creationId xmlns:a16="http://schemas.microsoft.com/office/drawing/2014/main" id="{0C05C724-4947-435D-5A56-F10AA789A9E0}"/>
              </a:ext>
            </a:extLst>
          </p:cNvPr>
          <p:cNvGraphicFramePr>
            <a:graphicFrameLocks noGrp="1"/>
          </p:cNvGraphicFramePr>
          <p:nvPr>
            <p:extLst>
              <p:ext uri="{D42A27DB-BD31-4B8C-83A1-F6EECF244321}">
                <p14:modId xmlns:p14="http://schemas.microsoft.com/office/powerpoint/2010/main" val="2012540834"/>
              </p:ext>
            </p:extLst>
          </p:nvPr>
        </p:nvGraphicFramePr>
        <p:xfrm>
          <a:off x="9450871" y="1831348"/>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-30</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-34</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2635999316"/>
                  </a:ext>
                </a:extLst>
              </a:tr>
              <a:tr h="353267">
                <a:tc>
                  <a:txBody>
                    <a:bodyPr/>
                    <a:lstStyle/>
                    <a:p>
                      <a:pPr algn="ctr"/>
                      <a:r>
                        <a:rPr lang="en-US" sz="1400" b="0" dirty="0">
                          <a:latin typeface="Palatino" pitchFamily="2" charset="77"/>
                          <a:ea typeface="Palatino" pitchFamily="2" charset="77"/>
                        </a:rPr>
                        <a:t>11</a:t>
                      </a: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tc>
                  <a:txBody>
                    <a:bodyPr/>
                    <a:lstStyle/>
                    <a:p>
                      <a:pPr algn="ctr"/>
                      <a:endParaRPr lang="en-US" sz="1400" b="0" dirty="0">
                        <a:latin typeface="Palatino" pitchFamily="2" charset="77"/>
                        <a:ea typeface="Palatino" pitchFamily="2" charset="77"/>
                      </a:endParaRPr>
                    </a:p>
                  </a:txBody>
                  <a:tcPr>
                    <a:solidFill>
                      <a:schemeClr val="tx2">
                        <a:lumMod val="40000"/>
                        <a:lumOff val="60000"/>
                      </a:schemeClr>
                    </a:solidFill>
                  </a:tcPr>
                </a:tc>
                <a:extLst>
                  <a:ext uri="{0D108BD9-81ED-4DB2-BD59-A6C34878D82A}">
                    <a16:rowId xmlns:a16="http://schemas.microsoft.com/office/drawing/2014/main" val="3593103659"/>
                  </a:ext>
                </a:extLst>
              </a:tr>
            </a:tbl>
          </a:graphicData>
        </a:graphic>
      </p:graphicFrame>
      <p:sp>
        <p:nvSpPr>
          <p:cNvPr id="22" name="Right Arrow 21">
            <a:extLst>
              <a:ext uri="{FF2B5EF4-FFF2-40B4-BE49-F238E27FC236}">
                <a16:creationId xmlns:a16="http://schemas.microsoft.com/office/drawing/2014/main" id="{0A4AE59E-DA31-AEBE-49C9-A6D6FC3D4E41}"/>
              </a:ext>
            </a:extLst>
          </p:cNvPr>
          <p:cNvSpPr/>
          <p:nvPr/>
        </p:nvSpPr>
        <p:spPr>
          <a:xfrm>
            <a:off x="8203061" y="2198200"/>
            <a:ext cx="840921" cy="32609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B1848F82-33F1-C3A6-5D0F-09B08647F865}"/>
              </a:ext>
            </a:extLst>
          </p:cNvPr>
          <p:cNvSpPr/>
          <p:nvPr/>
        </p:nvSpPr>
        <p:spPr>
          <a:xfrm>
            <a:off x="8203062" y="3970801"/>
            <a:ext cx="840921" cy="32609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7285C391-60BC-70C8-459C-C044CE87EA60}"/>
              </a:ext>
            </a:extLst>
          </p:cNvPr>
          <p:cNvSpPr/>
          <p:nvPr/>
        </p:nvSpPr>
        <p:spPr>
          <a:xfrm>
            <a:off x="8203061" y="5737293"/>
            <a:ext cx="840921" cy="32609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5D6CEDC-C899-BAE0-18E5-E36E04097905}"/>
              </a:ext>
            </a:extLst>
          </p:cNvPr>
          <p:cNvSpPr txBox="1"/>
          <p:nvPr/>
        </p:nvSpPr>
        <p:spPr>
          <a:xfrm>
            <a:off x="645140" y="6655443"/>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4">
            <a:extLst>
              <a:ext uri="{FF2B5EF4-FFF2-40B4-BE49-F238E27FC236}">
                <a16:creationId xmlns:a16="http://schemas.microsoft.com/office/drawing/2014/main" id="{587991F6-CBA8-1DBB-0083-BAFDF388B0D7}"/>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35</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2477047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68E398-E4B8-CA98-AEAC-E2E4432B9CCC}"/>
              </a:ext>
            </a:extLst>
          </p:cNvPr>
          <p:cNvSpPr txBox="1"/>
          <p:nvPr/>
        </p:nvSpPr>
        <p:spPr>
          <a:xfrm>
            <a:off x="860857" y="678631"/>
            <a:ext cx="8128022" cy="523220"/>
          </a:xfrm>
          <a:prstGeom prst="rect">
            <a:avLst/>
          </a:prstGeom>
          <a:noFill/>
        </p:spPr>
        <p:txBody>
          <a:bodyPr wrap="square">
            <a:spAutoFit/>
          </a:bodyPr>
          <a:lstStyle/>
          <a:p>
            <a:r>
              <a:rPr lang="en-IN" sz="28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POOLING LAYER</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5" name="Table 4">
            <a:extLst>
              <a:ext uri="{FF2B5EF4-FFF2-40B4-BE49-F238E27FC236}">
                <a16:creationId xmlns:a16="http://schemas.microsoft.com/office/drawing/2014/main" id="{0EA0AAC3-7525-91DF-612C-9C24C66FE32F}"/>
              </a:ext>
            </a:extLst>
          </p:cNvPr>
          <p:cNvGraphicFramePr>
            <a:graphicFrameLocks noGrp="1"/>
          </p:cNvGraphicFramePr>
          <p:nvPr>
            <p:extLst>
              <p:ext uri="{D42A27DB-BD31-4B8C-83A1-F6EECF244321}">
                <p14:modId xmlns:p14="http://schemas.microsoft.com/office/powerpoint/2010/main" val="2409360593"/>
              </p:ext>
            </p:extLst>
          </p:nvPr>
        </p:nvGraphicFramePr>
        <p:xfrm>
          <a:off x="1788955" y="1990163"/>
          <a:ext cx="1880439" cy="1059801"/>
        </p:xfrm>
        <a:graphic>
          <a:graphicData uri="http://schemas.openxmlformats.org/drawingml/2006/table">
            <a:tbl>
              <a:tblPr firstRow="1" bandRow="1">
                <a:tableStyleId>{D7AC3CCA-C797-4891-BE02-D94E43425B78}</a:tableStyleId>
              </a:tblPr>
              <a:tblGrid>
                <a:gridCol w="626813">
                  <a:extLst>
                    <a:ext uri="{9D8B030D-6E8A-4147-A177-3AD203B41FA5}">
                      <a16:colId xmlns:a16="http://schemas.microsoft.com/office/drawing/2014/main" val="3718008093"/>
                    </a:ext>
                  </a:extLst>
                </a:gridCol>
                <a:gridCol w="626813">
                  <a:extLst>
                    <a:ext uri="{9D8B030D-6E8A-4147-A177-3AD203B41FA5}">
                      <a16:colId xmlns:a16="http://schemas.microsoft.com/office/drawing/2014/main" val="918629541"/>
                    </a:ext>
                  </a:extLst>
                </a:gridCol>
                <a:gridCol w="626813">
                  <a:extLst>
                    <a:ext uri="{9D8B030D-6E8A-4147-A177-3AD203B41FA5}">
                      <a16:colId xmlns:a16="http://schemas.microsoft.com/office/drawing/2014/main" val="3365871983"/>
                    </a:ext>
                  </a:extLst>
                </a:gridCol>
              </a:tblGrid>
              <a:tr h="353267">
                <a:tc>
                  <a:txBody>
                    <a:bodyPr/>
                    <a:lstStyle/>
                    <a:p>
                      <a:pPr algn="ct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-30</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3568556321"/>
                  </a:ext>
                </a:extLst>
              </a:tr>
              <a:tr h="353267">
                <a:tc>
                  <a:txBody>
                    <a:bodyPr/>
                    <a:lstStyle/>
                    <a:p>
                      <a:pPr algn="ct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-34</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2635999316"/>
                  </a:ext>
                </a:extLst>
              </a:tr>
              <a:tr h="353267">
                <a:tc>
                  <a:txBody>
                    <a:bodyPr/>
                    <a:lstStyle/>
                    <a:p>
                      <a:pPr algn="ctr"/>
                      <a:r>
                        <a:rPr lang="en-US" sz="1400" b="0" dirty="0">
                          <a:latin typeface="Palatino" pitchFamily="2" charset="77"/>
                          <a:ea typeface="Palatino" pitchFamily="2" charset="77"/>
                        </a:rPr>
                        <a:t>11</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5</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3593103659"/>
                  </a:ext>
                </a:extLst>
              </a:tr>
            </a:tbl>
          </a:graphicData>
        </a:graphic>
      </p:graphicFrame>
      <p:graphicFrame>
        <p:nvGraphicFramePr>
          <p:cNvPr id="6" name="Table 5">
            <a:extLst>
              <a:ext uri="{FF2B5EF4-FFF2-40B4-BE49-F238E27FC236}">
                <a16:creationId xmlns:a16="http://schemas.microsoft.com/office/drawing/2014/main" id="{3FAEFBBD-6215-136D-9F1A-7BD35A727206}"/>
              </a:ext>
            </a:extLst>
          </p:cNvPr>
          <p:cNvGraphicFramePr>
            <a:graphicFrameLocks noGrp="1"/>
          </p:cNvGraphicFramePr>
          <p:nvPr>
            <p:extLst>
              <p:ext uri="{D42A27DB-BD31-4B8C-83A1-F6EECF244321}">
                <p14:modId xmlns:p14="http://schemas.microsoft.com/office/powerpoint/2010/main" val="3310227489"/>
              </p:ext>
            </p:extLst>
          </p:nvPr>
        </p:nvGraphicFramePr>
        <p:xfrm>
          <a:off x="8604250" y="2141028"/>
          <a:ext cx="1666422" cy="758070"/>
        </p:xfrm>
        <a:graphic>
          <a:graphicData uri="http://schemas.openxmlformats.org/drawingml/2006/table">
            <a:tbl>
              <a:tblPr firstRow="1" bandRow="1">
                <a:tableStyleId>{D7AC3CCA-C797-4891-BE02-D94E43425B78}</a:tableStyleId>
              </a:tblPr>
              <a:tblGrid>
                <a:gridCol w="833211">
                  <a:extLst>
                    <a:ext uri="{9D8B030D-6E8A-4147-A177-3AD203B41FA5}">
                      <a16:colId xmlns:a16="http://schemas.microsoft.com/office/drawing/2014/main" val="1434291671"/>
                    </a:ext>
                  </a:extLst>
                </a:gridCol>
                <a:gridCol w="833211">
                  <a:extLst>
                    <a:ext uri="{9D8B030D-6E8A-4147-A177-3AD203B41FA5}">
                      <a16:colId xmlns:a16="http://schemas.microsoft.com/office/drawing/2014/main" val="1612781148"/>
                    </a:ext>
                  </a:extLst>
                </a:gridCol>
              </a:tblGrid>
              <a:tr h="3790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latin typeface="Palatino" pitchFamily="2" charset="77"/>
                          <a:ea typeface="Palatino" pitchFamily="2" charset="77"/>
                        </a:rPr>
                        <a:t>56</a:t>
                      </a:r>
                    </a:p>
                  </a:txBody>
                  <a:tcPr>
                    <a:solidFill>
                      <a:schemeClr val="bg2">
                        <a:lumMod val="60000"/>
                        <a:lumOff val="40000"/>
                      </a:schemeClr>
                    </a:solidFill>
                  </a:tcPr>
                </a:tc>
                <a:tc>
                  <a:txBody>
                    <a:bodyPr/>
                    <a:lstStyle/>
                    <a:p>
                      <a:pPr algn="ctr"/>
                      <a:r>
                        <a:rPr lang="en-US" sz="1400" b="0" dirty="0">
                          <a:latin typeface="Palatino" pitchFamily="2" charset="77"/>
                          <a:ea typeface="Palatino" pitchFamily="2" charset="77"/>
                        </a:rPr>
                        <a:t>12</a:t>
                      </a:r>
                    </a:p>
                  </a:txBody>
                  <a:tcPr>
                    <a:solidFill>
                      <a:schemeClr val="bg2">
                        <a:lumMod val="60000"/>
                        <a:lumOff val="40000"/>
                      </a:schemeClr>
                    </a:solidFill>
                  </a:tcPr>
                </a:tc>
                <a:extLst>
                  <a:ext uri="{0D108BD9-81ED-4DB2-BD59-A6C34878D82A}">
                    <a16:rowId xmlns:a16="http://schemas.microsoft.com/office/drawing/2014/main" val="1892962361"/>
                  </a:ext>
                </a:extLst>
              </a:tr>
              <a:tr h="379035">
                <a:tc>
                  <a:txBody>
                    <a:bodyPr/>
                    <a:lstStyle/>
                    <a:p>
                      <a:pPr algn="ctr"/>
                      <a:r>
                        <a:rPr lang="en-US" sz="1400" dirty="0">
                          <a:latin typeface="Palatino" pitchFamily="2" charset="77"/>
                          <a:ea typeface="Palatino" pitchFamily="2" charset="77"/>
                        </a:rPr>
                        <a:t>56</a:t>
                      </a:r>
                    </a:p>
                  </a:txBody>
                  <a:tcPr>
                    <a:solidFill>
                      <a:schemeClr val="bg2">
                        <a:lumMod val="60000"/>
                        <a:lumOff val="40000"/>
                      </a:schemeClr>
                    </a:solidFill>
                  </a:tcPr>
                </a:tc>
                <a:tc>
                  <a:txBody>
                    <a:bodyPr/>
                    <a:lstStyle/>
                    <a:p>
                      <a:pPr algn="ctr"/>
                      <a:r>
                        <a:rPr lang="en-US" sz="1400" dirty="0">
                          <a:latin typeface="Palatino" pitchFamily="2" charset="77"/>
                          <a:ea typeface="Palatino" pitchFamily="2" charset="77"/>
                        </a:rPr>
                        <a:t>12</a:t>
                      </a:r>
                    </a:p>
                  </a:txBody>
                  <a:tcPr>
                    <a:solidFill>
                      <a:schemeClr val="bg2">
                        <a:lumMod val="60000"/>
                        <a:lumOff val="40000"/>
                      </a:schemeClr>
                    </a:solidFill>
                  </a:tcPr>
                </a:tc>
                <a:extLst>
                  <a:ext uri="{0D108BD9-81ED-4DB2-BD59-A6C34878D82A}">
                    <a16:rowId xmlns:a16="http://schemas.microsoft.com/office/drawing/2014/main" val="480928487"/>
                  </a:ext>
                </a:extLst>
              </a:tr>
            </a:tbl>
          </a:graphicData>
        </a:graphic>
      </p:graphicFrame>
      <p:sp>
        <p:nvSpPr>
          <p:cNvPr id="7" name="Right Arrow 6">
            <a:extLst>
              <a:ext uri="{FF2B5EF4-FFF2-40B4-BE49-F238E27FC236}">
                <a16:creationId xmlns:a16="http://schemas.microsoft.com/office/drawing/2014/main" id="{E86DD0C8-0E2E-FF1C-088A-22C3D097A2F2}"/>
              </a:ext>
            </a:extLst>
          </p:cNvPr>
          <p:cNvSpPr/>
          <p:nvPr/>
        </p:nvSpPr>
        <p:spPr>
          <a:xfrm>
            <a:off x="4846864" y="2246171"/>
            <a:ext cx="2498272" cy="547784"/>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A83687DF-D215-FA28-EE69-A6A7CF071B5E}"/>
              </a:ext>
            </a:extLst>
          </p:cNvPr>
          <p:cNvGraphicFramePr>
            <a:graphicFrameLocks noGrp="1"/>
          </p:cNvGraphicFramePr>
          <p:nvPr>
            <p:extLst>
              <p:ext uri="{D42A27DB-BD31-4B8C-83A1-F6EECF244321}">
                <p14:modId xmlns:p14="http://schemas.microsoft.com/office/powerpoint/2010/main" val="192986954"/>
              </p:ext>
            </p:extLst>
          </p:nvPr>
        </p:nvGraphicFramePr>
        <p:xfrm>
          <a:off x="5575980" y="1484973"/>
          <a:ext cx="1040040" cy="731520"/>
        </p:xfrm>
        <a:graphic>
          <a:graphicData uri="http://schemas.openxmlformats.org/drawingml/2006/table">
            <a:tbl>
              <a:tblPr firstRow="1" bandRow="1">
                <a:tableStyleId>{D7AC3CCA-C797-4891-BE02-D94E43425B78}</a:tableStyleId>
              </a:tblPr>
              <a:tblGrid>
                <a:gridCol w="520020">
                  <a:extLst>
                    <a:ext uri="{9D8B030D-6E8A-4147-A177-3AD203B41FA5}">
                      <a16:colId xmlns:a16="http://schemas.microsoft.com/office/drawing/2014/main" val="1434291671"/>
                    </a:ext>
                  </a:extLst>
                </a:gridCol>
                <a:gridCol w="520020">
                  <a:extLst>
                    <a:ext uri="{9D8B030D-6E8A-4147-A177-3AD203B41FA5}">
                      <a16:colId xmlns:a16="http://schemas.microsoft.com/office/drawing/2014/main" val="1612781148"/>
                    </a:ext>
                  </a:extLst>
                </a:gridCol>
              </a:tblGrid>
              <a:tr h="326464">
                <a:tc>
                  <a:txBody>
                    <a:bodyPr/>
                    <a:lstStyle/>
                    <a:p>
                      <a:endParaRPr lang="en-US" dirty="0"/>
                    </a:p>
                  </a:txBody>
                  <a:tcPr>
                    <a:solidFill>
                      <a:schemeClr val="bg2">
                        <a:lumMod val="60000"/>
                        <a:lumOff val="40000"/>
                      </a:schemeClr>
                    </a:solidFill>
                  </a:tcPr>
                </a:tc>
                <a:tc>
                  <a:txBody>
                    <a:bodyPr/>
                    <a:lstStyle/>
                    <a:p>
                      <a:endParaRPr lang="en-US" dirty="0"/>
                    </a:p>
                  </a:txBody>
                  <a:tcPr>
                    <a:solidFill>
                      <a:schemeClr val="bg2">
                        <a:lumMod val="60000"/>
                        <a:lumOff val="40000"/>
                      </a:schemeClr>
                    </a:solidFill>
                  </a:tcPr>
                </a:tc>
                <a:extLst>
                  <a:ext uri="{0D108BD9-81ED-4DB2-BD59-A6C34878D82A}">
                    <a16:rowId xmlns:a16="http://schemas.microsoft.com/office/drawing/2014/main" val="1892962361"/>
                  </a:ext>
                </a:extLst>
              </a:tr>
              <a:tr h="326464">
                <a:tc>
                  <a:txBody>
                    <a:bodyPr/>
                    <a:lstStyle/>
                    <a:p>
                      <a:endParaRPr lang="en-US"/>
                    </a:p>
                  </a:txBody>
                  <a:tcPr>
                    <a:solidFill>
                      <a:schemeClr val="bg2">
                        <a:lumMod val="60000"/>
                        <a:lumOff val="40000"/>
                      </a:schemeClr>
                    </a:solidFill>
                  </a:tcPr>
                </a:tc>
                <a:tc>
                  <a:txBody>
                    <a:bodyPr/>
                    <a:lstStyle/>
                    <a:p>
                      <a:endParaRPr lang="en-US" dirty="0"/>
                    </a:p>
                  </a:txBody>
                  <a:tcPr>
                    <a:solidFill>
                      <a:schemeClr val="bg2">
                        <a:lumMod val="60000"/>
                        <a:lumOff val="40000"/>
                      </a:schemeClr>
                    </a:solidFill>
                  </a:tcPr>
                </a:tc>
                <a:extLst>
                  <a:ext uri="{0D108BD9-81ED-4DB2-BD59-A6C34878D82A}">
                    <a16:rowId xmlns:a16="http://schemas.microsoft.com/office/drawing/2014/main" val="480928487"/>
                  </a:ext>
                </a:extLst>
              </a:tr>
            </a:tbl>
          </a:graphicData>
        </a:graphic>
      </p:graphicFrame>
      <p:sp>
        <p:nvSpPr>
          <p:cNvPr id="9" name="TextBox 8">
            <a:extLst>
              <a:ext uri="{FF2B5EF4-FFF2-40B4-BE49-F238E27FC236}">
                <a16:creationId xmlns:a16="http://schemas.microsoft.com/office/drawing/2014/main" id="{9578DA5D-0209-C7F4-DBA4-695921F6D3B8}"/>
              </a:ext>
            </a:extLst>
          </p:cNvPr>
          <p:cNvSpPr txBox="1"/>
          <p:nvPr/>
        </p:nvSpPr>
        <p:spPr>
          <a:xfrm flipH="1">
            <a:off x="5329382" y="2766948"/>
            <a:ext cx="1533236" cy="523220"/>
          </a:xfrm>
          <a:prstGeom prst="rect">
            <a:avLst/>
          </a:prstGeom>
          <a:noFill/>
        </p:spPr>
        <p:txBody>
          <a:bodyPr wrap="square" rtlCol="0">
            <a:spAutoFit/>
          </a:bodyPr>
          <a:lstStyle/>
          <a:p>
            <a:r>
              <a:rPr lang="en-IN" sz="1400" dirty="0">
                <a:latin typeface="Verdana" panose="020B0604030504040204" pitchFamily="34" charset="0"/>
                <a:ea typeface="Verdana" panose="020B0604030504040204" pitchFamily="34" charset="0"/>
                <a:cs typeface="Verdana" panose="020B0604030504040204" pitchFamily="34" charset="0"/>
              </a:rPr>
              <a:t>Pooling Layer</a:t>
            </a:r>
          </a:p>
          <a:p>
            <a:r>
              <a:rPr lang="en-IN" sz="1400" dirty="0">
                <a:latin typeface="Verdana" panose="020B0604030504040204" pitchFamily="34" charset="0"/>
                <a:ea typeface="Verdana" panose="020B0604030504040204" pitchFamily="34" charset="0"/>
                <a:cs typeface="Verdana" panose="020B0604030504040204" pitchFamily="34" charset="0"/>
              </a:rPr>
              <a:t>[Max Pooling]</a:t>
            </a:r>
          </a:p>
        </p:txBody>
      </p:sp>
      <p:sp>
        <p:nvSpPr>
          <p:cNvPr id="11" name="TextBox 10">
            <a:extLst>
              <a:ext uri="{FF2B5EF4-FFF2-40B4-BE49-F238E27FC236}">
                <a16:creationId xmlns:a16="http://schemas.microsoft.com/office/drawing/2014/main" id="{917C47E5-AFDB-4F02-F07E-8C99DE3D77C3}"/>
              </a:ext>
            </a:extLst>
          </p:cNvPr>
          <p:cNvSpPr txBox="1"/>
          <p:nvPr/>
        </p:nvSpPr>
        <p:spPr>
          <a:xfrm>
            <a:off x="936851" y="3808037"/>
            <a:ext cx="10623778" cy="888705"/>
          </a:xfrm>
          <a:prstGeom prst="rect">
            <a:avLst/>
          </a:prstGeom>
          <a:noFill/>
        </p:spPr>
        <p:txBody>
          <a:bodyPr wrap="square">
            <a:spAutoFit/>
          </a:bodyPr>
          <a:lstStyle/>
          <a:p>
            <a:pPr algn="l">
              <a:lnSpc>
                <a:spcPct val="150000"/>
              </a:lnSpc>
            </a:pPr>
            <a:r>
              <a:rPr lang="en-US" sz="1800" dirty="0">
                <a:solidFill>
                  <a:schemeClr val="tx1"/>
                </a:solidFill>
                <a:effectLst/>
                <a:latin typeface="Palatino" pitchFamily="2" charset="77"/>
                <a:ea typeface="Palatino" pitchFamily="2" charset="77"/>
              </a:rPr>
              <a:t>In Pooling layer 3*3 matrix is reduced to 2*2 matrix, this is done by selecting the maximum of the particular 2*2 matrix for the particular position. Figure 15 shows the Pooling Layer.</a:t>
            </a:r>
            <a:endParaRPr lang="en-IN" sz="1800" dirty="0">
              <a:solidFill>
                <a:schemeClr val="tx1"/>
              </a:solidFill>
              <a:effectLst/>
              <a:latin typeface="Palatino" pitchFamily="2" charset="77"/>
              <a:ea typeface="Palatino" pitchFamily="2" charset="77"/>
            </a:endParaRPr>
          </a:p>
        </p:txBody>
      </p:sp>
      <p:sp>
        <p:nvSpPr>
          <p:cNvPr id="12" name="TextBox 11">
            <a:extLst>
              <a:ext uri="{FF2B5EF4-FFF2-40B4-BE49-F238E27FC236}">
                <a16:creationId xmlns:a16="http://schemas.microsoft.com/office/drawing/2014/main" id="{28382D5C-2E24-B7EF-C00D-69BC81E7FA11}"/>
              </a:ext>
            </a:extLst>
          </p:cNvPr>
          <p:cNvSpPr txBox="1"/>
          <p:nvPr/>
        </p:nvSpPr>
        <p:spPr>
          <a:xfrm>
            <a:off x="8539031" y="3025883"/>
            <a:ext cx="1796860" cy="523220"/>
          </a:xfrm>
          <a:prstGeom prst="rect">
            <a:avLst/>
          </a:prstGeom>
          <a:noFill/>
        </p:spPr>
        <p:txBody>
          <a:bodyPr wrap="square" rtlCol="0">
            <a:spAutoFit/>
          </a:bodyPr>
          <a:lstStyle/>
          <a:p>
            <a:pPr algn="ctr"/>
            <a:r>
              <a:rPr lang="en-IN" sz="1400" dirty="0">
                <a:latin typeface="Verdana" panose="020B0604030504040204" pitchFamily="34" charset="0"/>
                <a:ea typeface="Verdana" panose="020B0604030504040204" pitchFamily="34" charset="0"/>
                <a:cs typeface="Verdana" panose="020B0604030504040204" pitchFamily="34" charset="0"/>
              </a:rPr>
              <a:t>Pooled output:</a:t>
            </a:r>
          </a:p>
          <a:p>
            <a:pPr algn="ctr"/>
            <a:r>
              <a:rPr lang="en-IN" sz="1400" dirty="0">
                <a:latin typeface="Verdana" panose="020B0604030504040204" pitchFamily="34" charset="0"/>
                <a:ea typeface="Verdana" panose="020B0604030504040204" pitchFamily="34" charset="0"/>
                <a:cs typeface="Verdana" panose="020B0604030504040204" pitchFamily="34" charset="0"/>
              </a:rPr>
              <a:t> 2*2 Matrix</a:t>
            </a:r>
          </a:p>
        </p:txBody>
      </p:sp>
      <p:sp>
        <p:nvSpPr>
          <p:cNvPr id="13" name="TextBox 12">
            <a:extLst>
              <a:ext uri="{FF2B5EF4-FFF2-40B4-BE49-F238E27FC236}">
                <a16:creationId xmlns:a16="http://schemas.microsoft.com/office/drawing/2014/main" id="{750E7C64-FF4A-EAF4-76D6-95ED90776420}"/>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14" name="Slide Number Placeholder 4">
            <a:extLst>
              <a:ext uri="{FF2B5EF4-FFF2-40B4-BE49-F238E27FC236}">
                <a16:creationId xmlns:a16="http://schemas.microsoft.com/office/drawing/2014/main" id="{FC984D4E-C701-032E-8465-8C11701975A1}"/>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36</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2880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F927A9-09D0-F18D-0949-DB6F68887A26}"/>
              </a:ext>
            </a:extLst>
          </p:cNvPr>
          <p:cNvSpPr txBox="1"/>
          <p:nvPr/>
        </p:nvSpPr>
        <p:spPr>
          <a:xfrm>
            <a:off x="1250071" y="182171"/>
            <a:ext cx="9899672" cy="523220"/>
          </a:xfrm>
          <a:prstGeom prst="rect">
            <a:avLst/>
          </a:prstGeom>
          <a:noFill/>
        </p:spPr>
        <p:txBody>
          <a:bodyPr wrap="square">
            <a:spAutoFit/>
          </a:bodyPr>
          <a:lstStyle/>
          <a:p>
            <a:r>
              <a:rPr lang="en-IN" sz="28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FULLY CONNECTED LAYER AND OUTPUT LAYER</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4" name="Table 3">
            <a:extLst>
              <a:ext uri="{FF2B5EF4-FFF2-40B4-BE49-F238E27FC236}">
                <a16:creationId xmlns:a16="http://schemas.microsoft.com/office/drawing/2014/main" id="{CA228A1B-7657-2466-BCA8-52B2075478BA}"/>
              </a:ext>
            </a:extLst>
          </p:cNvPr>
          <p:cNvGraphicFramePr>
            <a:graphicFrameLocks noGrp="1"/>
          </p:cNvGraphicFramePr>
          <p:nvPr>
            <p:extLst>
              <p:ext uri="{D42A27DB-BD31-4B8C-83A1-F6EECF244321}">
                <p14:modId xmlns:p14="http://schemas.microsoft.com/office/powerpoint/2010/main" val="1410132942"/>
              </p:ext>
            </p:extLst>
          </p:nvPr>
        </p:nvGraphicFramePr>
        <p:xfrm>
          <a:off x="1431471" y="1272386"/>
          <a:ext cx="1666422" cy="758070"/>
        </p:xfrm>
        <a:graphic>
          <a:graphicData uri="http://schemas.openxmlformats.org/drawingml/2006/table">
            <a:tbl>
              <a:tblPr firstRow="1" bandRow="1">
                <a:tableStyleId>{D7AC3CCA-C797-4891-BE02-D94E43425B78}</a:tableStyleId>
              </a:tblPr>
              <a:tblGrid>
                <a:gridCol w="833211">
                  <a:extLst>
                    <a:ext uri="{9D8B030D-6E8A-4147-A177-3AD203B41FA5}">
                      <a16:colId xmlns:a16="http://schemas.microsoft.com/office/drawing/2014/main" val="1434291671"/>
                    </a:ext>
                  </a:extLst>
                </a:gridCol>
                <a:gridCol w="833211">
                  <a:extLst>
                    <a:ext uri="{9D8B030D-6E8A-4147-A177-3AD203B41FA5}">
                      <a16:colId xmlns:a16="http://schemas.microsoft.com/office/drawing/2014/main" val="1612781148"/>
                    </a:ext>
                  </a:extLst>
                </a:gridCol>
              </a:tblGrid>
              <a:tr h="3790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latin typeface="Palatino" pitchFamily="2" charset="77"/>
                          <a:ea typeface="Palatino" pitchFamily="2" charset="77"/>
                        </a:rPr>
                        <a:t>56</a:t>
                      </a:r>
                    </a:p>
                  </a:txBody>
                  <a:tcPr>
                    <a:solidFill>
                      <a:schemeClr val="tx2">
                        <a:lumMod val="40000"/>
                        <a:lumOff val="60000"/>
                      </a:schemeClr>
                    </a:solidFill>
                  </a:tcPr>
                </a:tc>
                <a:tc>
                  <a:txBody>
                    <a:bodyPr/>
                    <a:lstStyle/>
                    <a:p>
                      <a:pPr algn="ctr"/>
                      <a:r>
                        <a:rPr lang="en-US" sz="1400" b="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1892962361"/>
                  </a:ext>
                </a:extLst>
              </a:tr>
              <a:tr h="379035">
                <a:tc>
                  <a:txBody>
                    <a:bodyPr/>
                    <a:lstStyle/>
                    <a:p>
                      <a:pPr algn="ctr"/>
                      <a:r>
                        <a:rPr lang="en-US" sz="1400" dirty="0">
                          <a:latin typeface="Palatino" pitchFamily="2" charset="77"/>
                          <a:ea typeface="Palatino" pitchFamily="2" charset="77"/>
                        </a:rPr>
                        <a:t>56</a:t>
                      </a:r>
                    </a:p>
                  </a:txBody>
                  <a:tcPr>
                    <a:solidFill>
                      <a:schemeClr val="tx2">
                        <a:lumMod val="40000"/>
                        <a:lumOff val="60000"/>
                      </a:schemeClr>
                    </a:solidFill>
                  </a:tcPr>
                </a:tc>
                <a:tc>
                  <a:txBody>
                    <a:bodyPr/>
                    <a:lstStyle/>
                    <a:p>
                      <a:pPr algn="ctr"/>
                      <a:r>
                        <a:rPr lang="en-US" sz="1400" dirty="0">
                          <a:latin typeface="Palatino" pitchFamily="2" charset="77"/>
                          <a:ea typeface="Palatino" pitchFamily="2" charset="77"/>
                        </a:rPr>
                        <a:t>12</a:t>
                      </a:r>
                    </a:p>
                  </a:txBody>
                  <a:tcPr>
                    <a:solidFill>
                      <a:schemeClr val="tx2">
                        <a:lumMod val="40000"/>
                        <a:lumOff val="60000"/>
                      </a:schemeClr>
                    </a:solidFill>
                  </a:tcPr>
                </a:tc>
                <a:extLst>
                  <a:ext uri="{0D108BD9-81ED-4DB2-BD59-A6C34878D82A}">
                    <a16:rowId xmlns:a16="http://schemas.microsoft.com/office/drawing/2014/main" val="480928487"/>
                  </a:ext>
                </a:extLst>
              </a:tr>
            </a:tbl>
          </a:graphicData>
        </a:graphic>
      </p:graphicFrame>
      <p:graphicFrame>
        <p:nvGraphicFramePr>
          <p:cNvPr id="5" name="Table 4">
            <a:extLst>
              <a:ext uri="{FF2B5EF4-FFF2-40B4-BE49-F238E27FC236}">
                <a16:creationId xmlns:a16="http://schemas.microsoft.com/office/drawing/2014/main" id="{A374D03A-BC30-B005-EAA5-81B01C481FFB}"/>
              </a:ext>
            </a:extLst>
          </p:cNvPr>
          <p:cNvGraphicFramePr>
            <a:graphicFrameLocks noGrp="1"/>
          </p:cNvGraphicFramePr>
          <p:nvPr>
            <p:extLst>
              <p:ext uri="{D42A27DB-BD31-4B8C-83A1-F6EECF244321}">
                <p14:modId xmlns:p14="http://schemas.microsoft.com/office/powerpoint/2010/main" val="3497253562"/>
              </p:ext>
            </p:extLst>
          </p:nvPr>
        </p:nvGraphicFramePr>
        <p:xfrm>
          <a:off x="5407064" y="909741"/>
          <a:ext cx="792843" cy="1483360"/>
        </p:xfrm>
        <a:graphic>
          <a:graphicData uri="http://schemas.openxmlformats.org/drawingml/2006/table">
            <a:tbl>
              <a:tblPr firstRow="1" bandRow="1">
                <a:tableStyleId>{D7AC3CCA-C797-4891-BE02-D94E43425B78}</a:tableStyleId>
              </a:tblPr>
              <a:tblGrid>
                <a:gridCol w="792843">
                  <a:extLst>
                    <a:ext uri="{9D8B030D-6E8A-4147-A177-3AD203B41FA5}">
                      <a16:colId xmlns:a16="http://schemas.microsoft.com/office/drawing/2014/main" val="764638593"/>
                    </a:ext>
                  </a:extLst>
                </a:gridCol>
              </a:tblGrid>
              <a:tr h="370840">
                <a:tc>
                  <a:txBody>
                    <a:bodyPr/>
                    <a:lstStyle/>
                    <a:p>
                      <a:pPr algn="ctr"/>
                      <a:r>
                        <a:rPr lang="en-US" sz="1400" b="0" dirty="0">
                          <a:latin typeface="Palatino" pitchFamily="2" charset="77"/>
                          <a:ea typeface="Palatino" pitchFamily="2" charset="77"/>
                        </a:rPr>
                        <a:t>56</a:t>
                      </a:r>
                    </a:p>
                  </a:txBody>
                  <a:tcPr>
                    <a:solidFill>
                      <a:schemeClr val="bg2">
                        <a:lumMod val="40000"/>
                        <a:lumOff val="60000"/>
                      </a:schemeClr>
                    </a:solidFill>
                  </a:tcPr>
                </a:tc>
                <a:extLst>
                  <a:ext uri="{0D108BD9-81ED-4DB2-BD59-A6C34878D82A}">
                    <a16:rowId xmlns:a16="http://schemas.microsoft.com/office/drawing/2014/main" val="3552927788"/>
                  </a:ext>
                </a:extLst>
              </a:tr>
              <a:tr h="370840">
                <a:tc>
                  <a:txBody>
                    <a:bodyPr/>
                    <a:lstStyle/>
                    <a:p>
                      <a:pPr algn="ctr"/>
                      <a:r>
                        <a:rPr lang="en-US" sz="1400" b="0" dirty="0">
                          <a:latin typeface="Palatino" pitchFamily="2" charset="77"/>
                          <a:ea typeface="Palatino" pitchFamily="2" charset="77"/>
                        </a:rPr>
                        <a:t>12</a:t>
                      </a:r>
                    </a:p>
                  </a:txBody>
                  <a:tcPr>
                    <a:solidFill>
                      <a:schemeClr val="bg2">
                        <a:lumMod val="40000"/>
                        <a:lumOff val="60000"/>
                      </a:schemeClr>
                    </a:solidFill>
                  </a:tcPr>
                </a:tc>
                <a:extLst>
                  <a:ext uri="{0D108BD9-81ED-4DB2-BD59-A6C34878D82A}">
                    <a16:rowId xmlns:a16="http://schemas.microsoft.com/office/drawing/2014/main" val="3330629349"/>
                  </a:ext>
                </a:extLst>
              </a:tr>
              <a:tr h="370840">
                <a:tc>
                  <a:txBody>
                    <a:bodyPr/>
                    <a:lstStyle/>
                    <a:p>
                      <a:pPr algn="ctr"/>
                      <a:r>
                        <a:rPr lang="en-US" sz="1400" b="0" dirty="0">
                          <a:latin typeface="Palatino" pitchFamily="2" charset="77"/>
                          <a:ea typeface="Palatino" pitchFamily="2" charset="77"/>
                        </a:rPr>
                        <a:t>56</a:t>
                      </a:r>
                    </a:p>
                  </a:txBody>
                  <a:tcPr>
                    <a:solidFill>
                      <a:schemeClr val="bg2">
                        <a:lumMod val="40000"/>
                        <a:lumOff val="60000"/>
                      </a:schemeClr>
                    </a:solidFill>
                  </a:tcPr>
                </a:tc>
                <a:extLst>
                  <a:ext uri="{0D108BD9-81ED-4DB2-BD59-A6C34878D82A}">
                    <a16:rowId xmlns:a16="http://schemas.microsoft.com/office/drawing/2014/main" val="4052589675"/>
                  </a:ext>
                </a:extLst>
              </a:tr>
              <a:tr h="370840">
                <a:tc>
                  <a:txBody>
                    <a:bodyPr/>
                    <a:lstStyle/>
                    <a:p>
                      <a:pPr algn="ctr"/>
                      <a:r>
                        <a:rPr lang="en-US" sz="1400" b="0" dirty="0">
                          <a:latin typeface="Palatino" pitchFamily="2" charset="77"/>
                          <a:ea typeface="Palatino" pitchFamily="2" charset="77"/>
                        </a:rPr>
                        <a:t>12</a:t>
                      </a:r>
                    </a:p>
                  </a:txBody>
                  <a:tcPr>
                    <a:solidFill>
                      <a:schemeClr val="bg2">
                        <a:lumMod val="40000"/>
                        <a:lumOff val="60000"/>
                      </a:schemeClr>
                    </a:solidFill>
                  </a:tcPr>
                </a:tc>
                <a:extLst>
                  <a:ext uri="{0D108BD9-81ED-4DB2-BD59-A6C34878D82A}">
                    <a16:rowId xmlns:a16="http://schemas.microsoft.com/office/drawing/2014/main" val="3193526715"/>
                  </a:ext>
                </a:extLst>
              </a:tr>
            </a:tbl>
          </a:graphicData>
        </a:graphic>
      </p:graphicFrame>
      <p:sp>
        <p:nvSpPr>
          <p:cNvPr id="7" name="TextBox 6">
            <a:extLst>
              <a:ext uri="{FF2B5EF4-FFF2-40B4-BE49-F238E27FC236}">
                <a16:creationId xmlns:a16="http://schemas.microsoft.com/office/drawing/2014/main" id="{2B9100D9-C1CA-0075-A61F-2A9B5C41F491}"/>
              </a:ext>
            </a:extLst>
          </p:cNvPr>
          <p:cNvSpPr txBox="1"/>
          <p:nvPr/>
        </p:nvSpPr>
        <p:spPr>
          <a:xfrm>
            <a:off x="8368393" y="854687"/>
            <a:ext cx="2473779" cy="1593467"/>
          </a:xfrm>
          <a:prstGeom prst="rect">
            <a:avLst/>
          </a:prstGeom>
          <a:solidFill>
            <a:schemeClr val="accent6">
              <a:lumMod val="75000"/>
            </a:schemeClr>
          </a:solidFill>
          <a:ln>
            <a:solidFill>
              <a:schemeClr val="tx1"/>
            </a:solidFill>
          </a:ln>
        </p:spPr>
        <p:txBody>
          <a:bodyPr wrap="square" rtlCol="0">
            <a:spAutoFit/>
          </a:bodyPr>
          <a:lstStyle/>
          <a:p>
            <a:endParaRPr lang="en-US" dirty="0"/>
          </a:p>
        </p:txBody>
      </p:sp>
      <p:sp>
        <p:nvSpPr>
          <p:cNvPr id="8" name="TextBox 7">
            <a:extLst>
              <a:ext uri="{FF2B5EF4-FFF2-40B4-BE49-F238E27FC236}">
                <a16:creationId xmlns:a16="http://schemas.microsoft.com/office/drawing/2014/main" id="{8CB043F9-95D0-54F9-A060-B428DB794D78}"/>
              </a:ext>
            </a:extLst>
          </p:cNvPr>
          <p:cNvSpPr txBox="1"/>
          <p:nvPr/>
        </p:nvSpPr>
        <p:spPr>
          <a:xfrm flipH="1">
            <a:off x="8747069" y="1291792"/>
            <a:ext cx="1716426" cy="738664"/>
          </a:xfrm>
          <a:prstGeom prst="rect">
            <a:avLst/>
          </a:prstGeom>
          <a:noFill/>
        </p:spPr>
        <p:txBody>
          <a:bodyPr wrap="square" rtlCol="0">
            <a:spAutoFit/>
          </a:bodyPr>
          <a:lstStyle/>
          <a:p>
            <a:pPr algn="ctr"/>
            <a:r>
              <a:rPr lang="en-IN" sz="1400" dirty="0">
                <a:latin typeface="Verdana" panose="020B0604030504040204" pitchFamily="34" charset="0"/>
                <a:ea typeface="Verdana" panose="020B0604030504040204" pitchFamily="34" charset="0"/>
                <a:cs typeface="Verdana" panose="020B0604030504040204" pitchFamily="34" charset="0"/>
              </a:rPr>
              <a:t>THE FULLY</a:t>
            </a:r>
          </a:p>
          <a:p>
            <a:pPr algn="ctr"/>
            <a:r>
              <a:rPr lang="en-IN" sz="1400" dirty="0">
                <a:latin typeface="Verdana" panose="020B0604030504040204" pitchFamily="34" charset="0"/>
                <a:ea typeface="Verdana" panose="020B0604030504040204" pitchFamily="34" charset="0"/>
                <a:cs typeface="Verdana" panose="020B0604030504040204" pitchFamily="34" charset="0"/>
              </a:rPr>
              <a:t>CONNECTED LAYER</a:t>
            </a:r>
          </a:p>
        </p:txBody>
      </p:sp>
      <p:sp>
        <p:nvSpPr>
          <p:cNvPr id="9" name="Right Arrow 8">
            <a:extLst>
              <a:ext uri="{FF2B5EF4-FFF2-40B4-BE49-F238E27FC236}">
                <a16:creationId xmlns:a16="http://schemas.microsoft.com/office/drawing/2014/main" id="{EB9893EA-41FF-A1ED-8091-3DDED0640023}"/>
              </a:ext>
            </a:extLst>
          </p:cNvPr>
          <p:cNvSpPr/>
          <p:nvPr/>
        </p:nvSpPr>
        <p:spPr>
          <a:xfrm>
            <a:off x="3830335" y="1488372"/>
            <a:ext cx="840921" cy="32609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F163D63C-2BF6-67E9-ADC5-12B00FE382AC}"/>
              </a:ext>
            </a:extLst>
          </p:cNvPr>
          <p:cNvSpPr/>
          <p:nvPr/>
        </p:nvSpPr>
        <p:spPr>
          <a:xfrm>
            <a:off x="6896776" y="1485589"/>
            <a:ext cx="840921" cy="32609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418922A-9978-EF49-4350-C2E003536D6D}"/>
              </a:ext>
            </a:extLst>
          </p:cNvPr>
          <p:cNvSpPr txBox="1"/>
          <p:nvPr/>
        </p:nvSpPr>
        <p:spPr>
          <a:xfrm>
            <a:off x="1326276" y="2558787"/>
            <a:ext cx="2474577" cy="307777"/>
          </a:xfrm>
          <a:prstGeom prst="rect">
            <a:avLst/>
          </a:prstGeom>
          <a:noFill/>
        </p:spPr>
        <p:txBody>
          <a:bodyPr wrap="square" rtlCol="0">
            <a:spAutoFit/>
          </a:bodyPr>
          <a:lstStyle/>
          <a:p>
            <a:r>
              <a:rPr lang="en-IN" sz="1400" dirty="0">
                <a:latin typeface="Verdana" panose="020B0604030504040204" pitchFamily="34" charset="0"/>
                <a:ea typeface="Verdana" panose="020B0604030504040204" pitchFamily="34" charset="0"/>
                <a:cs typeface="Verdana" panose="020B0604030504040204" pitchFamily="34" charset="0"/>
              </a:rPr>
              <a:t>From Pooling layer</a:t>
            </a:r>
          </a:p>
        </p:txBody>
      </p:sp>
      <p:sp>
        <p:nvSpPr>
          <p:cNvPr id="12" name="TextBox 11">
            <a:extLst>
              <a:ext uri="{FF2B5EF4-FFF2-40B4-BE49-F238E27FC236}">
                <a16:creationId xmlns:a16="http://schemas.microsoft.com/office/drawing/2014/main" id="{C711523E-3551-1A75-4313-D5252500312E}"/>
              </a:ext>
            </a:extLst>
          </p:cNvPr>
          <p:cNvSpPr txBox="1"/>
          <p:nvPr/>
        </p:nvSpPr>
        <p:spPr>
          <a:xfrm>
            <a:off x="5026591" y="2558787"/>
            <a:ext cx="1836206" cy="307777"/>
          </a:xfrm>
          <a:prstGeom prst="rect">
            <a:avLst/>
          </a:prstGeom>
          <a:noFill/>
        </p:spPr>
        <p:txBody>
          <a:bodyPr wrap="square" rtlCol="0">
            <a:spAutoFit/>
          </a:bodyPr>
          <a:lstStyle/>
          <a:p>
            <a:r>
              <a:rPr lang="en-IN" sz="1400" dirty="0">
                <a:latin typeface="Verdana" panose="020B0604030504040204" pitchFamily="34" charset="0"/>
                <a:ea typeface="Verdana" panose="020B0604030504040204" pitchFamily="34" charset="0"/>
                <a:cs typeface="Verdana" panose="020B0604030504040204" pitchFamily="34" charset="0"/>
              </a:rPr>
              <a:t>Flattened Matrix</a:t>
            </a:r>
          </a:p>
        </p:txBody>
      </p:sp>
      <p:sp>
        <p:nvSpPr>
          <p:cNvPr id="14" name="TextBox 13">
            <a:extLst>
              <a:ext uri="{FF2B5EF4-FFF2-40B4-BE49-F238E27FC236}">
                <a16:creationId xmlns:a16="http://schemas.microsoft.com/office/drawing/2014/main" id="{C4B79779-1B80-E72A-ABD1-83C3FB99EDA9}"/>
              </a:ext>
            </a:extLst>
          </p:cNvPr>
          <p:cNvSpPr txBox="1"/>
          <p:nvPr/>
        </p:nvSpPr>
        <p:spPr>
          <a:xfrm>
            <a:off x="2614468" y="6428785"/>
            <a:ext cx="5985164" cy="584775"/>
          </a:xfrm>
          <a:prstGeom prst="rect">
            <a:avLst/>
          </a:prstGeom>
          <a:noFill/>
        </p:spPr>
        <p:txBody>
          <a:bodyPr wrap="square" rtlCol="0">
            <a:spAutoFit/>
          </a:bodyPr>
          <a:lstStyle/>
          <a:p>
            <a:pPr algn="ctr"/>
            <a:r>
              <a:rPr lang="en-US" sz="1400" dirty="0">
                <a:effectLst/>
                <a:latin typeface="Verdana" panose="020B0604030504040204" pitchFamily="34" charset="0"/>
                <a:ea typeface="Verdana" panose="020B0604030504040204" pitchFamily="34" charset="0"/>
                <a:cs typeface="Verdana" panose="020B0604030504040204" pitchFamily="34" charset="0"/>
              </a:rPr>
              <a:t>Fig 10: Fully connected layer and Output layer</a:t>
            </a:r>
            <a:endParaRPr lang="en-IN" sz="1400" dirty="0">
              <a:effectLst/>
              <a:latin typeface="Verdana" panose="020B0604030504040204" pitchFamily="34" charset="0"/>
              <a:ea typeface="Verdana" panose="020B0604030504040204" pitchFamily="34" charset="0"/>
              <a:cs typeface="Verdana" panose="020B0604030504040204" pitchFamily="34" charset="0"/>
            </a:endParaRPr>
          </a:p>
          <a:p>
            <a:endParaRPr lang="en-IN" dirty="0"/>
          </a:p>
        </p:txBody>
      </p:sp>
      <p:sp>
        <p:nvSpPr>
          <p:cNvPr id="16" name="Rectangle 15">
            <a:extLst>
              <a:ext uri="{FF2B5EF4-FFF2-40B4-BE49-F238E27FC236}">
                <a16:creationId xmlns:a16="http://schemas.microsoft.com/office/drawing/2014/main" id="{2066E432-C527-D926-51C4-D19BC0A6B328}"/>
              </a:ext>
            </a:extLst>
          </p:cNvPr>
          <p:cNvSpPr/>
          <p:nvPr/>
        </p:nvSpPr>
        <p:spPr>
          <a:xfrm>
            <a:off x="7518400" y="3797300"/>
            <a:ext cx="774700" cy="2349500"/>
          </a:xfrm>
          <a:prstGeom prst="rect">
            <a:avLst/>
          </a:prstGeom>
          <a:solidFill>
            <a:srgbClr val="D1AB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0F5088-00D7-BC95-6F22-21D67D4A2991}"/>
              </a:ext>
            </a:extLst>
          </p:cNvPr>
          <p:cNvSpPr/>
          <p:nvPr/>
        </p:nvSpPr>
        <p:spPr>
          <a:xfrm>
            <a:off x="4241800" y="3340100"/>
            <a:ext cx="952500" cy="29845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B47A75D-2BFF-E7BC-58D4-4F75CC310E39}"/>
              </a:ext>
            </a:extLst>
          </p:cNvPr>
          <p:cNvSpPr/>
          <p:nvPr/>
        </p:nvSpPr>
        <p:spPr>
          <a:xfrm>
            <a:off x="5956300" y="3352800"/>
            <a:ext cx="952500" cy="29845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027CBE4-55B3-5A99-0D71-7D27028C6751}"/>
              </a:ext>
            </a:extLst>
          </p:cNvPr>
          <p:cNvSpPr/>
          <p:nvPr/>
        </p:nvSpPr>
        <p:spPr>
          <a:xfrm>
            <a:off x="2870200" y="3810000"/>
            <a:ext cx="774700" cy="2349500"/>
          </a:xfrm>
          <a:prstGeom prst="rect">
            <a:avLst/>
          </a:prstGeom>
          <a:solidFill>
            <a:srgbClr val="D1AB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42F0748-6FA5-F705-3DBE-8014B08B9026}"/>
              </a:ext>
            </a:extLst>
          </p:cNvPr>
          <p:cNvSpPr/>
          <p:nvPr/>
        </p:nvSpPr>
        <p:spPr>
          <a:xfrm>
            <a:off x="8775700" y="4432300"/>
            <a:ext cx="800100" cy="13462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2E66F258-F886-A7CB-2C4B-C025C277B64E}"/>
              </a:ext>
            </a:extLst>
          </p:cNvPr>
          <p:cNvSpPr/>
          <p:nvPr/>
        </p:nvSpPr>
        <p:spPr>
          <a:xfrm>
            <a:off x="2120900" y="4635500"/>
            <a:ext cx="647700" cy="342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A56DD08-2EFB-A962-1E27-852BE3CCA54F}"/>
              </a:ext>
            </a:extLst>
          </p:cNvPr>
          <p:cNvSpPr/>
          <p:nvPr/>
        </p:nvSpPr>
        <p:spPr>
          <a:xfrm>
            <a:off x="3086100" y="3911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93F5F82-6464-3BF5-01FE-6350758D82E5}"/>
              </a:ext>
            </a:extLst>
          </p:cNvPr>
          <p:cNvSpPr/>
          <p:nvPr/>
        </p:nvSpPr>
        <p:spPr>
          <a:xfrm>
            <a:off x="3060700" y="44831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0912858-DCA5-59F4-3D1F-67BB61D8C377}"/>
              </a:ext>
            </a:extLst>
          </p:cNvPr>
          <p:cNvSpPr/>
          <p:nvPr/>
        </p:nvSpPr>
        <p:spPr>
          <a:xfrm>
            <a:off x="3073400" y="5041900"/>
            <a:ext cx="381000" cy="406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4782E7D-45CA-8A41-21BF-39C731DF5061}"/>
              </a:ext>
            </a:extLst>
          </p:cNvPr>
          <p:cNvSpPr/>
          <p:nvPr/>
        </p:nvSpPr>
        <p:spPr>
          <a:xfrm>
            <a:off x="3073400" y="56642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78D2060-9680-0E3D-DB18-C127F2660A48}"/>
              </a:ext>
            </a:extLst>
          </p:cNvPr>
          <p:cNvSpPr/>
          <p:nvPr/>
        </p:nvSpPr>
        <p:spPr>
          <a:xfrm>
            <a:off x="4495800" y="3517900"/>
            <a:ext cx="482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C30849A-1CA1-A9F6-C30A-6958F2C1DC63}"/>
              </a:ext>
            </a:extLst>
          </p:cNvPr>
          <p:cNvSpPr/>
          <p:nvPr/>
        </p:nvSpPr>
        <p:spPr>
          <a:xfrm>
            <a:off x="4508500" y="4064000"/>
            <a:ext cx="482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CBEF162-ECA2-D2C1-A920-D0BEA3E7D4EB}"/>
              </a:ext>
            </a:extLst>
          </p:cNvPr>
          <p:cNvSpPr/>
          <p:nvPr/>
        </p:nvSpPr>
        <p:spPr>
          <a:xfrm>
            <a:off x="6184900" y="5778500"/>
            <a:ext cx="482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A483E90-47E4-FEC1-5BB8-1555CA40C9A8}"/>
              </a:ext>
            </a:extLst>
          </p:cNvPr>
          <p:cNvSpPr/>
          <p:nvPr/>
        </p:nvSpPr>
        <p:spPr>
          <a:xfrm>
            <a:off x="6197600" y="5207000"/>
            <a:ext cx="482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C3AD516-75FC-8919-D975-94B1FDA68350}"/>
              </a:ext>
            </a:extLst>
          </p:cNvPr>
          <p:cNvSpPr/>
          <p:nvPr/>
        </p:nvSpPr>
        <p:spPr>
          <a:xfrm>
            <a:off x="6184900" y="4635500"/>
            <a:ext cx="482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2E554BA-4DAE-E027-064A-A0DBD73BB384}"/>
              </a:ext>
            </a:extLst>
          </p:cNvPr>
          <p:cNvSpPr/>
          <p:nvPr/>
        </p:nvSpPr>
        <p:spPr>
          <a:xfrm>
            <a:off x="6197600" y="4064000"/>
            <a:ext cx="482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CF795F4-CF40-34C7-F36D-B6B0DF3579E7}"/>
              </a:ext>
            </a:extLst>
          </p:cNvPr>
          <p:cNvSpPr/>
          <p:nvPr/>
        </p:nvSpPr>
        <p:spPr>
          <a:xfrm>
            <a:off x="4508500" y="4648200"/>
            <a:ext cx="482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3FEB579-C414-4BC7-D84F-C86754D1C2BB}"/>
              </a:ext>
            </a:extLst>
          </p:cNvPr>
          <p:cNvSpPr/>
          <p:nvPr/>
        </p:nvSpPr>
        <p:spPr>
          <a:xfrm>
            <a:off x="4521200" y="5207000"/>
            <a:ext cx="482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2209491-017C-AE55-4429-66EC6665926D}"/>
              </a:ext>
            </a:extLst>
          </p:cNvPr>
          <p:cNvSpPr/>
          <p:nvPr/>
        </p:nvSpPr>
        <p:spPr>
          <a:xfrm>
            <a:off x="4521200" y="5791200"/>
            <a:ext cx="482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0044BCDE-62FC-0DE0-2D44-A266E235E262}"/>
              </a:ext>
            </a:extLst>
          </p:cNvPr>
          <p:cNvSpPr/>
          <p:nvPr/>
        </p:nvSpPr>
        <p:spPr>
          <a:xfrm>
            <a:off x="6184900" y="3543300"/>
            <a:ext cx="482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197C8DA-F288-AC09-BA7B-88DA6051940F}"/>
              </a:ext>
            </a:extLst>
          </p:cNvPr>
          <p:cNvSpPr/>
          <p:nvPr/>
        </p:nvSpPr>
        <p:spPr>
          <a:xfrm>
            <a:off x="7632700" y="5461000"/>
            <a:ext cx="482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9DC4518-2AB2-444B-0E11-976C096DA28C}"/>
              </a:ext>
            </a:extLst>
          </p:cNvPr>
          <p:cNvSpPr/>
          <p:nvPr/>
        </p:nvSpPr>
        <p:spPr>
          <a:xfrm>
            <a:off x="7670800" y="4737100"/>
            <a:ext cx="482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355E31D-A413-C1E0-2086-3CD7533C7D14}"/>
              </a:ext>
            </a:extLst>
          </p:cNvPr>
          <p:cNvSpPr/>
          <p:nvPr/>
        </p:nvSpPr>
        <p:spPr>
          <a:xfrm>
            <a:off x="7632700" y="4000500"/>
            <a:ext cx="4826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7BF9D90F-A85E-8EBB-B350-9C3973A14CEF}"/>
              </a:ext>
            </a:extLst>
          </p:cNvPr>
          <p:cNvCxnSpPr>
            <a:stCxn id="22" idx="6"/>
            <a:endCxn id="26" idx="2"/>
          </p:cNvCxnSpPr>
          <p:nvPr/>
        </p:nvCxnSpPr>
        <p:spPr>
          <a:xfrm flipV="1">
            <a:off x="3467100" y="3708400"/>
            <a:ext cx="1028700" cy="3937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C9CFDD7-1FD7-22CE-BF55-4111FE49B78B}"/>
              </a:ext>
            </a:extLst>
          </p:cNvPr>
          <p:cNvCxnSpPr>
            <a:stCxn id="23" idx="6"/>
            <a:endCxn id="26" idx="2"/>
          </p:cNvCxnSpPr>
          <p:nvPr/>
        </p:nvCxnSpPr>
        <p:spPr>
          <a:xfrm flipV="1">
            <a:off x="3441700" y="3708400"/>
            <a:ext cx="1054100" cy="965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F34FF5E-9AA3-96DB-F6A4-0C3F458ACF62}"/>
              </a:ext>
            </a:extLst>
          </p:cNvPr>
          <p:cNvCxnSpPr>
            <a:stCxn id="24" idx="6"/>
          </p:cNvCxnSpPr>
          <p:nvPr/>
        </p:nvCxnSpPr>
        <p:spPr>
          <a:xfrm flipV="1">
            <a:off x="3454400" y="3741420"/>
            <a:ext cx="1018540" cy="15036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5CC4F1C-746C-1D25-F035-7DEC8A79AEF5}"/>
              </a:ext>
            </a:extLst>
          </p:cNvPr>
          <p:cNvCxnSpPr>
            <a:stCxn id="25" idx="6"/>
          </p:cNvCxnSpPr>
          <p:nvPr/>
        </p:nvCxnSpPr>
        <p:spPr>
          <a:xfrm flipV="1">
            <a:off x="3454400" y="3749040"/>
            <a:ext cx="1026160" cy="210566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A32B7EF-6BE9-227A-90BD-CADD73BD1DBD}"/>
              </a:ext>
            </a:extLst>
          </p:cNvPr>
          <p:cNvCxnSpPr>
            <a:stCxn id="22" idx="6"/>
            <a:endCxn id="27" idx="2"/>
          </p:cNvCxnSpPr>
          <p:nvPr/>
        </p:nvCxnSpPr>
        <p:spPr>
          <a:xfrm>
            <a:off x="3467100" y="4102100"/>
            <a:ext cx="1041400" cy="152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4EF4DC2-D7EA-0F07-7A72-B9A813E352FF}"/>
              </a:ext>
            </a:extLst>
          </p:cNvPr>
          <p:cNvCxnSpPr>
            <a:stCxn id="23" idx="6"/>
          </p:cNvCxnSpPr>
          <p:nvPr/>
        </p:nvCxnSpPr>
        <p:spPr>
          <a:xfrm flipV="1">
            <a:off x="3441700" y="4274820"/>
            <a:ext cx="1038860" cy="3987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65A4B0B-93EA-5168-8CC5-F2D4B15FC103}"/>
              </a:ext>
            </a:extLst>
          </p:cNvPr>
          <p:cNvCxnSpPr>
            <a:stCxn id="23" idx="6"/>
            <a:endCxn id="32" idx="2"/>
          </p:cNvCxnSpPr>
          <p:nvPr/>
        </p:nvCxnSpPr>
        <p:spPr>
          <a:xfrm>
            <a:off x="3441700" y="4673600"/>
            <a:ext cx="1066800" cy="1651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C454C98-8ED5-3BD2-5E78-0F8D4D9D9191}"/>
              </a:ext>
            </a:extLst>
          </p:cNvPr>
          <p:cNvCxnSpPr>
            <a:stCxn id="23" idx="6"/>
            <a:endCxn id="33" idx="2"/>
          </p:cNvCxnSpPr>
          <p:nvPr/>
        </p:nvCxnSpPr>
        <p:spPr>
          <a:xfrm>
            <a:off x="3441700" y="4673600"/>
            <a:ext cx="1079500" cy="7239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8B513D7-C903-1854-9290-850310B363E7}"/>
              </a:ext>
            </a:extLst>
          </p:cNvPr>
          <p:cNvCxnSpPr>
            <a:endCxn id="34" idx="2"/>
          </p:cNvCxnSpPr>
          <p:nvPr/>
        </p:nvCxnSpPr>
        <p:spPr>
          <a:xfrm rot="16200000" flipH="1">
            <a:off x="3350260" y="4810760"/>
            <a:ext cx="1287780" cy="10541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B9B2563-3C9A-3DC4-39C4-73460BE11E4D}"/>
              </a:ext>
            </a:extLst>
          </p:cNvPr>
          <p:cNvCxnSpPr>
            <a:stCxn id="24" idx="6"/>
            <a:endCxn id="27" idx="2"/>
          </p:cNvCxnSpPr>
          <p:nvPr/>
        </p:nvCxnSpPr>
        <p:spPr>
          <a:xfrm flipV="1">
            <a:off x="3454400" y="4254500"/>
            <a:ext cx="1054100" cy="990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314AB06-A706-6D6A-5734-2B846B284614}"/>
              </a:ext>
            </a:extLst>
          </p:cNvPr>
          <p:cNvCxnSpPr>
            <a:stCxn id="24" idx="6"/>
          </p:cNvCxnSpPr>
          <p:nvPr/>
        </p:nvCxnSpPr>
        <p:spPr>
          <a:xfrm flipV="1">
            <a:off x="3454400" y="4853940"/>
            <a:ext cx="1041400" cy="39116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AC5F146-7ACD-4DB0-FE08-3D3520F1220A}"/>
              </a:ext>
            </a:extLst>
          </p:cNvPr>
          <p:cNvCxnSpPr>
            <a:stCxn id="24" idx="6"/>
            <a:endCxn id="33" idx="2"/>
          </p:cNvCxnSpPr>
          <p:nvPr/>
        </p:nvCxnSpPr>
        <p:spPr>
          <a:xfrm>
            <a:off x="3454400" y="5245100"/>
            <a:ext cx="1066800" cy="152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9ADE3EA-08F2-3687-546F-A56522131F05}"/>
              </a:ext>
            </a:extLst>
          </p:cNvPr>
          <p:cNvCxnSpPr>
            <a:stCxn id="24" idx="6"/>
            <a:endCxn id="34" idx="2"/>
          </p:cNvCxnSpPr>
          <p:nvPr/>
        </p:nvCxnSpPr>
        <p:spPr>
          <a:xfrm>
            <a:off x="3454400" y="5245100"/>
            <a:ext cx="1066800" cy="736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32B0702-92A9-3072-B01F-290D4FE58D26}"/>
              </a:ext>
            </a:extLst>
          </p:cNvPr>
          <p:cNvCxnSpPr/>
          <p:nvPr/>
        </p:nvCxnSpPr>
        <p:spPr>
          <a:xfrm>
            <a:off x="3436620" y="4079240"/>
            <a:ext cx="1041400" cy="736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C554F04-293B-4A83-DE21-ACF684AB2494}"/>
              </a:ext>
            </a:extLst>
          </p:cNvPr>
          <p:cNvCxnSpPr>
            <a:stCxn id="22" idx="6"/>
            <a:endCxn id="33" idx="2"/>
          </p:cNvCxnSpPr>
          <p:nvPr/>
        </p:nvCxnSpPr>
        <p:spPr>
          <a:xfrm>
            <a:off x="3467100" y="4102100"/>
            <a:ext cx="1054100" cy="1295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28A2D78-3C23-0D48-AE1D-628FA7FE92C4}"/>
              </a:ext>
            </a:extLst>
          </p:cNvPr>
          <p:cNvCxnSpPr>
            <a:stCxn id="22" idx="6"/>
          </p:cNvCxnSpPr>
          <p:nvPr/>
        </p:nvCxnSpPr>
        <p:spPr>
          <a:xfrm>
            <a:off x="3467100" y="4102100"/>
            <a:ext cx="1043940" cy="18338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2F94C82-4140-DE8E-4449-C36951629970}"/>
              </a:ext>
            </a:extLst>
          </p:cNvPr>
          <p:cNvCxnSpPr>
            <a:stCxn id="25" idx="6"/>
          </p:cNvCxnSpPr>
          <p:nvPr/>
        </p:nvCxnSpPr>
        <p:spPr>
          <a:xfrm flipV="1">
            <a:off x="3454400" y="4274820"/>
            <a:ext cx="1026160" cy="15798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8E07431-0392-D9AF-DFA4-5D1336D5AF0C}"/>
              </a:ext>
            </a:extLst>
          </p:cNvPr>
          <p:cNvCxnSpPr/>
          <p:nvPr/>
        </p:nvCxnSpPr>
        <p:spPr>
          <a:xfrm flipV="1">
            <a:off x="3474720" y="4846320"/>
            <a:ext cx="1005840" cy="990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AF9FF43-12C6-AE89-F02F-330C4D34753C}"/>
              </a:ext>
            </a:extLst>
          </p:cNvPr>
          <p:cNvCxnSpPr>
            <a:stCxn id="25" idx="6"/>
          </p:cNvCxnSpPr>
          <p:nvPr/>
        </p:nvCxnSpPr>
        <p:spPr>
          <a:xfrm flipV="1">
            <a:off x="3454400" y="5417820"/>
            <a:ext cx="1041400" cy="4368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376A5EC-7DA0-4645-67F2-20706AD32F84}"/>
              </a:ext>
            </a:extLst>
          </p:cNvPr>
          <p:cNvCxnSpPr>
            <a:stCxn id="25" idx="6"/>
          </p:cNvCxnSpPr>
          <p:nvPr/>
        </p:nvCxnSpPr>
        <p:spPr>
          <a:xfrm>
            <a:off x="3454400" y="5854700"/>
            <a:ext cx="1033780" cy="127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62BE34C-6875-380D-D787-D73FF5CCFC3B}"/>
              </a:ext>
            </a:extLst>
          </p:cNvPr>
          <p:cNvCxnSpPr>
            <a:endCxn id="35" idx="2"/>
          </p:cNvCxnSpPr>
          <p:nvPr/>
        </p:nvCxnSpPr>
        <p:spPr>
          <a:xfrm>
            <a:off x="5006340" y="3733800"/>
            <a:ext cx="117856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D2E7C70-0012-3290-93F4-F1CA480B4911}"/>
              </a:ext>
            </a:extLst>
          </p:cNvPr>
          <p:cNvCxnSpPr>
            <a:endCxn id="31" idx="2"/>
          </p:cNvCxnSpPr>
          <p:nvPr/>
        </p:nvCxnSpPr>
        <p:spPr>
          <a:xfrm>
            <a:off x="5013960" y="3733800"/>
            <a:ext cx="1183640" cy="5207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2BE4694-47D2-6718-ECE2-72FAFC39A0FA}"/>
              </a:ext>
            </a:extLst>
          </p:cNvPr>
          <p:cNvCxnSpPr>
            <a:endCxn id="30" idx="2"/>
          </p:cNvCxnSpPr>
          <p:nvPr/>
        </p:nvCxnSpPr>
        <p:spPr>
          <a:xfrm>
            <a:off x="5013960" y="3749040"/>
            <a:ext cx="1170940" cy="107696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926C2AD-A264-4276-17C3-7A447C0F3F1D}"/>
              </a:ext>
            </a:extLst>
          </p:cNvPr>
          <p:cNvCxnSpPr>
            <a:endCxn id="29" idx="2"/>
          </p:cNvCxnSpPr>
          <p:nvPr/>
        </p:nvCxnSpPr>
        <p:spPr>
          <a:xfrm rot="16200000" flipH="1">
            <a:off x="4781550" y="3981450"/>
            <a:ext cx="1648460" cy="11836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1C9C38C-9AA0-5E0D-C1F5-16FB66EC3F99}"/>
              </a:ext>
            </a:extLst>
          </p:cNvPr>
          <p:cNvCxnSpPr>
            <a:endCxn id="28" idx="2"/>
          </p:cNvCxnSpPr>
          <p:nvPr/>
        </p:nvCxnSpPr>
        <p:spPr>
          <a:xfrm rot="16200000" flipH="1">
            <a:off x="4481830" y="4265930"/>
            <a:ext cx="2227580" cy="117856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143FE78-FE31-68EF-D172-ABFCB99EC245}"/>
              </a:ext>
            </a:extLst>
          </p:cNvPr>
          <p:cNvCxnSpPr>
            <a:stCxn id="27" idx="6"/>
            <a:endCxn id="35" idx="2"/>
          </p:cNvCxnSpPr>
          <p:nvPr/>
        </p:nvCxnSpPr>
        <p:spPr>
          <a:xfrm flipV="1">
            <a:off x="4991100" y="3733800"/>
            <a:ext cx="1193800" cy="5207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B785995-21EF-5ACA-765D-4E54E8F7A2CD}"/>
              </a:ext>
            </a:extLst>
          </p:cNvPr>
          <p:cNvCxnSpPr>
            <a:endCxn id="31" idx="2"/>
          </p:cNvCxnSpPr>
          <p:nvPr/>
        </p:nvCxnSpPr>
        <p:spPr>
          <a:xfrm flipV="1">
            <a:off x="5013960" y="4254500"/>
            <a:ext cx="1183640" cy="50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2256E6C-E5FD-B8C8-1225-B55854D7F17E}"/>
              </a:ext>
            </a:extLst>
          </p:cNvPr>
          <p:cNvCxnSpPr>
            <a:endCxn id="30" idx="2"/>
          </p:cNvCxnSpPr>
          <p:nvPr/>
        </p:nvCxnSpPr>
        <p:spPr>
          <a:xfrm>
            <a:off x="5021580" y="4251960"/>
            <a:ext cx="1163320" cy="5740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DD58C79-8813-E984-8B28-77422521A454}"/>
              </a:ext>
            </a:extLst>
          </p:cNvPr>
          <p:cNvCxnSpPr>
            <a:stCxn id="27" idx="6"/>
            <a:endCxn id="29" idx="2"/>
          </p:cNvCxnSpPr>
          <p:nvPr/>
        </p:nvCxnSpPr>
        <p:spPr>
          <a:xfrm>
            <a:off x="4991100" y="4254500"/>
            <a:ext cx="1206500" cy="1143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CB3AD5C-47A6-9B67-BAC4-F1EB7C202C78}"/>
              </a:ext>
            </a:extLst>
          </p:cNvPr>
          <p:cNvCxnSpPr>
            <a:stCxn id="27" idx="6"/>
            <a:endCxn id="28" idx="2"/>
          </p:cNvCxnSpPr>
          <p:nvPr/>
        </p:nvCxnSpPr>
        <p:spPr>
          <a:xfrm>
            <a:off x="4991100" y="4254500"/>
            <a:ext cx="1193800" cy="17145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DBE9CEB-F03C-26D9-E92E-D71CF4C3A0A8}"/>
              </a:ext>
            </a:extLst>
          </p:cNvPr>
          <p:cNvCxnSpPr>
            <a:stCxn id="32" idx="6"/>
          </p:cNvCxnSpPr>
          <p:nvPr/>
        </p:nvCxnSpPr>
        <p:spPr>
          <a:xfrm flipV="1">
            <a:off x="4991100" y="3778624"/>
            <a:ext cx="1167653" cy="106007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AB52488-22EA-3DE6-4D57-5ACB5AFA13F2}"/>
              </a:ext>
            </a:extLst>
          </p:cNvPr>
          <p:cNvCxnSpPr>
            <a:stCxn id="32" idx="6"/>
            <a:endCxn id="31" idx="2"/>
          </p:cNvCxnSpPr>
          <p:nvPr/>
        </p:nvCxnSpPr>
        <p:spPr>
          <a:xfrm flipV="1">
            <a:off x="4991100" y="4254500"/>
            <a:ext cx="1206500" cy="584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8BFB529-7365-8007-D9ED-F460B2963AF2}"/>
              </a:ext>
            </a:extLst>
          </p:cNvPr>
          <p:cNvCxnSpPr>
            <a:endCxn id="30" idx="2"/>
          </p:cNvCxnSpPr>
          <p:nvPr/>
        </p:nvCxnSpPr>
        <p:spPr>
          <a:xfrm flipV="1">
            <a:off x="5013960" y="4826000"/>
            <a:ext cx="1170940" cy="50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0258F3E-45A0-93F2-6ADF-B07ECCA591EF}"/>
              </a:ext>
            </a:extLst>
          </p:cNvPr>
          <p:cNvCxnSpPr>
            <a:stCxn id="32" idx="6"/>
            <a:endCxn id="28" idx="2"/>
          </p:cNvCxnSpPr>
          <p:nvPr/>
        </p:nvCxnSpPr>
        <p:spPr>
          <a:xfrm>
            <a:off x="4991100" y="4838700"/>
            <a:ext cx="1193800" cy="11303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45BAF88-6397-4F50-2EC6-851751B3C7FB}"/>
              </a:ext>
            </a:extLst>
          </p:cNvPr>
          <p:cNvCxnSpPr>
            <a:stCxn id="33" idx="6"/>
            <a:endCxn id="35" idx="2"/>
          </p:cNvCxnSpPr>
          <p:nvPr/>
        </p:nvCxnSpPr>
        <p:spPr>
          <a:xfrm flipV="1">
            <a:off x="5003800" y="3733800"/>
            <a:ext cx="1181100" cy="16637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C1941BE-2DB1-4D22-F6BC-8D48FD080719}"/>
              </a:ext>
            </a:extLst>
          </p:cNvPr>
          <p:cNvCxnSpPr>
            <a:stCxn id="33" idx="6"/>
          </p:cNvCxnSpPr>
          <p:nvPr/>
        </p:nvCxnSpPr>
        <p:spPr>
          <a:xfrm flipV="1">
            <a:off x="5003800" y="4267200"/>
            <a:ext cx="1168400" cy="11303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671FE14-FA7E-CF4A-819F-6702814D9AB1}"/>
              </a:ext>
            </a:extLst>
          </p:cNvPr>
          <p:cNvCxnSpPr>
            <a:endCxn id="30" idx="2"/>
          </p:cNvCxnSpPr>
          <p:nvPr/>
        </p:nvCxnSpPr>
        <p:spPr>
          <a:xfrm flipV="1">
            <a:off x="5029200" y="4826000"/>
            <a:ext cx="1155700" cy="5918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2C2B5F7-A600-99E5-7B6C-C05A8C785D71}"/>
              </a:ext>
            </a:extLst>
          </p:cNvPr>
          <p:cNvCxnSpPr>
            <a:stCxn id="33" idx="6"/>
            <a:endCxn id="29" idx="2"/>
          </p:cNvCxnSpPr>
          <p:nvPr/>
        </p:nvCxnSpPr>
        <p:spPr>
          <a:xfrm>
            <a:off x="5003800" y="5397500"/>
            <a:ext cx="11938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053123A-8CD5-FA24-8CA0-6E6484374D44}"/>
              </a:ext>
            </a:extLst>
          </p:cNvPr>
          <p:cNvCxnSpPr>
            <a:stCxn id="33" idx="6"/>
            <a:endCxn id="28" idx="2"/>
          </p:cNvCxnSpPr>
          <p:nvPr/>
        </p:nvCxnSpPr>
        <p:spPr>
          <a:xfrm>
            <a:off x="5003800" y="5397500"/>
            <a:ext cx="1181100" cy="5715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A7018237-D7B9-029F-7C49-31AFE7154EF3}"/>
              </a:ext>
            </a:extLst>
          </p:cNvPr>
          <p:cNvCxnSpPr>
            <a:stCxn id="34" idx="6"/>
          </p:cNvCxnSpPr>
          <p:nvPr/>
        </p:nvCxnSpPr>
        <p:spPr>
          <a:xfrm flipV="1">
            <a:off x="5003800" y="3771900"/>
            <a:ext cx="1160780" cy="2209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BC4C1E2-D901-1C07-A17F-9238612A86CA}"/>
              </a:ext>
            </a:extLst>
          </p:cNvPr>
          <p:cNvCxnSpPr/>
          <p:nvPr/>
        </p:nvCxnSpPr>
        <p:spPr>
          <a:xfrm rot="5400000" flipH="1" flipV="1">
            <a:off x="4735830" y="4560570"/>
            <a:ext cx="1729740" cy="1143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677B18E-E12A-E853-BE01-981387E672CD}"/>
              </a:ext>
            </a:extLst>
          </p:cNvPr>
          <p:cNvCxnSpPr>
            <a:stCxn id="34" idx="6"/>
            <a:endCxn id="30" idx="2"/>
          </p:cNvCxnSpPr>
          <p:nvPr/>
        </p:nvCxnSpPr>
        <p:spPr>
          <a:xfrm flipV="1">
            <a:off x="5003800" y="4826000"/>
            <a:ext cx="1181100" cy="11557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9F214558-7670-0853-04B1-CFF101BF16F1}"/>
              </a:ext>
            </a:extLst>
          </p:cNvPr>
          <p:cNvCxnSpPr>
            <a:stCxn id="34" idx="6"/>
            <a:endCxn id="29" idx="2"/>
          </p:cNvCxnSpPr>
          <p:nvPr/>
        </p:nvCxnSpPr>
        <p:spPr>
          <a:xfrm flipV="1">
            <a:off x="5003800" y="5397500"/>
            <a:ext cx="1193800" cy="584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36E6A42-A612-EA1C-2CB8-195A0B56FB9B}"/>
              </a:ext>
            </a:extLst>
          </p:cNvPr>
          <p:cNvCxnSpPr>
            <a:stCxn id="34" idx="6"/>
          </p:cNvCxnSpPr>
          <p:nvPr/>
        </p:nvCxnSpPr>
        <p:spPr>
          <a:xfrm flipV="1">
            <a:off x="5003800" y="5958840"/>
            <a:ext cx="1160780" cy="2286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9D6AFF84-279A-F33A-5641-A750E9F5763D}"/>
              </a:ext>
            </a:extLst>
          </p:cNvPr>
          <p:cNvCxnSpPr>
            <a:stCxn id="35" idx="6"/>
          </p:cNvCxnSpPr>
          <p:nvPr/>
        </p:nvCxnSpPr>
        <p:spPr>
          <a:xfrm>
            <a:off x="6667500" y="3733800"/>
            <a:ext cx="960120" cy="4267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FFACF93-AEDC-4D7C-F3F5-D40337A6169A}"/>
              </a:ext>
            </a:extLst>
          </p:cNvPr>
          <p:cNvCxnSpPr>
            <a:stCxn id="35" idx="6"/>
            <a:endCxn id="37" idx="2"/>
          </p:cNvCxnSpPr>
          <p:nvPr/>
        </p:nvCxnSpPr>
        <p:spPr>
          <a:xfrm>
            <a:off x="6667500" y="3733800"/>
            <a:ext cx="1003300" cy="1193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CCA981D1-8E2C-6003-DA90-3A17A2A90C83}"/>
              </a:ext>
            </a:extLst>
          </p:cNvPr>
          <p:cNvCxnSpPr>
            <a:stCxn id="35" idx="6"/>
            <a:endCxn id="36" idx="2"/>
          </p:cNvCxnSpPr>
          <p:nvPr/>
        </p:nvCxnSpPr>
        <p:spPr>
          <a:xfrm>
            <a:off x="6667500" y="3733800"/>
            <a:ext cx="965200" cy="19177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B7A6D71-1F0B-A602-3F3D-5622DC058162}"/>
              </a:ext>
            </a:extLst>
          </p:cNvPr>
          <p:cNvCxnSpPr>
            <a:stCxn id="31" idx="6"/>
            <a:endCxn id="38" idx="2"/>
          </p:cNvCxnSpPr>
          <p:nvPr/>
        </p:nvCxnSpPr>
        <p:spPr>
          <a:xfrm flipV="1">
            <a:off x="6680200" y="4191000"/>
            <a:ext cx="952500" cy="635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2DD9C5F-9BE4-6444-C633-687E7B452C0C}"/>
              </a:ext>
            </a:extLst>
          </p:cNvPr>
          <p:cNvCxnSpPr>
            <a:stCxn id="30" idx="6"/>
          </p:cNvCxnSpPr>
          <p:nvPr/>
        </p:nvCxnSpPr>
        <p:spPr>
          <a:xfrm flipV="1">
            <a:off x="6667500" y="4191000"/>
            <a:ext cx="952500" cy="635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B49AE10-85B6-308A-007F-F0250F10E562}"/>
              </a:ext>
            </a:extLst>
          </p:cNvPr>
          <p:cNvCxnSpPr>
            <a:stCxn id="29" idx="6"/>
            <a:endCxn id="38" idx="2"/>
          </p:cNvCxnSpPr>
          <p:nvPr/>
        </p:nvCxnSpPr>
        <p:spPr>
          <a:xfrm flipV="1">
            <a:off x="6680200" y="4191000"/>
            <a:ext cx="952500" cy="12065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9" name="Straight Arrow Connector 88">
            <a:extLst>
              <a:ext uri="{FF2B5EF4-FFF2-40B4-BE49-F238E27FC236}">
                <a16:creationId xmlns:a16="http://schemas.microsoft.com/office/drawing/2014/main" id="{706B3521-B0E6-7B33-1148-498EBA54D1BD}"/>
              </a:ext>
            </a:extLst>
          </p:cNvPr>
          <p:cNvCxnSpPr>
            <a:stCxn id="28" idx="6"/>
            <a:endCxn id="38" idx="2"/>
          </p:cNvCxnSpPr>
          <p:nvPr/>
        </p:nvCxnSpPr>
        <p:spPr>
          <a:xfrm flipV="1">
            <a:off x="6667500" y="4191000"/>
            <a:ext cx="965200" cy="17780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8E3680D8-A1FA-C645-2806-99985FA5684E}"/>
              </a:ext>
            </a:extLst>
          </p:cNvPr>
          <p:cNvCxnSpPr>
            <a:stCxn id="31" idx="6"/>
            <a:endCxn id="37" idx="2"/>
          </p:cNvCxnSpPr>
          <p:nvPr/>
        </p:nvCxnSpPr>
        <p:spPr>
          <a:xfrm>
            <a:off x="6680200" y="4254500"/>
            <a:ext cx="990600" cy="6731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8669068F-28A2-4A42-CA26-A9C72972FFB3}"/>
              </a:ext>
            </a:extLst>
          </p:cNvPr>
          <p:cNvCxnSpPr>
            <a:stCxn id="31" idx="6"/>
            <a:endCxn id="36" idx="2"/>
          </p:cNvCxnSpPr>
          <p:nvPr/>
        </p:nvCxnSpPr>
        <p:spPr>
          <a:xfrm>
            <a:off x="6680200" y="4254500"/>
            <a:ext cx="952500" cy="1397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714B4BF-0C48-EC22-6C69-54A4A6C0E2CB}"/>
              </a:ext>
            </a:extLst>
          </p:cNvPr>
          <p:cNvCxnSpPr>
            <a:stCxn id="30" idx="6"/>
            <a:endCxn id="37" idx="2"/>
          </p:cNvCxnSpPr>
          <p:nvPr/>
        </p:nvCxnSpPr>
        <p:spPr>
          <a:xfrm>
            <a:off x="6667500" y="4826000"/>
            <a:ext cx="1003300" cy="1016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id="{B5405D03-AF60-BC87-796D-A92353458852}"/>
              </a:ext>
            </a:extLst>
          </p:cNvPr>
          <p:cNvCxnSpPr>
            <a:stCxn id="30" idx="6"/>
            <a:endCxn id="36" idx="2"/>
          </p:cNvCxnSpPr>
          <p:nvPr/>
        </p:nvCxnSpPr>
        <p:spPr>
          <a:xfrm>
            <a:off x="6667500" y="4826000"/>
            <a:ext cx="965200" cy="8255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407AFB41-ACD4-19B8-4C70-7F2163D0278B}"/>
              </a:ext>
            </a:extLst>
          </p:cNvPr>
          <p:cNvCxnSpPr/>
          <p:nvPr/>
        </p:nvCxnSpPr>
        <p:spPr>
          <a:xfrm flipV="1">
            <a:off x="6672580" y="4927600"/>
            <a:ext cx="990600" cy="4699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DA404399-7E17-2083-0F88-22B02EC06E35}"/>
              </a:ext>
            </a:extLst>
          </p:cNvPr>
          <p:cNvCxnSpPr>
            <a:stCxn id="29" idx="6"/>
          </p:cNvCxnSpPr>
          <p:nvPr/>
        </p:nvCxnSpPr>
        <p:spPr>
          <a:xfrm>
            <a:off x="6680200" y="5397500"/>
            <a:ext cx="939800" cy="22606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11A23EDE-340E-1822-14C1-9C506288FA20}"/>
              </a:ext>
            </a:extLst>
          </p:cNvPr>
          <p:cNvCxnSpPr>
            <a:stCxn id="28" idx="6"/>
            <a:endCxn id="37" idx="2"/>
          </p:cNvCxnSpPr>
          <p:nvPr/>
        </p:nvCxnSpPr>
        <p:spPr>
          <a:xfrm flipV="1">
            <a:off x="6667500" y="4927600"/>
            <a:ext cx="1003300" cy="10414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8DD93D61-8A12-71A1-6F4A-9078FC615265}"/>
              </a:ext>
            </a:extLst>
          </p:cNvPr>
          <p:cNvCxnSpPr>
            <a:stCxn id="28" idx="6"/>
            <a:endCxn id="36" idx="2"/>
          </p:cNvCxnSpPr>
          <p:nvPr/>
        </p:nvCxnSpPr>
        <p:spPr>
          <a:xfrm flipV="1">
            <a:off x="6667500" y="5651500"/>
            <a:ext cx="965200" cy="3175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99B7284-ED93-F1DD-99F0-8A92EFA170D0}"/>
              </a:ext>
            </a:extLst>
          </p:cNvPr>
          <p:cNvCxnSpPr>
            <a:stCxn id="38" idx="6"/>
          </p:cNvCxnSpPr>
          <p:nvPr/>
        </p:nvCxnSpPr>
        <p:spPr>
          <a:xfrm>
            <a:off x="8115300" y="4191000"/>
            <a:ext cx="1689100" cy="609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1FF455EA-FC80-D653-1B72-6426E9DF4638}"/>
              </a:ext>
            </a:extLst>
          </p:cNvPr>
          <p:cNvCxnSpPr>
            <a:stCxn id="37" idx="6"/>
          </p:cNvCxnSpPr>
          <p:nvPr/>
        </p:nvCxnSpPr>
        <p:spPr>
          <a:xfrm>
            <a:off x="8153400" y="4927600"/>
            <a:ext cx="1676400" cy="1968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9E00516-4B77-1D21-E8CC-3C40B959DC4D}"/>
              </a:ext>
            </a:extLst>
          </p:cNvPr>
          <p:cNvSpPr txBox="1"/>
          <p:nvPr/>
        </p:nvSpPr>
        <p:spPr>
          <a:xfrm>
            <a:off x="914400" y="5676900"/>
            <a:ext cx="1313180" cy="738664"/>
          </a:xfrm>
          <a:prstGeom prst="rect">
            <a:avLst/>
          </a:prstGeom>
          <a:noFill/>
        </p:spPr>
        <p:txBody>
          <a:bodyPr wrap="square" rtlCol="0">
            <a:spAutoFit/>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rPr>
              <a:t>One </a:t>
            </a:r>
          </a:p>
          <a:p>
            <a:pPr algn="ctr"/>
            <a:r>
              <a:rPr lang="en-US" sz="1400" dirty="0">
                <a:latin typeface="Verdana" panose="020B0604030504040204" pitchFamily="34" charset="0"/>
                <a:ea typeface="Verdana" panose="020B0604030504040204" pitchFamily="34" charset="0"/>
                <a:cs typeface="Verdana" panose="020B0604030504040204" pitchFamily="34" charset="0"/>
              </a:rPr>
              <a:t>Dimensional</a:t>
            </a:r>
          </a:p>
          <a:p>
            <a:pPr algn="ctr"/>
            <a:r>
              <a:rPr lang="en-US" sz="1400" dirty="0">
                <a:latin typeface="Verdana" panose="020B0604030504040204" pitchFamily="34" charset="0"/>
                <a:ea typeface="Verdana" panose="020B0604030504040204" pitchFamily="34" charset="0"/>
                <a:cs typeface="Verdana" panose="020B0604030504040204" pitchFamily="34" charset="0"/>
              </a:rPr>
              <a:t>Array</a:t>
            </a:r>
          </a:p>
        </p:txBody>
      </p:sp>
      <p:sp>
        <p:nvSpPr>
          <p:cNvPr id="101" name="TextBox 100">
            <a:extLst>
              <a:ext uri="{FF2B5EF4-FFF2-40B4-BE49-F238E27FC236}">
                <a16:creationId xmlns:a16="http://schemas.microsoft.com/office/drawing/2014/main" id="{3EC917FF-AAC5-A250-45F9-2EFDBA5072B0}"/>
              </a:ext>
            </a:extLst>
          </p:cNvPr>
          <p:cNvSpPr txBox="1"/>
          <p:nvPr/>
        </p:nvSpPr>
        <p:spPr>
          <a:xfrm>
            <a:off x="2894099" y="3140186"/>
            <a:ext cx="723275" cy="523220"/>
          </a:xfrm>
          <a:prstGeom prst="rect">
            <a:avLst/>
          </a:prstGeom>
          <a:noFill/>
        </p:spPr>
        <p:txBody>
          <a:bodyPr wrap="square" rtlCol="0">
            <a:spAutoFit/>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rPr>
              <a:t>Input</a:t>
            </a:r>
          </a:p>
          <a:p>
            <a:pPr algn="ctr"/>
            <a:r>
              <a:rPr lang="en-US" sz="1400" dirty="0">
                <a:latin typeface="Verdana" panose="020B0604030504040204" pitchFamily="34" charset="0"/>
                <a:ea typeface="Verdana" panose="020B0604030504040204" pitchFamily="34" charset="0"/>
                <a:cs typeface="Verdana" panose="020B0604030504040204" pitchFamily="34" charset="0"/>
              </a:rPr>
              <a:t>layer</a:t>
            </a:r>
          </a:p>
        </p:txBody>
      </p:sp>
      <p:sp>
        <p:nvSpPr>
          <p:cNvPr id="102" name="TextBox 101">
            <a:extLst>
              <a:ext uri="{FF2B5EF4-FFF2-40B4-BE49-F238E27FC236}">
                <a16:creationId xmlns:a16="http://schemas.microsoft.com/office/drawing/2014/main" id="{D09E2834-E424-6C03-5DFD-DD2BD550EFB4}"/>
              </a:ext>
            </a:extLst>
          </p:cNvPr>
          <p:cNvSpPr txBox="1"/>
          <p:nvPr/>
        </p:nvSpPr>
        <p:spPr>
          <a:xfrm>
            <a:off x="7346094" y="3140186"/>
            <a:ext cx="1079867" cy="523220"/>
          </a:xfrm>
          <a:prstGeom prst="rect">
            <a:avLst/>
          </a:prstGeom>
          <a:noFill/>
        </p:spPr>
        <p:txBody>
          <a:bodyPr wrap="square" rtlCol="0">
            <a:spAutoFit/>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rPr>
              <a:t>Output</a:t>
            </a:r>
          </a:p>
          <a:p>
            <a:pPr algn="ctr"/>
            <a:r>
              <a:rPr lang="en-US" sz="1400" dirty="0">
                <a:latin typeface="Verdana" panose="020B0604030504040204" pitchFamily="34" charset="0"/>
                <a:ea typeface="Verdana" panose="020B0604030504040204" pitchFamily="34" charset="0"/>
                <a:cs typeface="Verdana" panose="020B0604030504040204" pitchFamily="34" charset="0"/>
              </a:rPr>
              <a:t>layer</a:t>
            </a:r>
          </a:p>
        </p:txBody>
      </p:sp>
      <p:sp>
        <p:nvSpPr>
          <p:cNvPr id="103" name="TextBox 102">
            <a:extLst>
              <a:ext uri="{FF2B5EF4-FFF2-40B4-BE49-F238E27FC236}">
                <a16:creationId xmlns:a16="http://schemas.microsoft.com/office/drawing/2014/main" id="{88B9CE9B-DF7C-5BA8-726C-4FCA8FE498C1}"/>
              </a:ext>
            </a:extLst>
          </p:cNvPr>
          <p:cNvSpPr txBox="1"/>
          <p:nvPr/>
        </p:nvSpPr>
        <p:spPr>
          <a:xfrm>
            <a:off x="8572011" y="3598126"/>
            <a:ext cx="1219200" cy="738664"/>
          </a:xfrm>
          <a:prstGeom prst="rect">
            <a:avLst/>
          </a:prstGeom>
          <a:noFill/>
        </p:spPr>
        <p:txBody>
          <a:bodyPr wrap="square" rtlCol="0">
            <a:spAutoFit/>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rPr>
              <a:t>Sigmoid</a:t>
            </a:r>
          </a:p>
          <a:p>
            <a:pPr algn="ctr"/>
            <a:r>
              <a:rPr lang="en-US" sz="1400" dirty="0">
                <a:latin typeface="Verdana" panose="020B0604030504040204" pitchFamily="34" charset="0"/>
                <a:ea typeface="Verdana" panose="020B0604030504040204" pitchFamily="34" charset="0"/>
                <a:cs typeface="Verdana" panose="020B0604030504040204" pitchFamily="34" charset="0"/>
              </a:rPr>
              <a:t>Activation</a:t>
            </a:r>
          </a:p>
          <a:p>
            <a:pPr algn="ctr"/>
            <a:r>
              <a:rPr lang="en-US" sz="1400" dirty="0">
                <a:latin typeface="Verdana" panose="020B0604030504040204" pitchFamily="34" charset="0"/>
                <a:ea typeface="Verdana" panose="020B0604030504040204" pitchFamily="34" charset="0"/>
                <a:cs typeface="Verdana" panose="020B0604030504040204" pitchFamily="34" charset="0"/>
              </a:rPr>
              <a:t>function</a:t>
            </a:r>
          </a:p>
        </p:txBody>
      </p:sp>
      <p:sp>
        <p:nvSpPr>
          <p:cNvPr id="104" name="TextBox 103">
            <a:extLst>
              <a:ext uri="{FF2B5EF4-FFF2-40B4-BE49-F238E27FC236}">
                <a16:creationId xmlns:a16="http://schemas.microsoft.com/office/drawing/2014/main" id="{086B313C-B00B-8D2F-7830-4324649B8AC9}"/>
              </a:ext>
            </a:extLst>
          </p:cNvPr>
          <p:cNvSpPr txBox="1"/>
          <p:nvPr/>
        </p:nvSpPr>
        <p:spPr>
          <a:xfrm>
            <a:off x="9956800" y="4978401"/>
            <a:ext cx="1922236" cy="307777"/>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Soldering Short</a:t>
            </a:r>
          </a:p>
        </p:txBody>
      </p:sp>
      <p:sp>
        <p:nvSpPr>
          <p:cNvPr id="105" name="TextBox 104">
            <a:extLst>
              <a:ext uri="{FF2B5EF4-FFF2-40B4-BE49-F238E27FC236}">
                <a16:creationId xmlns:a16="http://schemas.microsoft.com/office/drawing/2014/main" id="{08AE3C17-FCF3-0FB1-8803-252E7245532A}"/>
              </a:ext>
            </a:extLst>
          </p:cNvPr>
          <p:cNvSpPr txBox="1"/>
          <p:nvPr/>
        </p:nvSpPr>
        <p:spPr>
          <a:xfrm>
            <a:off x="9956800" y="5562600"/>
            <a:ext cx="2627500" cy="307777"/>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No Defect </a:t>
            </a:r>
          </a:p>
        </p:txBody>
      </p:sp>
      <p:sp>
        <p:nvSpPr>
          <p:cNvPr id="106" name="TextBox 105">
            <a:extLst>
              <a:ext uri="{FF2B5EF4-FFF2-40B4-BE49-F238E27FC236}">
                <a16:creationId xmlns:a16="http://schemas.microsoft.com/office/drawing/2014/main" id="{38CD92BD-9B9C-4096-4578-E7BFD48BCFEC}"/>
              </a:ext>
            </a:extLst>
          </p:cNvPr>
          <p:cNvSpPr txBox="1"/>
          <p:nvPr/>
        </p:nvSpPr>
        <p:spPr>
          <a:xfrm>
            <a:off x="9944100" y="4699000"/>
            <a:ext cx="2247900" cy="307777"/>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Printed Circuit Board</a:t>
            </a:r>
          </a:p>
        </p:txBody>
      </p:sp>
      <p:sp>
        <p:nvSpPr>
          <p:cNvPr id="107" name="TextBox 106">
            <a:extLst>
              <a:ext uri="{FF2B5EF4-FFF2-40B4-BE49-F238E27FC236}">
                <a16:creationId xmlns:a16="http://schemas.microsoft.com/office/drawing/2014/main" id="{BC2B68EA-C783-1509-B0CD-BADBC1275543}"/>
              </a:ext>
            </a:extLst>
          </p:cNvPr>
          <p:cNvSpPr txBox="1"/>
          <p:nvPr/>
        </p:nvSpPr>
        <p:spPr>
          <a:xfrm>
            <a:off x="10401300" y="5041901"/>
            <a:ext cx="177800" cy="646331"/>
          </a:xfrm>
          <a:prstGeom prst="rect">
            <a:avLst/>
          </a:prstGeom>
          <a:noFill/>
        </p:spPr>
        <p:txBody>
          <a:bodyPr wrap="square" rtlCol="0">
            <a:spAutoFit/>
          </a:bodyPr>
          <a:lstStyle/>
          <a:p>
            <a:r>
              <a:rPr lang="en-US" dirty="0"/>
              <a:t>.</a:t>
            </a:r>
          </a:p>
          <a:p>
            <a:r>
              <a:rPr lang="en-US" dirty="0"/>
              <a:t>.</a:t>
            </a:r>
          </a:p>
        </p:txBody>
      </p:sp>
      <p:cxnSp>
        <p:nvCxnSpPr>
          <p:cNvPr id="108" name="Straight Arrow Connector 107">
            <a:extLst>
              <a:ext uri="{FF2B5EF4-FFF2-40B4-BE49-F238E27FC236}">
                <a16:creationId xmlns:a16="http://schemas.microsoft.com/office/drawing/2014/main" id="{1CB9D4C4-D782-C214-CC06-12125644583F}"/>
              </a:ext>
            </a:extLst>
          </p:cNvPr>
          <p:cNvCxnSpPr/>
          <p:nvPr/>
        </p:nvCxnSpPr>
        <p:spPr>
          <a:xfrm>
            <a:off x="8077200" y="5626100"/>
            <a:ext cx="1727200" cy="635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09" name="Table 108">
            <a:extLst>
              <a:ext uri="{FF2B5EF4-FFF2-40B4-BE49-F238E27FC236}">
                <a16:creationId xmlns:a16="http://schemas.microsoft.com/office/drawing/2014/main" id="{A78C3C24-54AB-1F8F-60B4-7E172099D779}"/>
              </a:ext>
            </a:extLst>
          </p:cNvPr>
          <p:cNvGraphicFramePr>
            <a:graphicFrameLocks noGrp="1"/>
          </p:cNvGraphicFramePr>
          <p:nvPr>
            <p:extLst>
              <p:ext uri="{D42A27DB-BD31-4B8C-83A1-F6EECF244321}">
                <p14:modId xmlns:p14="http://schemas.microsoft.com/office/powerpoint/2010/main" val="734813423"/>
              </p:ext>
            </p:extLst>
          </p:nvPr>
        </p:nvGraphicFramePr>
        <p:xfrm>
          <a:off x="1120269" y="4090670"/>
          <a:ext cx="792843" cy="1483360"/>
        </p:xfrm>
        <a:graphic>
          <a:graphicData uri="http://schemas.openxmlformats.org/drawingml/2006/table">
            <a:tbl>
              <a:tblPr firstRow="1" bandRow="1">
                <a:tableStyleId>{D7AC3CCA-C797-4891-BE02-D94E43425B78}</a:tableStyleId>
              </a:tblPr>
              <a:tblGrid>
                <a:gridCol w="792843">
                  <a:extLst>
                    <a:ext uri="{9D8B030D-6E8A-4147-A177-3AD203B41FA5}">
                      <a16:colId xmlns:a16="http://schemas.microsoft.com/office/drawing/2014/main" val="764638593"/>
                    </a:ext>
                  </a:extLst>
                </a:gridCol>
              </a:tblGrid>
              <a:tr h="370840">
                <a:tc>
                  <a:txBody>
                    <a:bodyPr/>
                    <a:lstStyle/>
                    <a:p>
                      <a:pPr algn="ctr"/>
                      <a:r>
                        <a:rPr lang="en-US" sz="1400" b="0" dirty="0">
                          <a:latin typeface="Palatino" pitchFamily="2" charset="77"/>
                          <a:ea typeface="Palatino" pitchFamily="2" charset="77"/>
                        </a:rPr>
                        <a:t>56</a:t>
                      </a:r>
                    </a:p>
                  </a:txBody>
                  <a:tcPr>
                    <a:solidFill>
                      <a:srgbClr val="9BC5FE"/>
                    </a:solidFill>
                  </a:tcPr>
                </a:tc>
                <a:extLst>
                  <a:ext uri="{0D108BD9-81ED-4DB2-BD59-A6C34878D82A}">
                    <a16:rowId xmlns:a16="http://schemas.microsoft.com/office/drawing/2014/main" val="3552927788"/>
                  </a:ext>
                </a:extLst>
              </a:tr>
              <a:tr h="370840">
                <a:tc>
                  <a:txBody>
                    <a:bodyPr/>
                    <a:lstStyle/>
                    <a:p>
                      <a:pPr algn="ctr"/>
                      <a:r>
                        <a:rPr lang="en-US" sz="1400" b="0" dirty="0">
                          <a:latin typeface="Palatino" pitchFamily="2" charset="77"/>
                          <a:ea typeface="Palatino" pitchFamily="2" charset="77"/>
                        </a:rPr>
                        <a:t>12</a:t>
                      </a:r>
                    </a:p>
                  </a:txBody>
                  <a:tcPr>
                    <a:solidFill>
                      <a:srgbClr val="9BC5FE"/>
                    </a:solidFill>
                  </a:tcPr>
                </a:tc>
                <a:extLst>
                  <a:ext uri="{0D108BD9-81ED-4DB2-BD59-A6C34878D82A}">
                    <a16:rowId xmlns:a16="http://schemas.microsoft.com/office/drawing/2014/main" val="3330629349"/>
                  </a:ext>
                </a:extLst>
              </a:tr>
              <a:tr h="370840">
                <a:tc>
                  <a:txBody>
                    <a:bodyPr/>
                    <a:lstStyle/>
                    <a:p>
                      <a:pPr algn="ctr"/>
                      <a:r>
                        <a:rPr lang="en-US" sz="1400" b="0" dirty="0">
                          <a:latin typeface="Palatino" pitchFamily="2" charset="77"/>
                          <a:ea typeface="Palatino" pitchFamily="2" charset="77"/>
                        </a:rPr>
                        <a:t>56</a:t>
                      </a:r>
                    </a:p>
                  </a:txBody>
                  <a:tcPr>
                    <a:solidFill>
                      <a:srgbClr val="9BC5FE"/>
                    </a:solidFill>
                  </a:tcPr>
                </a:tc>
                <a:extLst>
                  <a:ext uri="{0D108BD9-81ED-4DB2-BD59-A6C34878D82A}">
                    <a16:rowId xmlns:a16="http://schemas.microsoft.com/office/drawing/2014/main" val="4052589675"/>
                  </a:ext>
                </a:extLst>
              </a:tr>
              <a:tr h="370840">
                <a:tc>
                  <a:txBody>
                    <a:bodyPr/>
                    <a:lstStyle/>
                    <a:p>
                      <a:pPr algn="ctr"/>
                      <a:r>
                        <a:rPr lang="en-US" sz="1400" b="0" dirty="0">
                          <a:latin typeface="Palatino" pitchFamily="2" charset="77"/>
                          <a:ea typeface="Palatino" pitchFamily="2" charset="77"/>
                        </a:rPr>
                        <a:t>12</a:t>
                      </a:r>
                    </a:p>
                  </a:txBody>
                  <a:tcPr>
                    <a:solidFill>
                      <a:srgbClr val="9BC5FE"/>
                    </a:solidFill>
                  </a:tcPr>
                </a:tc>
                <a:extLst>
                  <a:ext uri="{0D108BD9-81ED-4DB2-BD59-A6C34878D82A}">
                    <a16:rowId xmlns:a16="http://schemas.microsoft.com/office/drawing/2014/main" val="3193526715"/>
                  </a:ext>
                </a:extLst>
              </a:tr>
            </a:tbl>
          </a:graphicData>
        </a:graphic>
      </p:graphicFrame>
      <p:sp>
        <p:nvSpPr>
          <p:cNvPr id="111" name="TextBox 110">
            <a:extLst>
              <a:ext uri="{FF2B5EF4-FFF2-40B4-BE49-F238E27FC236}">
                <a16:creationId xmlns:a16="http://schemas.microsoft.com/office/drawing/2014/main" id="{E18C2580-6FF7-5DFF-42C3-3CE8176A7177}"/>
              </a:ext>
            </a:extLst>
          </p:cNvPr>
          <p:cNvSpPr txBox="1"/>
          <p:nvPr/>
        </p:nvSpPr>
        <p:spPr>
          <a:xfrm>
            <a:off x="4986564" y="2956123"/>
            <a:ext cx="1651000" cy="307777"/>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Hidden layers</a:t>
            </a:r>
          </a:p>
        </p:txBody>
      </p:sp>
      <p:sp>
        <p:nvSpPr>
          <p:cNvPr id="112" name="TextBox 111">
            <a:extLst>
              <a:ext uri="{FF2B5EF4-FFF2-40B4-BE49-F238E27FC236}">
                <a16:creationId xmlns:a16="http://schemas.microsoft.com/office/drawing/2014/main" id="{448DC4DA-0CCE-5F36-1ED7-5AC6CC95F57E}"/>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113" name="Slide Number Placeholder 4">
            <a:extLst>
              <a:ext uri="{FF2B5EF4-FFF2-40B4-BE49-F238E27FC236}">
                <a16:creationId xmlns:a16="http://schemas.microsoft.com/office/drawing/2014/main" id="{F875A81B-F9DA-9A15-7DEE-25C2715312D6}"/>
              </a:ext>
            </a:extLst>
          </p:cNvPr>
          <p:cNvSpPr txBox="1">
            <a:spLocks/>
          </p:cNvSpPr>
          <p:nvPr/>
        </p:nvSpPr>
        <p:spPr>
          <a:xfrm>
            <a:off x="11493061" y="6542690"/>
            <a:ext cx="452983" cy="296808"/>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pPr/>
              <a:t>37</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01274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1E873B-0239-E5D6-0869-5142D6096506}"/>
              </a:ext>
            </a:extLst>
          </p:cNvPr>
          <p:cNvSpPr txBox="1"/>
          <p:nvPr/>
        </p:nvSpPr>
        <p:spPr>
          <a:xfrm>
            <a:off x="874939" y="434934"/>
            <a:ext cx="10442122" cy="2446824"/>
          </a:xfrm>
          <a:prstGeom prst="rect">
            <a:avLst/>
          </a:prstGeom>
          <a:noFill/>
        </p:spPr>
        <p:txBody>
          <a:bodyPr wrap="square">
            <a:spAutoFit/>
          </a:bodyPr>
          <a:lstStyle/>
          <a:p>
            <a:pPr marL="177800" marR="238760" indent="342900" algn="just">
              <a:lnSpc>
                <a:spcPct val="150000"/>
              </a:lnSpc>
              <a:spcBef>
                <a:spcPts val="895"/>
              </a:spcBef>
              <a:spcAft>
                <a:spcPts val="0"/>
              </a:spcAft>
            </a:pPr>
            <a:r>
              <a:rPr lang="en-US" sz="1800" dirty="0">
                <a:solidFill>
                  <a:schemeClr val="tx1"/>
                </a:solidFill>
                <a:effectLst/>
                <a:latin typeface="Palatino" pitchFamily="2" charset="77"/>
                <a:ea typeface="Palatino" pitchFamily="2" charset="77"/>
              </a:rPr>
              <a:t>Fully-connected layers, also known as linear layers, </a:t>
            </a:r>
            <a:r>
              <a:rPr lang="en-US" sz="1800" dirty="0">
                <a:solidFill>
                  <a:schemeClr val="tx1"/>
                </a:solidFill>
                <a:latin typeface="Palatino" pitchFamily="2" charset="77"/>
                <a:ea typeface="Palatino" pitchFamily="2" charset="77"/>
              </a:rPr>
              <a:t>connects every input neuron to every output neuron and are commonly used in neural networks. </a:t>
            </a:r>
            <a:r>
              <a:rPr lang="en-US" sz="1800" dirty="0">
                <a:solidFill>
                  <a:schemeClr val="tx1"/>
                </a:solidFill>
                <a:effectLst/>
                <a:latin typeface="Palatino" pitchFamily="2" charset="77"/>
                <a:ea typeface="Palatino" pitchFamily="2" charset="77"/>
              </a:rPr>
              <a:t>The output of the pooling layer is flattened and this flattened matrix is fed into the Fully Connected Layer. In the fully connected layer there are many layers, Input layer, Hidden layer and Output layers are parts of it. Figure 16 shows the Fully connected layer and Output Layer.</a:t>
            </a:r>
            <a:endParaRPr lang="en-IN" sz="1800" dirty="0">
              <a:solidFill>
                <a:schemeClr val="tx1"/>
              </a:solidFill>
              <a:effectLst/>
              <a:latin typeface="Palatino" pitchFamily="2" charset="77"/>
              <a:ea typeface="Palatino" pitchFamily="2" charset="77"/>
            </a:endParaRPr>
          </a:p>
          <a:p>
            <a:endParaRPr lang="en-IN" dirty="0"/>
          </a:p>
        </p:txBody>
      </p:sp>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38</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TextBox 5">
            <a:extLst>
              <a:ext uri="{FF2B5EF4-FFF2-40B4-BE49-F238E27FC236}">
                <a16:creationId xmlns:a16="http://schemas.microsoft.com/office/drawing/2014/main" id="{C1A9B5DA-8A21-FF6F-39A5-C522DBD487D4}"/>
              </a:ext>
            </a:extLst>
          </p:cNvPr>
          <p:cNvSpPr txBox="1"/>
          <p:nvPr/>
        </p:nvSpPr>
        <p:spPr>
          <a:xfrm>
            <a:off x="874939" y="3026976"/>
            <a:ext cx="8128022" cy="523220"/>
          </a:xfrm>
          <a:prstGeom prst="rect">
            <a:avLst/>
          </a:prstGeom>
          <a:noFill/>
        </p:spPr>
        <p:txBody>
          <a:bodyPr wrap="square">
            <a:spAutoFit/>
          </a:bodyPr>
          <a:lstStyle/>
          <a:p>
            <a:r>
              <a:rPr lang="en-IN" sz="28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Verdana" panose="020B0604030504040204" pitchFamily="34" charset="0"/>
              </a:rPr>
              <a:t>SIGMOID ACTIVATION FUNCTION</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sp>
        <p:nvSpPr>
          <p:cNvPr id="7" name="TextBox 6">
            <a:extLst>
              <a:ext uri="{FF2B5EF4-FFF2-40B4-BE49-F238E27FC236}">
                <a16:creationId xmlns:a16="http://schemas.microsoft.com/office/drawing/2014/main" id="{7A7508C7-3645-F55E-4BB1-6DAD8EBF4ABC}"/>
              </a:ext>
            </a:extLst>
          </p:cNvPr>
          <p:cNvSpPr txBox="1"/>
          <p:nvPr/>
        </p:nvSpPr>
        <p:spPr>
          <a:xfrm>
            <a:off x="874939" y="3815744"/>
            <a:ext cx="10085830" cy="1719702"/>
          </a:xfrm>
          <a:prstGeom prst="rect">
            <a:avLst/>
          </a:prstGeom>
          <a:noFill/>
        </p:spPr>
        <p:txBody>
          <a:bodyPr wrap="square" rtlCol="0">
            <a:spAutoFit/>
          </a:bodyPr>
          <a:lstStyle/>
          <a:p>
            <a:pPr algn="just">
              <a:lnSpc>
                <a:spcPct val="150000"/>
              </a:lnSpc>
            </a:pPr>
            <a:r>
              <a:rPr lang="en-US" b="0" i="0" dirty="0">
                <a:solidFill>
                  <a:srgbClr val="0F0F0F"/>
                </a:solidFill>
                <a:effectLst/>
                <a:latin typeface="Palatino" pitchFamily="2" charset="77"/>
                <a:ea typeface="Palatino" pitchFamily="2" charset="77"/>
              </a:rPr>
              <a:t>The sigmoid activation function, also known as the logistic function, is a non-linear activation function commonly used in neural networks. It squashes its input to the range of [0, 1], making it suitable for binary classification problems, where the goal is to output probabilities.</a:t>
            </a:r>
          </a:p>
          <a:p>
            <a:pPr algn="just">
              <a:lnSpc>
                <a:spcPct val="150000"/>
              </a:lnSpc>
            </a:pPr>
            <a:endParaRPr lang="en-US" b="1" dirty="0">
              <a:solidFill>
                <a:srgbClr val="0F0F0F"/>
              </a:solidFill>
              <a:latin typeface="Palatino" pitchFamily="2" charset="77"/>
              <a:ea typeface="Palatino" pitchFamily="2" charset="77"/>
            </a:endParaRPr>
          </a:p>
        </p:txBody>
      </p:sp>
      <p:sp>
        <p:nvSpPr>
          <p:cNvPr id="9" name="TextBox 8">
            <a:extLst>
              <a:ext uri="{FF2B5EF4-FFF2-40B4-BE49-F238E27FC236}">
                <a16:creationId xmlns:a16="http://schemas.microsoft.com/office/drawing/2014/main" id="{5E69BD8A-2D25-8CA4-BE19-D578554E8CA5}"/>
              </a:ext>
            </a:extLst>
          </p:cNvPr>
          <p:cNvSpPr txBox="1"/>
          <p:nvPr/>
        </p:nvSpPr>
        <p:spPr>
          <a:xfrm flipH="1">
            <a:off x="4938950" y="5511920"/>
            <a:ext cx="517357" cy="369332"/>
          </a:xfrm>
          <a:prstGeom prst="rect">
            <a:avLst/>
          </a:prstGeom>
          <a:noFill/>
        </p:spPr>
        <p:txBody>
          <a:bodyPr wrap="square" rtlCol="0">
            <a:spAutoFit/>
          </a:bodyPr>
          <a:lstStyle/>
          <a:p>
            <a:r>
              <a:rPr lang="en-US" b="1" dirty="0">
                <a:latin typeface="Palatino" pitchFamily="2" charset="77"/>
                <a:ea typeface="Palatino" pitchFamily="2" charset="77"/>
              </a:rPr>
              <a:t>-x</a:t>
            </a:r>
          </a:p>
        </p:txBody>
      </p:sp>
      <p:sp>
        <p:nvSpPr>
          <p:cNvPr id="10" name="TextBox 9">
            <a:extLst>
              <a:ext uri="{FF2B5EF4-FFF2-40B4-BE49-F238E27FC236}">
                <a16:creationId xmlns:a16="http://schemas.microsoft.com/office/drawing/2014/main" id="{57CA089E-1EAF-5492-2E92-50C7D25B55FE}"/>
              </a:ext>
            </a:extLst>
          </p:cNvPr>
          <p:cNvSpPr txBox="1"/>
          <p:nvPr/>
        </p:nvSpPr>
        <p:spPr>
          <a:xfrm>
            <a:off x="1732547" y="5166114"/>
            <a:ext cx="6112571" cy="369332"/>
          </a:xfrm>
          <a:prstGeom prst="rect">
            <a:avLst/>
          </a:prstGeom>
          <a:noFill/>
        </p:spPr>
        <p:txBody>
          <a:bodyPr wrap="none" rtlCol="0">
            <a:spAutoFit/>
          </a:bodyPr>
          <a:lstStyle/>
          <a:p>
            <a:r>
              <a:rPr lang="en-US" b="0" i="0" dirty="0">
                <a:solidFill>
                  <a:srgbClr val="0F0F0F"/>
                </a:solidFill>
                <a:effectLst/>
                <a:latin typeface="Palatino" pitchFamily="2" charset="77"/>
                <a:ea typeface="Palatino" pitchFamily="2" charset="77"/>
              </a:rPr>
              <a:t>The sigmoid function is defined by the following formula:</a:t>
            </a:r>
            <a:endParaRPr lang="en-US" dirty="0"/>
          </a:p>
        </p:txBody>
      </p:sp>
      <p:sp>
        <p:nvSpPr>
          <p:cNvPr id="12" name="TextBox 11">
            <a:extLst>
              <a:ext uri="{FF2B5EF4-FFF2-40B4-BE49-F238E27FC236}">
                <a16:creationId xmlns:a16="http://schemas.microsoft.com/office/drawing/2014/main" id="{FADC40CB-E209-6962-3619-AA4CF08AE169}"/>
              </a:ext>
            </a:extLst>
          </p:cNvPr>
          <p:cNvSpPr txBox="1"/>
          <p:nvPr/>
        </p:nvSpPr>
        <p:spPr>
          <a:xfrm>
            <a:off x="3774908" y="5616328"/>
            <a:ext cx="2854492" cy="369332"/>
          </a:xfrm>
          <a:prstGeom prst="rect">
            <a:avLst/>
          </a:prstGeom>
          <a:noFill/>
        </p:spPr>
        <p:txBody>
          <a:bodyPr wrap="square">
            <a:spAutoFit/>
          </a:bodyPr>
          <a:lstStyle/>
          <a:p>
            <a:r>
              <a:rPr lang="es-ES" b="1" dirty="0">
                <a:latin typeface="Palatino" pitchFamily="2" charset="77"/>
                <a:ea typeface="Palatino" pitchFamily="2" charset="77"/>
                <a:cs typeface="Times New Roman" pitchFamily="18" charset="0"/>
              </a:rPr>
              <a:t> S(x)=1/1+</a:t>
            </a:r>
            <a:r>
              <a:rPr lang="en-US" b="1" i="1" dirty="0">
                <a:solidFill>
                  <a:srgbClr val="0F0F0F"/>
                </a:solidFill>
                <a:effectLst/>
                <a:latin typeface="Palatino" pitchFamily="2" charset="77"/>
                <a:ea typeface="Palatino" pitchFamily="2" charset="77"/>
              </a:rPr>
              <a:t>e</a:t>
            </a:r>
            <a:endParaRPr lang="en-US" dirty="0"/>
          </a:p>
        </p:txBody>
      </p:sp>
    </p:spTree>
    <p:extLst>
      <p:ext uri="{BB962C8B-B14F-4D97-AF65-F5344CB8AC3E}">
        <p14:creationId xmlns:p14="http://schemas.microsoft.com/office/powerpoint/2010/main" val="1255384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39</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TextBox 7">
            <a:extLst>
              <a:ext uri="{FF2B5EF4-FFF2-40B4-BE49-F238E27FC236}">
                <a16:creationId xmlns:a16="http://schemas.microsoft.com/office/drawing/2014/main" id="{94D2B7D4-EB54-0494-B5BA-BABA8B60B488}"/>
              </a:ext>
            </a:extLst>
          </p:cNvPr>
          <p:cNvSpPr txBox="1"/>
          <p:nvPr/>
        </p:nvSpPr>
        <p:spPr>
          <a:xfrm>
            <a:off x="5399207" y="625933"/>
            <a:ext cx="492443" cy="338554"/>
          </a:xfrm>
          <a:prstGeom prst="rect">
            <a:avLst/>
          </a:prstGeom>
          <a:noFill/>
        </p:spPr>
        <p:txBody>
          <a:bodyPr wrap="square" rtlCol="0">
            <a:spAutoFit/>
          </a:bodyPr>
          <a:lstStyle/>
          <a:p>
            <a:r>
              <a:rPr lang="en-US" sz="1600" dirty="0">
                <a:latin typeface="Palatino" pitchFamily="2" charset="77"/>
                <a:ea typeface="Palatino" pitchFamily="2" charset="77"/>
              </a:rPr>
              <a:t>-56</a:t>
            </a:r>
          </a:p>
        </p:txBody>
      </p:sp>
      <p:graphicFrame>
        <p:nvGraphicFramePr>
          <p:cNvPr id="2" name="Table 1">
            <a:extLst>
              <a:ext uri="{FF2B5EF4-FFF2-40B4-BE49-F238E27FC236}">
                <a16:creationId xmlns:a16="http://schemas.microsoft.com/office/drawing/2014/main" id="{78CD2B35-806B-5CD9-2557-3E60A6C6FF74}"/>
              </a:ext>
            </a:extLst>
          </p:cNvPr>
          <p:cNvGraphicFramePr>
            <a:graphicFrameLocks noGrp="1"/>
          </p:cNvGraphicFramePr>
          <p:nvPr>
            <p:extLst>
              <p:ext uri="{D42A27DB-BD31-4B8C-83A1-F6EECF244321}">
                <p14:modId xmlns:p14="http://schemas.microsoft.com/office/powerpoint/2010/main" val="3486058354"/>
              </p:ext>
            </p:extLst>
          </p:nvPr>
        </p:nvGraphicFramePr>
        <p:xfrm>
          <a:off x="1399127" y="1169512"/>
          <a:ext cx="792843" cy="1483360"/>
        </p:xfrm>
        <a:graphic>
          <a:graphicData uri="http://schemas.openxmlformats.org/drawingml/2006/table">
            <a:tbl>
              <a:tblPr firstRow="1" bandRow="1">
                <a:tableStyleId>{D7AC3CCA-C797-4891-BE02-D94E43425B78}</a:tableStyleId>
              </a:tblPr>
              <a:tblGrid>
                <a:gridCol w="792843">
                  <a:extLst>
                    <a:ext uri="{9D8B030D-6E8A-4147-A177-3AD203B41FA5}">
                      <a16:colId xmlns:a16="http://schemas.microsoft.com/office/drawing/2014/main" val="764638593"/>
                    </a:ext>
                  </a:extLst>
                </a:gridCol>
              </a:tblGrid>
              <a:tr h="370840">
                <a:tc>
                  <a:txBody>
                    <a:bodyPr/>
                    <a:lstStyle/>
                    <a:p>
                      <a:pPr algn="ctr"/>
                      <a:r>
                        <a:rPr lang="en-US" sz="1400" b="0" dirty="0">
                          <a:latin typeface="Palatino" pitchFamily="2" charset="77"/>
                          <a:ea typeface="Palatino" pitchFamily="2" charset="77"/>
                        </a:rPr>
                        <a:t>56</a:t>
                      </a:r>
                    </a:p>
                  </a:txBody>
                  <a:tcPr>
                    <a:solidFill>
                      <a:schemeClr val="bg2">
                        <a:lumMod val="40000"/>
                        <a:lumOff val="60000"/>
                      </a:schemeClr>
                    </a:solidFill>
                  </a:tcPr>
                </a:tc>
                <a:extLst>
                  <a:ext uri="{0D108BD9-81ED-4DB2-BD59-A6C34878D82A}">
                    <a16:rowId xmlns:a16="http://schemas.microsoft.com/office/drawing/2014/main" val="3552927788"/>
                  </a:ext>
                </a:extLst>
              </a:tr>
              <a:tr h="370840">
                <a:tc>
                  <a:txBody>
                    <a:bodyPr/>
                    <a:lstStyle/>
                    <a:p>
                      <a:pPr algn="ctr"/>
                      <a:r>
                        <a:rPr lang="en-US" sz="1400" b="0" dirty="0">
                          <a:latin typeface="Palatino" pitchFamily="2" charset="77"/>
                          <a:ea typeface="Palatino" pitchFamily="2" charset="77"/>
                        </a:rPr>
                        <a:t>12</a:t>
                      </a:r>
                    </a:p>
                  </a:txBody>
                  <a:tcPr>
                    <a:solidFill>
                      <a:schemeClr val="bg2">
                        <a:lumMod val="40000"/>
                        <a:lumOff val="60000"/>
                      </a:schemeClr>
                    </a:solidFill>
                  </a:tcPr>
                </a:tc>
                <a:extLst>
                  <a:ext uri="{0D108BD9-81ED-4DB2-BD59-A6C34878D82A}">
                    <a16:rowId xmlns:a16="http://schemas.microsoft.com/office/drawing/2014/main" val="3330629349"/>
                  </a:ext>
                </a:extLst>
              </a:tr>
              <a:tr h="370840">
                <a:tc>
                  <a:txBody>
                    <a:bodyPr/>
                    <a:lstStyle/>
                    <a:p>
                      <a:pPr algn="ctr"/>
                      <a:r>
                        <a:rPr lang="en-US" sz="1400" b="0" dirty="0">
                          <a:latin typeface="Palatino" pitchFamily="2" charset="77"/>
                          <a:ea typeface="Palatino" pitchFamily="2" charset="77"/>
                        </a:rPr>
                        <a:t>56</a:t>
                      </a:r>
                    </a:p>
                  </a:txBody>
                  <a:tcPr>
                    <a:solidFill>
                      <a:schemeClr val="bg2">
                        <a:lumMod val="40000"/>
                        <a:lumOff val="60000"/>
                      </a:schemeClr>
                    </a:solidFill>
                  </a:tcPr>
                </a:tc>
                <a:extLst>
                  <a:ext uri="{0D108BD9-81ED-4DB2-BD59-A6C34878D82A}">
                    <a16:rowId xmlns:a16="http://schemas.microsoft.com/office/drawing/2014/main" val="4052589675"/>
                  </a:ext>
                </a:extLst>
              </a:tr>
              <a:tr h="370840">
                <a:tc>
                  <a:txBody>
                    <a:bodyPr/>
                    <a:lstStyle/>
                    <a:p>
                      <a:pPr algn="ctr"/>
                      <a:r>
                        <a:rPr lang="en-US" sz="1400" b="0" dirty="0">
                          <a:latin typeface="Palatino" pitchFamily="2" charset="77"/>
                          <a:ea typeface="Palatino" pitchFamily="2" charset="77"/>
                        </a:rPr>
                        <a:t>12</a:t>
                      </a:r>
                    </a:p>
                  </a:txBody>
                  <a:tcPr>
                    <a:solidFill>
                      <a:schemeClr val="bg2">
                        <a:lumMod val="40000"/>
                        <a:lumOff val="60000"/>
                      </a:schemeClr>
                    </a:solidFill>
                  </a:tcPr>
                </a:tc>
                <a:extLst>
                  <a:ext uri="{0D108BD9-81ED-4DB2-BD59-A6C34878D82A}">
                    <a16:rowId xmlns:a16="http://schemas.microsoft.com/office/drawing/2014/main" val="3193526715"/>
                  </a:ext>
                </a:extLst>
              </a:tr>
            </a:tbl>
          </a:graphicData>
        </a:graphic>
      </p:graphicFrame>
      <p:sp>
        <p:nvSpPr>
          <p:cNvPr id="9" name="Right Arrow 8">
            <a:extLst>
              <a:ext uri="{FF2B5EF4-FFF2-40B4-BE49-F238E27FC236}">
                <a16:creationId xmlns:a16="http://schemas.microsoft.com/office/drawing/2014/main" id="{5C999EBD-0C46-2C2A-FAE0-D4EEF2607E11}"/>
              </a:ext>
            </a:extLst>
          </p:cNvPr>
          <p:cNvSpPr/>
          <p:nvPr/>
        </p:nvSpPr>
        <p:spPr>
          <a:xfrm>
            <a:off x="2479967" y="1748146"/>
            <a:ext cx="1025666" cy="32609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7FC3D4C-F415-E1D6-793D-198083602DCD}"/>
              </a:ext>
            </a:extLst>
          </p:cNvPr>
          <p:cNvSpPr txBox="1"/>
          <p:nvPr/>
        </p:nvSpPr>
        <p:spPr>
          <a:xfrm>
            <a:off x="3906985" y="749754"/>
            <a:ext cx="2296391" cy="369332"/>
          </a:xfrm>
          <a:prstGeom prst="rect">
            <a:avLst/>
          </a:prstGeom>
          <a:noFill/>
        </p:spPr>
        <p:txBody>
          <a:bodyPr wrap="square" rtlCol="0">
            <a:spAutoFit/>
          </a:bodyPr>
          <a:lstStyle/>
          <a:p>
            <a:pPr marL="285750" indent="-285750">
              <a:buFont typeface="Wingdings" pitchFamily="2" charset="2"/>
              <a:buChar char="§"/>
            </a:pPr>
            <a:r>
              <a:rPr lang="en-US" dirty="0">
                <a:latin typeface="Palatino" pitchFamily="2" charset="77"/>
                <a:ea typeface="Palatino" pitchFamily="2" charset="77"/>
              </a:rPr>
              <a:t>S(56)=1/1+e     =1</a:t>
            </a: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AA2108E5-D525-F203-8681-CD3820581B15}"/>
              </a:ext>
            </a:extLst>
          </p:cNvPr>
          <p:cNvSpPr txBox="1"/>
          <p:nvPr/>
        </p:nvSpPr>
        <p:spPr>
          <a:xfrm>
            <a:off x="3906985" y="1430898"/>
            <a:ext cx="3834247" cy="369332"/>
          </a:xfrm>
          <a:prstGeom prst="rect">
            <a:avLst/>
          </a:prstGeom>
          <a:noFill/>
        </p:spPr>
        <p:txBody>
          <a:bodyPr wrap="square" rtlCol="0">
            <a:spAutoFit/>
          </a:bodyPr>
          <a:lstStyle/>
          <a:p>
            <a:pPr marL="285750" indent="-285750">
              <a:buFont typeface="Wingdings" pitchFamily="2" charset="2"/>
              <a:buChar char="§"/>
            </a:pPr>
            <a:r>
              <a:rPr lang="en-US" dirty="0">
                <a:latin typeface="Palatino" pitchFamily="2" charset="77"/>
                <a:ea typeface="Palatino" pitchFamily="2" charset="77"/>
              </a:rPr>
              <a:t>S(12)=1/1+e     =0.9999938558=1</a:t>
            </a:r>
          </a:p>
        </p:txBody>
      </p:sp>
      <p:sp>
        <p:nvSpPr>
          <p:cNvPr id="13" name="TextBox 12">
            <a:extLst>
              <a:ext uri="{FF2B5EF4-FFF2-40B4-BE49-F238E27FC236}">
                <a16:creationId xmlns:a16="http://schemas.microsoft.com/office/drawing/2014/main" id="{96C9BB4C-F7AD-899F-4BB4-7649BF52937E}"/>
              </a:ext>
            </a:extLst>
          </p:cNvPr>
          <p:cNvSpPr txBox="1"/>
          <p:nvPr/>
        </p:nvSpPr>
        <p:spPr>
          <a:xfrm>
            <a:off x="5399207" y="1255171"/>
            <a:ext cx="492443" cy="338554"/>
          </a:xfrm>
          <a:prstGeom prst="rect">
            <a:avLst/>
          </a:prstGeom>
          <a:noFill/>
        </p:spPr>
        <p:txBody>
          <a:bodyPr wrap="square" rtlCol="0">
            <a:spAutoFit/>
          </a:bodyPr>
          <a:lstStyle/>
          <a:p>
            <a:r>
              <a:rPr lang="en-US" sz="1600" dirty="0">
                <a:latin typeface="Palatino" pitchFamily="2" charset="77"/>
                <a:ea typeface="Palatino" pitchFamily="2" charset="77"/>
              </a:rPr>
              <a:t>-12</a:t>
            </a:r>
          </a:p>
        </p:txBody>
      </p:sp>
      <p:sp>
        <p:nvSpPr>
          <p:cNvPr id="14" name="TextBox 13">
            <a:extLst>
              <a:ext uri="{FF2B5EF4-FFF2-40B4-BE49-F238E27FC236}">
                <a16:creationId xmlns:a16="http://schemas.microsoft.com/office/drawing/2014/main" id="{92404F95-9403-BD2A-6003-6ECCE79C2AA0}"/>
              </a:ext>
            </a:extLst>
          </p:cNvPr>
          <p:cNvSpPr txBox="1"/>
          <p:nvPr/>
        </p:nvSpPr>
        <p:spPr>
          <a:xfrm>
            <a:off x="3906985" y="2074241"/>
            <a:ext cx="2296391" cy="369332"/>
          </a:xfrm>
          <a:prstGeom prst="rect">
            <a:avLst/>
          </a:prstGeom>
          <a:noFill/>
        </p:spPr>
        <p:txBody>
          <a:bodyPr wrap="square" rtlCol="0">
            <a:spAutoFit/>
          </a:bodyPr>
          <a:lstStyle/>
          <a:p>
            <a:pPr marL="285750" indent="-285750">
              <a:buFont typeface="Wingdings" pitchFamily="2" charset="2"/>
              <a:buChar char="§"/>
            </a:pPr>
            <a:r>
              <a:rPr lang="en-US" dirty="0">
                <a:latin typeface="Palatino" pitchFamily="2" charset="77"/>
                <a:ea typeface="Palatino" pitchFamily="2" charset="77"/>
              </a:rPr>
              <a:t>S(56)=1/1+e     =1</a:t>
            </a:r>
          </a:p>
        </p:txBody>
      </p:sp>
      <p:sp>
        <p:nvSpPr>
          <p:cNvPr id="15" name="TextBox 14">
            <a:extLst>
              <a:ext uri="{FF2B5EF4-FFF2-40B4-BE49-F238E27FC236}">
                <a16:creationId xmlns:a16="http://schemas.microsoft.com/office/drawing/2014/main" id="{82A7737B-7284-5400-1DDB-E27857E3A344}"/>
              </a:ext>
            </a:extLst>
          </p:cNvPr>
          <p:cNvSpPr txBox="1"/>
          <p:nvPr/>
        </p:nvSpPr>
        <p:spPr>
          <a:xfrm>
            <a:off x="5381584" y="1942765"/>
            <a:ext cx="492443" cy="338554"/>
          </a:xfrm>
          <a:prstGeom prst="rect">
            <a:avLst/>
          </a:prstGeom>
          <a:noFill/>
        </p:spPr>
        <p:txBody>
          <a:bodyPr wrap="square" rtlCol="0">
            <a:spAutoFit/>
          </a:bodyPr>
          <a:lstStyle/>
          <a:p>
            <a:r>
              <a:rPr lang="en-US" sz="1600" dirty="0">
                <a:latin typeface="Palatino" pitchFamily="2" charset="77"/>
                <a:ea typeface="Palatino" pitchFamily="2" charset="77"/>
              </a:rPr>
              <a:t>-56</a:t>
            </a:r>
          </a:p>
        </p:txBody>
      </p:sp>
      <p:sp>
        <p:nvSpPr>
          <p:cNvPr id="16" name="TextBox 15">
            <a:extLst>
              <a:ext uri="{FF2B5EF4-FFF2-40B4-BE49-F238E27FC236}">
                <a16:creationId xmlns:a16="http://schemas.microsoft.com/office/drawing/2014/main" id="{07808411-20E2-305C-600F-AE707D9ACAAF}"/>
              </a:ext>
            </a:extLst>
          </p:cNvPr>
          <p:cNvSpPr txBox="1"/>
          <p:nvPr/>
        </p:nvSpPr>
        <p:spPr>
          <a:xfrm>
            <a:off x="3906984" y="2717584"/>
            <a:ext cx="3834247" cy="369332"/>
          </a:xfrm>
          <a:prstGeom prst="rect">
            <a:avLst/>
          </a:prstGeom>
          <a:noFill/>
        </p:spPr>
        <p:txBody>
          <a:bodyPr wrap="square" rtlCol="0">
            <a:spAutoFit/>
          </a:bodyPr>
          <a:lstStyle/>
          <a:p>
            <a:pPr marL="285750" indent="-285750">
              <a:buFont typeface="Wingdings" pitchFamily="2" charset="2"/>
              <a:buChar char="§"/>
            </a:pPr>
            <a:r>
              <a:rPr lang="en-US" dirty="0">
                <a:latin typeface="Palatino" pitchFamily="2" charset="77"/>
                <a:ea typeface="Palatino" pitchFamily="2" charset="77"/>
              </a:rPr>
              <a:t>S(12)=1/1+e     =0.9999938558=1</a:t>
            </a:r>
          </a:p>
        </p:txBody>
      </p:sp>
      <p:sp>
        <p:nvSpPr>
          <p:cNvPr id="17" name="TextBox 16">
            <a:extLst>
              <a:ext uri="{FF2B5EF4-FFF2-40B4-BE49-F238E27FC236}">
                <a16:creationId xmlns:a16="http://schemas.microsoft.com/office/drawing/2014/main" id="{9011C5E8-73C6-04DC-35EB-D0523B773652}"/>
              </a:ext>
            </a:extLst>
          </p:cNvPr>
          <p:cNvSpPr txBox="1"/>
          <p:nvPr/>
        </p:nvSpPr>
        <p:spPr>
          <a:xfrm>
            <a:off x="5399207" y="2576027"/>
            <a:ext cx="492443" cy="338554"/>
          </a:xfrm>
          <a:prstGeom prst="rect">
            <a:avLst/>
          </a:prstGeom>
          <a:noFill/>
        </p:spPr>
        <p:txBody>
          <a:bodyPr wrap="square" rtlCol="0">
            <a:spAutoFit/>
          </a:bodyPr>
          <a:lstStyle/>
          <a:p>
            <a:r>
              <a:rPr lang="en-US" sz="1600" dirty="0">
                <a:latin typeface="Palatino" pitchFamily="2" charset="77"/>
                <a:ea typeface="Palatino" pitchFamily="2" charset="77"/>
              </a:rPr>
              <a:t>-12</a:t>
            </a:r>
          </a:p>
        </p:txBody>
      </p:sp>
      <p:sp>
        <p:nvSpPr>
          <p:cNvPr id="18" name="Right Arrow 17">
            <a:extLst>
              <a:ext uri="{FF2B5EF4-FFF2-40B4-BE49-F238E27FC236}">
                <a16:creationId xmlns:a16="http://schemas.microsoft.com/office/drawing/2014/main" id="{6C4489DB-F0BF-CBD3-1481-F35BB64E4439}"/>
              </a:ext>
            </a:extLst>
          </p:cNvPr>
          <p:cNvSpPr/>
          <p:nvPr/>
        </p:nvSpPr>
        <p:spPr>
          <a:xfrm>
            <a:off x="7957840" y="1733814"/>
            <a:ext cx="1025665" cy="326095"/>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Table 18">
            <a:extLst>
              <a:ext uri="{FF2B5EF4-FFF2-40B4-BE49-F238E27FC236}">
                <a16:creationId xmlns:a16="http://schemas.microsoft.com/office/drawing/2014/main" id="{FAACE46C-4A09-397E-0B3D-AE9BB108CCF7}"/>
              </a:ext>
            </a:extLst>
          </p:cNvPr>
          <p:cNvGraphicFramePr>
            <a:graphicFrameLocks noGrp="1"/>
          </p:cNvGraphicFramePr>
          <p:nvPr>
            <p:extLst>
              <p:ext uri="{D42A27DB-BD31-4B8C-83A1-F6EECF244321}">
                <p14:modId xmlns:p14="http://schemas.microsoft.com/office/powerpoint/2010/main" val="2355707267"/>
              </p:ext>
            </p:extLst>
          </p:nvPr>
        </p:nvGraphicFramePr>
        <p:xfrm>
          <a:off x="9477685" y="1169512"/>
          <a:ext cx="792843" cy="1483360"/>
        </p:xfrm>
        <a:graphic>
          <a:graphicData uri="http://schemas.openxmlformats.org/drawingml/2006/table">
            <a:tbl>
              <a:tblPr firstRow="1" bandRow="1">
                <a:tableStyleId>{D7AC3CCA-C797-4891-BE02-D94E43425B78}</a:tableStyleId>
              </a:tblPr>
              <a:tblGrid>
                <a:gridCol w="792843">
                  <a:extLst>
                    <a:ext uri="{9D8B030D-6E8A-4147-A177-3AD203B41FA5}">
                      <a16:colId xmlns:a16="http://schemas.microsoft.com/office/drawing/2014/main" val="764638593"/>
                    </a:ext>
                  </a:extLst>
                </a:gridCol>
              </a:tblGrid>
              <a:tr h="370840">
                <a:tc>
                  <a:txBody>
                    <a:bodyPr/>
                    <a:lstStyle/>
                    <a:p>
                      <a:pPr algn="ctr"/>
                      <a:r>
                        <a:rPr lang="en-US" sz="1400" b="0" dirty="0">
                          <a:latin typeface="Palatino" pitchFamily="2" charset="77"/>
                          <a:ea typeface="Palatino" pitchFamily="2" charset="77"/>
                        </a:rPr>
                        <a:t>1</a:t>
                      </a:r>
                    </a:p>
                  </a:txBody>
                  <a:tcPr>
                    <a:solidFill>
                      <a:schemeClr val="bg2">
                        <a:lumMod val="50000"/>
                      </a:schemeClr>
                    </a:solidFill>
                  </a:tcPr>
                </a:tc>
                <a:extLst>
                  <a:ext uri="{0D108BD9-81ED-4DB2-BD59-A6C34878D82A}">
                    <a16:rowId xmlns:a16="http://schemas.microsoft.com/office/drawing/2014/main" val="3552927788"/>
                  </a:ext>
                </a:extLst>
              </a:tr>
              <a:tr h="370840">
                <a:tc>
                  <a:txBody>
                    <a:bodyPr/>
                    <a:lstStyle/>
                    <a:p>
                      <a:pPr algn="ctr"/>
                      <a:r>
                        <a:rPr lang="en-US" sz="1400" b="0" dirty="0">
                          <a:latin typeface="Palatino" pitchFamily="2" charset="77"/>
                          <a:ea typeface="Palatino" pitchFamily="2" charset="77"/>
                        </a:rPr>
                        <a:t>1</a:t>
                      </a:r>
                    </a:p>
                  </a:txBody>
                  <a:tcPr>
                    <a:solidFill>
                      <a:schemeClr val="bg2">
                        <a:lumMod val="50000"/>
                      </a:schemeClr>
                    </a:solidFill>
                  </a:tcPr>
                </a:tc>
                <a:extLst>
                  <a:ext uri="{0D108BD9-81ED-4DB2-BD59-A6C34878D82A}">
                    <a16:rowId xmlns:a16="http://schemas.microsoft.com/office/drawing/2014/main" val="3330629349"/>
                  </a:ext>
                </a:extLst>
              </a:tr>
              <a:tr h="370840">
                <a:tc>
                  <a:txBody>
                    <a:bodyPr/>
                    <a:lstStyle/>
                    <a:p>
                      <a:pPr algn="ctr"/>
                      <a:r>
                        <a:rPr lang="en-US" sz="1400" b="0" dirty="0">
                          <a:latin typeface="Palatino" pitchFamily="2" charset="77"/>
                          <a:ea typeface="Palatino" pitchFamily="2" charset="77"/>
                        </a:rPr>
                        <a:t>1</a:t>
                      </a:r>
                    </a:p>
                  </a:txBody>
                  <a:tcPr>
                    <a:solidFill>
                      <a:schemeClr val="bg2">
                        <a:lumMod val="50000"/>
                      </a:schemeClr>
                    </a:solidFill>
                  </a:tcPr>
                </a:tc>
                <a:extLst>
                  <a:ext uri="{0D108BD9-81ED-4DB2-BD59-A6C34878D82A}">
                    <a16:rowId xmlns:a16="http://schemas.microsoft.com/office/drawing/2014/main" val="4052589675"/>
                  </a:ext>
                </a:extLst>
              </a:tr>
              <a:tr h="370840">
                <a:tc>
                  <a:txBody>
                    <a:bodyPr/>
                    <a:lstStyle/>
                    <a:p>
                      <a:pPr algn="ctr"/>
                      <a:r>
                        <a:rPr lang="en-US" sz="1400" b="0" dirty="0">
                          <a:latin typeface="Palatino" pitchFamily="2" charset="77"/>
                          <a:ea typeface="Palatino" pitchFamily="2" charset="77"/>
                        </a:rPr>
                        <a:t>1</a:t>
                      </a:r>
                    </a:p>
                  </a:txBody>
                  <a:tcPr>
                    <a:solidFill>
                      <a:schemeClr val="bg2">
                        <a:lumMod val="50000"/>
                      </a:schemeClr>
                    </a:solidFill>
                  </a:tcPr>
                </a:tc>
                <a:extLst>
                  <a:ext uri="{0D108BD9-81ED-4DB2-BD59-A6C34878D82A}">
                    <a16:rowId xmlns:a16="http://schemas.microsoft.com/office/drawing/2014/main" val="3193526715"/>
                  </a:ext>
                </a:extLst>
              </a:tr>
            </a:tbl>
          </a:graphicData>
        </a:graphic>
      </p:graphicFrame>
      <p:sp>
        <p:nvSpPr>
          <p:cNvPr id="20" name="TextBox 19">
            <a:extLst>
              <a:ext uri="{FF2B5EF4-FFF2-40B4-BE49-F238E27FC236}">
                <a16:creationId xmlns:a16="http://schemas.microsoft.com/office/drawing/2014/main" id="{05C82097-E6FC-8CC7-96AC-E2E23284F667}"/>
              </a:ext>
            </a:extLst>
          </p:cNvPr>
          <p:cNvSpPr txBox="1"/>
          <p:nvPr/>
        </p:nvSpPr>
        <p:spPr>
          <a:xfrm>
            <a:off x="1138958" y="2745304"/>
            <a:ext cx="1313180" cy="738664"/>
          </a:xfrm>
          <a:prstGeom prst="rect">
            <a:avLst/>
          </a:prstGeom>
          <a:noFill/>
        </p:spPr>
        <p:txBody>
          <a:bodyPr wrap="square" rtlCol="0">
            <a:spAutoFit/>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rPr>
              <a:t>One </a:t>
            </a:r>
          </a:p>
          <a:p>
            <a:pPr algn="ctr"/>
            <a:r>
              <a:rPr lang="en-US" sz="1400" dirty="0">
                <a:latin typeface="Verdana" panose="020B0604030504040204" pitchFamily="34" charset="0"/>
                <a:ea typeface="Verdana" panose="020B0604030504040204" pitchFamily="34" charset="0"/>
                <a:cs typeface="Verdana" panose="020B0604030504040204" pitchFamily="34" charset="0"/>
              </a:rPr>
              <a:t>Dimensional</a:t>
            </a:r>
          </a:p>
          <a:p>
            <a:pPr algn="ctr"/>
            <a:r>
              <a:rPr lang="en-US" sz="1400" dirty="0">
                <a:latin typeface="Verdana" panose="020B0604030504040204" pitchFamily="34" charset="0"/>
                <a:ea typeface="Verdana" panose="020B0604030504040204" pitchFamily="34" charset="0"/>
                <a:cs typeface="Verdana" panose="020B0604030504040204" pitchFamily="34" charset="0"/>
              </a:rPr>
              <a:t>Array</a:t>
            </a:r>
          </a:p>
        </p:txBody>
      </p:sp>
      <p:sp>
        <p:nvSpPr>
          <p:cNvPr id="21" name="TextBox 20">
            <a:extLst>
              <a:ext uri="{FF2B5EF4-FFF2-40B4-BE49-F238E27FC236}">
                <a16:creationId xmlns:a16="http://schemas.microsoft.com/office/drawing/2014/main" id="{F17BCBF9-765F-171D-6815-9492F5C39474}"/>
              </a:ext>
            </a:extLst>
          </p:cNvPr>
          <p:cNvSpPr txBox="1"/>
          <p:nvPr/>
        </p:nvSpPr>
        <p:spPr>
          <a:xfrm>
            <a:off x="2327548" y="1117477"/>
            <a:ext cx="1219200" cy="738664"/>
          </a:xfrm>
          <a:prstGeom prst="rect">
            <a:avLst/>
          </a:prstGeom>
          <a:noFill/>
        </p:spPr>
        <p:txBody>
          <a:bodyPr wrap="square" rtlCol="0">
            <a:spAutoFit/>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rPr>
              <a:t>Sigmoid</a:t>
            </a:r>
          </a:p>
          <a:p>
            <a:pPr algn="ctr"/>
            <a:r>
              <a:rPr lang="en-US" sz="1400" dirty="0">
                <a:latin typeface="Verdana" panose="020B0604030504040204" pitchFamily="34" charset="0"/>
                <a:ea typeface="Verdana" panose="020B0604030504040204" pitchFamily="34" charset="0"/>
                <a:cs typeface="Verdana" panose="020B0604030504040204" pitchFamily="34" charset="0"/>
              </a:rPr>
              <a:t>Activation</a:t>
            </a:r>
          </a:p>
          <a:p>
            <a:pPr algn="ctr"/>
            <a:r>
              <a:rPr lang="en-US" sz="1400" dirty="0">
                <a:latin typeface="Verdana" panose="020B0604030504040204" pitchFamily="34" charset="0"/>
                <a:ea typeface="Verdana" panose="020B0604030504040204" pitchFamily="34" charset="0"/>
                <a:cs typeface="Verdana" panose="020B0604030504040204" pitchFamily="34" charset="0"/>
              </a:rPr>
              <a:t>function</a:t>
            </a:r>
          </a:p>
        </p:txBody>
      </p:sp>
      <p:sp>
        <p:nvSpPr>
          <p:cNvPr id="22" name="TextBox 21">
            <a:extLst>
              <a:ext uri="{FF2B5EF4-FFF2-40B4-BE49-F238E27FC236}">
                <a16:creationId xmlns:a16="http://schemas.microsoft.com/office/drawing/2014/main" id="{991646F8-E143-B1D8-6AD8-6AFD242739B1}"/>
              </a:ext>
            </a:extLst>
          </p:cNvPr>
          <p:cNvSpPr txBox="1"/>
          <p:nvPr/>
        </p:nvSpPr>
        <p:spPr>
          <a:xfrm>
            <a:off x="9264506" y="2761657"/>
            <a:ext cx="1219200" cy="738664"/>
          </a:xfrm>
          <a:prstGeom prst="rect">
            <a:avLst/>
          </a:prstGeom>
          <a:noFill/>
        </p:spPr>
        <p:txBody>
          <a:bodyPr wrap="square" rtlCol="0">
            <a:spAutoFit/>
          </a:bodyPr>
          <a:lstStyle/>
          <a:p>
            <a:pPr algn="ctr"/>
            <a:r>
              <a:rPr lang="en-US" sz="1400" dirty="0">
                <a:latin typeface="Verdana" panose="020B0604030504040204" pitchFamily="34" charset="0"/>
                <a:ea typeface="Verdana" panose="020B0604030504040204" pitchFamily="34" charset="0"/>
                <a:cs typeface="Verdana" panose="020B0604030504040204" pitchFamily="34" charset="0"/>
              </a:rPr>
              <a:t>Activation</a:t>
            </a:r>
          </a:p>
          <a:p>
            <a:pPr algn="ctr"/>
            <a:r>
              <a:rPr lang="en-US" sz="1400" dirty="0">
                <a:latin typeface="Verdana" panose="020B0604030504040204" pitchFamily="34" charset="0"/>
                <a:ea typeface="Verdana" panose="020B0604030504040204" pitchFamily="34" charset="0"/>
                <a:cs typeface="Verdana" panose="020B0604030504040204" pitchFamily="34" charset="0"/>
              </a:rPr>
              <a:t>Function</a:t>
            </a:r>
          </a:p>
          <a:p>
            <a:pPr algn="ctr"/>
            <a:r>
              <a:rPr lang="en-US" sz="1400" dirty="0">
                <a:latin typeface="Verdana" panose="020B0604030504040204" pitchFamily="34" charset="0"/>
                <a:ea typeface="Verdana" panose="020B0604030504040204" pitchFamily="34" charset="0"/>
                <a:cs typeface="Verdana" panose="020B0604030504040204" pitchFamily="34" charset="0"/>
              </a:rPr>
              <a:t>matrix</a:t>
            </a:r>
          </a:p>
        </p:txBody>
      </p:sp>
      <p:sp>
        <p:nvSpPr>
          <p:cNvPr id="24" name="TextBox 23">
            <a:extLst>
              <a:ext uri="{FF2B5EF4-FFF2-40B4-BE49-F238E27FC236}">
                <a16:creationId xmlns:a16="http://schemas.microsoft.com/office/drawing/2014/main" id="{0E5B78A9-FF83-8BEF-ADF9-6A0306E7DA48}"/>
              </a:ext>
            </a:extLst>
          </p:cNvPr>
          <p:cNvSpPr txBox="1"/>
          <p:nvPr/>
        </p:nvSpPr>
        <p:spPr>
          <a:xfrm>
            <a:off x="1138958" y="3796709"/>
            <a:ext cx="6507679" cy="888705"/>
          </a:xfrm>
          <a:prstGeom prst="rect">
            <a:avLst/>
          </a:prstGeom>
          <a:noFill/>
        </p:spPr>
        <p:txBody>
          <a:bodyPr wrap="none" rtlCol="0">
            <a:spAutoFit/>
          </a:bodyPr>
          <a:lstStyle/>
          <a:p>
            <a:pPr marL="285750" indent="-285750">
              <a:lnSpc>
                <a:spcPct val="150000"/>
              </a:lnSpc>
              <a:buFont typeface="Wingdings" pitchFamily="2" charset="2"/>
              <a:buChar char="§"/>
            </a:pPr>
            <a:r>
              <a:rPr lang="en-US" dirty="0">
                <a:latin typeface="Palatino" pitchFamily="2" charset="77"/>
                <a:ea typeface="Palatino" pitchFamily="2" charset="77"/>
              </a:rPr>
              <a:t>If the output is &gt; 0.5 then the defect is present in the image.</a:t>
            </a:r>
          </a:p>
          <a:p>
            <a:pPr marL="285750" indent="-285750">
              <a:lnSpc>
                <a:spcPct val="150000"/>
              </a:lnSpc>
              <a:buFont typeface="Wingdings" pitchFamily="2" charset="2"/>
              <a:buChar char="§"/>
            </a:pPr>
            <a:r>
              <a:rPr lang="en-US" dirty="0">
                <a:latin typeface="Palatino" pitchFamily="2" charset="77"/>
                <a:ea typeface="Palatino" pitchFamily="2" charset="77"/>
              </a:rPr>
              <a:t>If the output is &lt; 0.5 the there is no defect in the image.</a:t>
            </a:r>
          </a:p>
        </p:txBody>
      </p:sp>
      <p:sp>
        <p:nvSpPr>
          <p:cNvPr id="25" name="TextBox 24">
            <a:extLst>
              <a:ext uri="{FF2B5EF4-FFF2-40B4-BE49-F238E27FC236}">
                <a16:creationId xmlns:a16="http://schemas.microsoft.com/office/drawing/2014/main" id="{AED962CC-7A24-3044-07D9-66B828881267}"/>
              </a:ext>
            </a:extLst>
          </p:cNvPr>
          <p:cNvSpPr txBox="1"/>
          <p:nvPr/>
        </p:nvSpPr>
        <p:spPr>
          <a:xfrm>
            <a:off x="2992800" y="4958942"/>
            <a:ext cx="4661020" cy="369332"/>
          </a:xfrm>
          <a:prstGeom prst="rect">
            <a:avLst/>
          </a:prstGeom>
          <a:noFill/>
        </p:spPr>
        <p:txBody>
          <a:bodyPr wrap="none" rtlCol="0">
            <a:spAutoFit/>
          </a:bodyPr>
          <a:lstStyle/>
          <a:p>
            <a:r>
              <a:rPr lang="en-US" b="1" dirty="0">
                <a:latin typeface="Palatino" pitchFamily="2" charset="77"/>
                <a:ea typeface="Palatino" pitchFamily="2" charset="77"/>
              </a:rPr>
              <a:t>1 &gt; 0.5 </a:t>
            </a:r>
            <a:r>
              <a:rPr lang="en-US" dirty="0">
                <a:latin typeface="Palatino" pitchFamily="2" charset="77"/>
                <a:ea typeface="Palatino" pitchFamily="2" charset="77"/>
                <a:sym typeface="Wingdings" pitchFamily="2" charset="2"/>
              </a:rPr>
              <a:t> The defect is present in the image.</a:t>
            </a:r>
            <a:endParaRPr lang="en-US" dirty="0">
              <a:latin typeface="Palatino" pitchFamily="2" charset="77"/>
              <a:ea typeface="Palatino" pitchFamily="2" charset="77"/>
            </a:endParaRPr>
          </a:p>
        </p:txBody>
      </p:sp>
    </p:spTree>
    <p:extLst>
      <p:ext uri="{BB962C8B-B14F-4D97-AF65-F5344CB8AC3E}">
        <p14:creationId xmlns:p14="http://schemas.microsoft.com/office/powerpoint/2010/main" val="1209176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9E02-48FD-873C-55A5-439BBF0516BA}"/>
              </a:ext>
            </a:extLst>
          </p:cNvPr>
          <p:cNvSpPr>
            <a:spLocks noGrp="1"/>
          </p:cNvSpPr>
          <p:nvPr>
            <p:ph type="title"/>
          </p:nvPr>
        </p:nvSpPr>
        <p:spPr>
          <a:xfrm>
            <a:off x="878654" y="0"/>
            <a:ext cx="9905998" cy="1478570"/>
          </a:xfrm>
        </p:spPr>
        <p:txBody>
          <a:body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introduction</a:t>
            </a:r>
          </a:p>
        </p:txBody>
      </p:sp>
      <p:sp>
        <p:nvSpPr>
          <p:cNvPr id="4" name="TextBox 3">
            <a:extLst>
              <a:ext uri="{FF2B5EF4-FFF2-40B4-BE49-F238E27FC236}">
                <a16:creationId xmlns:a16="http://schemas.microsoft.com/office/drawing/2014/main" id="{EBDDD877-1B39-0E15-564E-614AFEA06EA3}"/>
              </a:ext>
            </a:extLst>
          </p:cNvPr>
          <p:cNvSpPr txBox="1"/>
          <p:nvPr/>
        </p:nvSpPr>
        <p:spPr>
          <a:xfrm>
            <a:off x="1020922" y="1613118"/>
            <a:ext cx="10193616" cy="4285789"/>
          </a:xfrm>
          <a:prstGeom prst="rect">
            <a:avLst/>
          </a:prstGeom>
          <a:noFill/>
        </p:spPr>
        <p:txBody>
          <a:bodyPr wrap="square" rtlCol="0">
            <a:spAutoFit/>
          </a:bodyPr>
          <a:lstStyle/>
          <a:p>
            <a:pPr algn="just">
              <a:lnSpc>
                <a:spcPct val="150000"/>
              </a:lnSpc>
              <a:spcBef>
                <a:spcPts val="600"/>
              </a:spcBef>
              <a:buFont typeface="Wingdings" pitchFamily="2" charset="2"/>
              <a:buChar char="§"/>
            </a:pPr>
            <a:r>
              <a:rPr lang="en-US" sz="2000" dirty="0">
                <a:latin typeface="Palatino" pitchFamily="2" charset="77"/>
                <a:ea typeface="Palatino" pitchFamily="2" charset="77"/>
              </a:rPr>
              <a:t> This project aims to create a smart system that can find and understand issues in </a:t>
            </a:r>
          </a:p>
          <a:p>
            <a:pPr algn="just">
              <a:lnSpc>
                <a:spcPct val="150000"/>
              </a:lnSpc>
              <a:spcBef>
                <a:spcPts val="600"/>
              </a:spcBef>
            </a:pPr>
            <a:r>
              <a:rPr lang="en-US" sz="2000" dirty="0">
                <a:latin typeface="Palatino" pitchFamily="2" charset="77"/>
                <a:ea typeface="Palatino" pitchFamily="2" charset="77"/>
              </a:rPr>
              <a:t>    printed circuit boards (PCBs) all by itself.</a:t>
            </a:r>
          </a:p>
          <a:p>
            <a:pPr algn="just">
              <a:lnSpc>
                <a:spcPct val="150000"/>
              </a:lnSpc>
              <a:spcBef>
                <a:spcPts val="600"/>
              </a:spcBef>
              <a:buFont typeface="Wingdings" pitchFamily="2" charset="2"/>
              <a:buChar char="§"/>
            </a:pPr>
            <a:r>
              <a:rPr lang="en-US" sz="2000" dirty="0">
                <a:latin typeface="Palatino" pitchFamily="2" charset="77"/>
                <a:ea typeface="Palatino" pitchFamily="2" charset="77"/>
              </a:rPr>
              <a:t> It can look at pictures of PCBs and instantly tell if something is wrong. This speed is   </a:t>
            </a:r>
          </a:p>
          <a:p>
            <a:pPr algn="just">
              <a:lnSpc>
                <a:spcPct val="150000"/>
              </a:lnSpc>
              <a:spcBef>
                <a:spcPts val="600"/>
              </a:spcBef>
            </a:pPr>
            <a:r>
              <a:rPr lang="en-US" sz="2000" dirty="0">
                <a:latin typeface="Palatino" pitchFamily="2" charset="77"/>
                <a:ea typeface="Palatino" pitchFamily="2" charset="77"/>
              </a:rPr>
              <a:t>   important for factories where fast problem-solving is crucial.</a:t>
            </a:r>
          </a:p>
          <a:p>
            <a:pPr algn="just">
              <a:lnSpc>
                <a:spcPct val="150000"/>
              </a:lnSpc>
              <a:spcBef>
                <a:spcPts val="600"/>
              </a:spcBef>
              <a:buFont typeface="Wingdings" pitchFamily="2" charset="2"/>
              <a:buChar char="§"/>
            </a:pPr>
            <a:r>
              <a:rPr lang="en-US" sz="2000" dirty="0">
                <a:latin typeface="Palatino" pitchFamily="2" charset="77"/>
                <a:ea typeface="Palatino" pitchFamily="2" charset="77"/>
              </a:rPr>
              <a:t> By using this system, factories can make sure their products are of top quality. </a:t>
            </a:r>
          </a:p>
          <a:p>
            <a:pPr algn="just">
              <a:lnSpc>
                <a:spcPct val="150000"/>
              </a:lnSpc>
              <a:spcBef>
                <a:spcPts val="600"/>
              </a:spcBef>
              <a:buFont typeface="Wingdings" pitchFamily="2" charset="2"/>
              <a:buChar char="§"/>
            </a:pPr>
            <a:r>
              <a:rPr lang="en-US" sz="2000" dirty="0">
                <a:latin typeface="Palatino" pitchFamily="2" charset="77"/>
                <a:ea typeface="Palatino" pitchFamily="2" charset="77"/>
              </a:rPr>
              <a:t> It helps catch mistakes early, making the manufacturing process faster and more </a:t>
            </a:r>
          </a:p>
          <a:p>
            <a:pPr algn="just">
              <a:lnSpc>
                <a:spcPct val="150000"/>
              </a:lnSpc>
              <a:spcBef>
                <a:spcPts val="600"/>
              </a:spcBef>
            </a:pPr>
            <a:r>
              <a:rPr lang="en-US" sz="2000" dirty="0">
                <a:latin typeface="Palatino" pitchFamily="2" charset="77"/>
                <a:ea typeface="Palatino" pitchFamily="2" charset="77"/>
              </a:rPr>
              <a:t>   efficient.</a:t>
            </a:r>
          </a:p>
          <a:p>
            <a:pPr>
              <a:lnSpc>
                <a:spcPct val="150000"/>
              </a:lnSpc>
              <a:spcBef>
                <a:spcPts val="600"/>
              </a:spcBef>
            </a:pPr>
            <a:endParaRPr lang="en-US" sz="2000" dirty="0">
              <a:latin typeface="Palatino" pitchFamily="2" charset="77"/>
              <a:ea typeface="Palatino" pitchFamily="2" charset="77"/>
            </a:endParaRPr>
          </a:p>
        </p:txBody>
      </p:sp>
      <p:sp>
        <p:nvSpPr>
          <p:cNvPr id="5" name="TextBox 4">
            <a:extLst>
              <a:ext uri="{FF2B5EF4-FFF2-40B4-BE49-F238E27FC236}">
                <a16:creationId xmlns:a16="http://schemas.microsoft.com/office/drawing/2014/main" id="{2B3B6450-F8B7-F07F-6BFF-55BB80FA13AB}"/>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6" name="Slide Number Placeholder 4">
            <a:extLst>
              <a:ext uri="{FF2B5EF4-FFF2-40B4-BE49-F238E27FC236}">
                <a16:creationId xmlns:a16="http://schemas.microsoft.com/office/drawing/2014/main" id="{0E809562-4201-B7E4-1F78-BF5F4F6C976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4</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719667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40</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632668" y="151953"/>
            <a:ext cx="6109398"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IMPLEMENTATION</a:t>
            </a:r>
            <a:endParaRPr lang="en-US" sz="3600" dirty="0"/>
          </a:p>
        </p:txBody>
      </p:sp>
      <p:sp>
        <p:nvSpPr>
          <p:cNvPr id="7" name="TextBox 6">
            <a:extLst>
              <a:ext uri="{FF2B5EF4-FFF2-40B4-BE49-F238E27FC236}">
                <a16:creationId xmlns:a16="http://schemas.microsoft.com/office/drawing/2014/main" id="{38BFF001-D5E3-4448-696A-C4A275549848}"/>
              </a:ext>
            </a:extLst>
          </p:cNvPr>
          <p:cNvSpPr txBox="1"/>
          <p:nvPr/>
        </p:nvSpPr>
        <p:spPr>
          <a:xfrm>
            <a:off x="773723" y="974690"/>
            <a:ext cx="11023042" cy="5459187"/>
          </a:xfrm>
          <a:prstGeom prst="rect">
            <a:avLst/>
          </a:prstGeom>
          <a:noFill/>
        </p:spPr>
        <p:txBody>
          <a:bodyPr wrap="square" rtlCol="0">
            <a:spAutoFit/>
          </a:bodyPr>
          <a:lstStyle/>
          <a:p>
            <a:pPr>
              <a:lnSpc>
                <a:spcPct val="150000"/>
              </a:lnSpc>
            </a:pPr>
            <a:r>
              <a:rPr lang="en-US" dirty="0">
                <a:latin typeface="Palatino" pitchFamily="2" charset="77"/>
                <a:ea typeface="Palatino" pitchFamily="2" charset="77"/>
              </a:rPr>
              <a:t>Implementation is the platform where the project working is demonstrated. In implementation the system drives for real operations. Every consequence completed by the project will be abundant, if processes are accurately executed according to plan carried out.</a:t>
            </a:r>
          </a:p>
          <a:p>
            <a:pPr>
              <a:lnSpc>
                <a:spcPct val="150000"/>
              </a:lnSpc>
            </a:pPr>
            <a:r>
              <a:rPr lang="en-US" b="1" dirty="0">
                <a:latin typeface="Palatino" pitchFamily="2" charset="77"/>
                <a:ea typeface="Palatino" pitchFamily="2" charset="77"/>
              </a:rPr>
              <a:t>Implementation Requirements:</a:t>
            </a:r>
          </a:p>
          <a:p>
            <a:pPr>
              <a:lnSpc>
                <a:spcPct val="150000"/>
              </a:lnSpc>
            </a:pPr>
            <a:r>
              <a:rPr lang="en-US" b="1" dirty="0">
                <a:latin typeface="Palatino" pitchFamily="2" charset="77"/>
                <a:ea typeface="Palatino" pitchFamily="2" charset="77"/>
              </a:rPr>
              <a:t> 	</a:t>
            </a:r>
            <a:r>
              <a:rPr lang="en-US" dirty="0">
                <a:latin typeface="Palatino" pitchFamily="2" charset="77"/>
                <a:ea typeface="Palatino" pitchFamily="2" charset="77"/>
              </a:rPr>
              <a:t>To implement PCB Defect Detection using Convolutional Neural Network, software used are</a:t>
            </a:r>
          </a:p>
          <a:p>
            <a:pPr marL="742950" lvl="1" indent="-285750">
              <a:lnSpc>
                <a:spcPct val="150000"/>
              </a:lnSpc>
              <a:buFont typeface="Wingdings" pitchFamily="2" charset="2"/>
              <a:buChar char="§"/>
            </a:pPr>
            <a:r>
              <a:rPr lang="en-US" dirty="0">
                <a:latin typeface="Palatino" pitchFamily="2" charset="77"/>
                <a:ea typeface="Palatino" pitchFamily="2" charset="77"/>
              </a:rPr>
              <a:t>Language used to code the project is Python.</a:t>
            </a:r>
          </a:p>
          <a:p>
            <a:pPr marL="742950" lvl="1" indent="-285750">
              <a:lnSpc>
                <a:spcPct val="150000"/>
              </a:lnSpc>
              <a:buFont typeface="Wingdings" pitchFamily="2" charset="2"/>
              <a:buChar char="§"/>
            </a:pPr>
            <a:r>
              <a:rPr lang="en-US" dirty="0">
                <a:latin typeface="Palatino" pitchFamily="2" charset="77"/>
                <a:ea typeface="Palatino" pitchFamily="2" charset="77"/>
              </a:rPr>
              <a:t>Operating System-Windows 10.</a:t>
            </a:r>
          </a:p>
          <a:p>
            <a:pPr lvl="1">
              <a:lnSpc>
                <a:spcPct val="150000"/>
              </a:lnSpc>
            </a:pPr>
            <a:r>
              <a:rPr lang="en-US" dirty="0">
                <a:latin typeface="Palatino" pitchFamily="2" charset="77"/>
                <a:ea typeface="Palatino" pitchFamily="2" charset="77"/>
              </a:rPr>
              <a:t>Tools used in project are</a:t>
            </a:r>
          </a:p>
          <a:p>
            <a:pPr marL="742950" lvl="1" indent="-285750">
              <a:lnSpc>
                <a:spcPct val="150000"/>
              </a:lnSpc>
              <a:buFont typeface="Wingdings" pitchFamily="2" charset="2"/>
              <a:buChar char="§"/>
            </a:pPr>
            <a:r>
              <a:rPr lang="en-US" dirty="0">
                <a:latin typeface="Palatino" pitchFamily="2" charset="77"/>
                <a:ea typeface="Palatino" pitchFamily="2" charset="77"/>
              </a:rPr>
              <a:t>OpenCV-Python Tool</a:t>
            </a:r>
          </a:p>
          <a:p>
            <a:pPr marL="742950" lvl="1" indent="-285750">
              <a:lnSpc>
                <a:spcPct val="150000"/>
              </a:lnSpc>
              <a:buFont typeface="Wingdings" pitchFamily="2" charset="2"/>
              <a:buChar char="§"/>
            </a:pPr>
            <a:r>
              <a:rPr lang="en-US" dirty="0">
                <a:latin typeface="Palatino" pitchFamily="2" charset="77"/>
                <a:ea typeface="Palatino" pitchFamily="2" charset="77"/>
              </a:rPr>
              <a:t>Flask</a:t>
            </a:r>
          </a:p>
          <a:p>
            <a:pPr marL="742950" lvl="1" indent="-285750">
              <a:lnSpc>
                <a:spcPct val="150000"/>
              </a:lnSpc>
              <a:buFont typeface="Wingdings" pitchFamily="2" charset="2"/>
              <a:buChar char="§"/>
            </a:pPr>
            <a:r>
              <a:rPr lang="en-US" dirty="0">
                <a:latin typeface="Palatino" pitchFamily="2" charset="77"/>
                <a:ea typeface="Palatino" pitchFamily="2" charset="77"/>
              </a:rPr>
              <a:t>TensorFlow</a:t>
            </a:r>
          </a:p>
          <a:p>
            <a:pPr marL="742950" lvl="1" indent="-285750">
              <a:lnSpc>
                <a:spcPct val="150000"/>
              </a:lnSpc>
              <a:buFont typeface="Wingdings" pitchFamily="2" charset="2"/>
              <a:buChar char="§"/>
            </a:pPr>
            <a:r>
              <a:rPr lang="en-US" dirty="0">
                <a:latin typeface="Palatino" pitchFamily="2" charset="77"/>
                <a:ea typeface="Palatino" pitchFamily="2" charset="77"/>
              </a:rPr>
              <a:t>NumPy</a:t>
            </a:r>
          </a:p>
          <a:p>
            <a:pPr marL="742950" lvl="1" indent="-285750">
              <a:lnSpc>
                <a:spcPct val="150000"/>
              </a:lnSpc>
              <a:buFont typeface="Wingdings" pitchFamily="2" charset="2"/>
              <a:buChar char="§"/>
            </a:pPr>
            <a:r>
              <a:rPr lang="en-US" dirty="0">
                <a:latin typeface="Palatino" pitchFamily="2" charset="77"/>
                <a:ea typeface="Palatino" pitchFamily="2" charset="77"/>
              </a:rPr>
              <a:t>Matplotlib</a:t>
            </a:r>
          </a:p>
        </p:txBody>
      </p:sp>
    </p:spTree>
    <p:extLst>
      <p:ext uri="{BB962C8B-B14F-4D97-AF65-F5344CB8AC3E}">
        <p14:creationId xmlns:p14="http://schemas.microsoft.com/office/powerpoint/2010/main" val="3214057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41</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652765" y="0"/>
            <a:ext cx="6109398"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IMPLEMENTATION</a:t>
            </a:r>
            <a:endParaRPr lang="en-US" sz="3600" dirty="0"/>
          </a:p>
        </p:txBody>
      </p:sp>
      <p:sp>
        <p:nvSpPr>
          <p:cNvPr id="7" name="TextBox 6">
            <a:extLst>
              <a:ext uri="{FF2B5EF4-FFF2-40B4-BE49-F238E27FC236}">
                <a16:creationId xmlns:a16="http://schemas.microsoft.com/office/drawing/2014/main" id="{38BFF001-D5E3-4448-696A-C4A275549848}"/>
              </a:ext>
            </a:extLst>
          </p:cNvPr>
          <p:cNvSpPr txBox="1"/>
          <p:nvPr/>
        </p:nvSpPr>
        <p:spPr>
          <a:xfrm>
            <a:off x="696510" y="542611"/>
            <a:ext cx="11023042" cy="5663089"/>
          </a:xfrm>
          <a:prstGeom prst="rect">
            <a:avLst/>
          </a:prstGeom>
          <a:noFill/>
        </p:spPr>
        <p:txBody>
          <a:bodyPr wrap="square" rtlCol="0">
            <a:spAutoFit/>
          </a:bodyPr>
          <a:lstStyle/>
          <a:p>
            <a:r>
              <a:rPr lang="en-US" sz="2000" b="1" dirty="0">
                <a:latin typeface="Palatino" pitchFamily="2" charset="77"/>
                <a:ea typeface="Palatino" pitchFamily="2" charset="77"/>
              </a:rPr>
              <a:t>Pseudocodes for Preprocessing Techniques:-</a:t>
            </a:r>
          </a:p>
          <a:p>
            <a:pPr marL="285750" indent="-285750">
              <a:lnSpc>
                <a:spcPct val="150000"/>
              </a:lnSpc>
              <a:buFont typeface="Wingdings" pitchFamily="2" charset="2"/>
              <a:buChar char="§"/>
            </a:pPr>
            <a:r>
              <a:rPr lang="en-US" b="1" u="sng" dirty="0">
                <a:latin typeface="Palatino" pitchFamily="2" charset="77"/>
                <a:ea typeface="Palatino" pitchFamily="2" charset="77"/>
              </a:rPr>
              <a:t>Pseudocode for Picture Uploading:</a:t>
            </a:r>
          </a:p>
          <a:p>
            <a:r>
              <a:rPr lang="en-US" dirty="0">
                <a:latin typeface="Palatino" pitchFamily="2" charset="77"/>
                <a:ea typeface="Palatino" pitchFamily="2" charset="77"/>
              </a:rPr>
              <a:t>	Input image is obtained from the dataset.</a:t>
            </a:r>
          </a:p>
          <a:p>
            <a:pPr>
              <a:lnSpc>
                <a:spcPct val="150000"/>
              </a:lnSpc>
            </a:pPr>
            <a:r>
              <a:rPr lang="en-US" dirty="0">
                <a:latin typeface="Palatino" pitchFamily="2" charset="77"/>
                <a:ea typeface="Palatino" pitchFamily="2" charset="77"/>
              </a:rPr>
              <a:t>	</a:t>
            </a:r>
            <a:r>
              <a:rPr lang="en-US" b="1" dirty="0">
                <a:latin typeface="Palatino" pitchFamily="2" charset="77"/>
                <a:ea typeface="Palatino" pitchFamily="2" charset="77"/>
              </a:rPr>
              <a:t>Step1: </a:t>
            </a:r>
            <a:r>
              <a:rPr lang="en-US" dirty="0">
                <a:latin typeface="Palatino" pitchFamily="2" charset="77"/>
                <a:ea typeface="Palatino" pitchFamily="2" charset="77"/>
              </a:rPr>
              <a:t>Click on upload</a:t>
            </a:r>
          </a:p>
          <a:p>
            <a:r>
              <a:rPr lang="en-US" dirty="0">
                <a:latin typeface="Palatino" pitchFamily="2" charset="77"/>
                <a:ea typeface="Palatino" pitchFamily="2" charset="77"/>
              </a:rPr>
              <a:t>	</a:t>
            </a:r>
            <a:r>
              <a:rPr lang="en-US" b="1" dirty="0">
                <a:latin typeface="Palatino" pitchFamily="2" charset="77"/>
                <a:ea typeface="Palatino" pitchFamily="2" charset="77"/>
              </a:rPr>
              <a:t>Step2: </a:t>
            </a:r>
            <a:r>
              <a:rPr lang="en-US" dirty="0">
                <a:latin typeface="Palatino" pitchFamily="2" charset="77"/>
                <a:ea typeface="Palatino" pitchFamily="2" charset="77"/>
              </a:rPr>
              <a:t>Read the PCB image from dataset</a:t>
            </a:r>
          </a:p>
          <a:p>
            <a:r>
              <a:rPr lang="en-US" dirty="0">
                <a:latin typeface="Palatino" pitchFamily="2" charset="77"/>
                <a:ea typeface="Palatino" pitchFamily="2" charset="77"/>
              </a:rPr>
              <a:t>		    </a:t>
            </a:r>
            <a:r>
              <a:rPr lang="en-US" dirty="0" err="1">
                <a:latin typeface="Palatino" pitchFamily="2" charset="77"/>
                <a:ea typeface="Palatino" pitchFamily="2" charset="77"/>
              </a:rPr>
              <a:t>imageA</a:t>
            </a:r>
            <a:r>
              <a:rPr lang="en-US" dirty="0">
                <a:latin typeface="Palatino" pitchFamily="2" charset="77"/>
                <a:ea typeface="Palatino" pitchFamily="2" charset="77"/>
              </a:rPr>
              <a:t>=cv2.imread(</a:t>
            </a:r>
            <a:r>
              <a:rPr lang="en-US" dirty="0" err="1">
                <a:latin typeface="Palatino" pitchFamily="2" charset="77"/>
                <a:ea typeface="Palatino" pitchFamily="2" charset="77"/>
              </a:rPr>
              <a:t>args</a:t>
            </a:r>
            <a:r>
              <a:rPr lang="en-US" dirty="0">
                <a:latin typeface="Palatino" pitchFamily="2" charset="77"/>
                <a:ea typeface="Palatino" pitchFamily="2" charset="77"/>
              </a:rPr>
              <a:t>[“first”])</a:t>
            </a:r>
          </a:p>
          <a:p>
            <a:r>
              <a:rPr lang="en-US" dirty="0">
                <a:latin typeface="Palatino" pitchFamily="2" charset="77"/>
                <a:ea typeface="Palatino" pitchFamily="2" charset="77"/>
              </a:rPr>
              <a:t>	</a:t>
            </a:r>
            <a:r>
              <a:rPr lang="en-US" b="1" dirty="0">
                <a:latin typeface="Palatino" pitchFamily="2" charset="77"/>
                <a:ea typeface="Palatino" pitchFamily="2" charset="77"/>
              </a:rPr>
              <a:t>Step3: </a:t>
            </a:r>
            <a:r>
              <a:rPr lang="en-US" dirty="0">
                <a:latin typeface="Palatino" pitchFamily="2" charset="77"/>
                <a:ea typeface="Palatino" pitchFamily="2" charset="77"/>
              </a:rPr>
              <a:t>Display the name of the defect on the webpage.</a:t>
            </a:r>
          </a:p>
          <a:p>
            <a:r>
              <a:rPr lang="en-US" dirty="0">
                <a:latin typeface="Palatino" pitchFamily="2" charset="77"/>
                <a:ea typeface="Palatino" pitchFamily="2" charset="77"/>
              </a:rPr>
              <a:t>	</a:t>
            </a:r>
            <a:r>
              <a:rPr lang="en-US" b="1" dirty="0">
                <a:latin typeface="Palatino" pitchFamily="2" charset="77"/>
                <a:ea typeface="Palatino" pitchFamily="2" charset="77"/>
              </a:rPr>
              <a:t>Step4: </a:t>
            </a:r>
            <a:r>
              <a:rPr lang="en-US" dirty="0">
                <a:latin typeface="Palatino" pitchFamily="2" charset="77"/>
                <a:ea typeface="Palatino" pitchFamily="2" charset="77"/>
              </a:rPr>
              <a:t>Shows the name of the defect in dialog box.</a:t>
            </a:r>
          </a:p>
          <a:p>
            <a:pPr marL="285750" indent="-285750">
              <a:lnSpc>
                <a:spcPct val="200000"/>
              </a:lnSpc>
              <a:buFont typeface="Wingdings" pitchFamily="2" charset="2"/>
              <a:buChar char="§"/>
            </a:pPr>
            <a:r>
              <a:rPr lang="en-US" b="1" u="sng" dirty="0">
                <a:latin typeface="Palatino" pitchFamily="2" charset="77"/>
                <a:ea typeface="Palatino" pitchFamily="2" charset="77"/>
              </a:rPr>
              <a:t>Pseudocode for Converting RGB image to Gray:</a:t>
            </a:r>
          </a:p>
          <a:p>
            <a:pPr algn="just"/>
            <a:r>
              <a:rPr lang="en-US" dirty="0">
                <a:latin typeface="Palatino" pitchFamily="2" charset="77"/>
                <a:ea typeface="Palatino" pitchFamily="2" charset="77"/>
              </a:rPr>
              <a:t>	In this section the RGB image is converted to Gray image because it is easy to perform the operations such as median filtering, thresholding and high pass filtering when the image is converted to Gray image.</a:t>
            </a:r>
          </a:p>
          <a:p>
            <a:pPr algn="just"/>
            <a:endParaRPr lang="en-US" dirty="0">
              <a:latin typeface="Palatino" pitchFamily="2" charset="77"/>
              <a:ea typeface="Palatino" pitchFamily="2" charset="77"/>
            </a:endParaRPr>
          </a:p>
          <a:p>
            <a:pPr algn="just"/>
            <a:r>
              <a:rPr lang="en-US" dirty="0">
                <a:latin typeface="Palatino" pitchFamily="2" charset="77"/>
                <a:ea typeface="Palatino" pitchFamily="2" charset="77"/>
              </a:rPr>
              <a:t> 	</a:t>
            </a:r>
            <a:r>
              <a:rPr lang="en-US" b="1" dirty="0">
                <a:latin typeface="Palatino" pitchFamily="2" charset="77"/>
                <a:ea typeface="Palatino" pitchFamily="2" charset="77"/>
              </a:rPr>
              <a:t>Step 1: </a:t>
            </a:r>
            <a:r>
              <a:rPr lang="en-US" dirty="0">
                <a:latin typeface="Palatino" pitchFamily="2" charset="77"/>
                <a:ea typeface="Palatino" pitchFamily="2" charset="77"/>
              </a:rPr>
              <a:t>Converting RGB to Gray.</a:t>
            </a:r>
          </a:p>
          <a:p>
            <a:r>
              <a:rPr lang="en-US" dirty="0">
                <a:latin typeface="Palatino" pitchFamily="2" charset="77"/>
                <a:ea typeface="Palatino" pitchFamily="2" charset="77"/>
              </a:rPr>
              <a:t>	</a:t>
            </a:r>
            <a:r>
              <a:rPr lang="en-US" b="1" dirty="0">
                <a:latin typeface="Palatino" pitchFamily="2" charset="77"/>
                <a:ea typeface="Palatino" pitchFamily="2" charset="77"/>
              </a:rPr>
              <a:t>Step 2: </a:t>
            </a:r>
            <a:r>
              <a:rPr lang="en-US" dirty="0">
                <a:latin typeface="Palatino" pitchFamily="2" charset="77"/>
                <a:ea typeface="Palatino" pitchFamily="2" charset="77"/>
              </a:rPr>
              <a:t>Show the window to display the image.</a:t>
            </a:r>
          </a:p>
          <a:p>
            <a:r>
              <a:rPr lang="en-US" dirty="0">
                <a:latin typeface="Palatino" pitchFamily="2" charset="77"/>
                <a:ea typeface="Palatino" pitchFamily="2" charset="77"/>
              </a:rPr>
              <a:t>	</a:t>
            </a:r>
            <a:r>
              <a:rPr lang="en-US" b="1" dirty="0">
                <a:latin typeface="Palatino" pitchFamily="2" charset="77"/>
                <a:ea typeface="Palatino" pitchFamily="2" charset="77"/>
              </a:rPr>
              <a:t>Step 3: </a:t>
            </a:r>
            <a:r>
              <a:rPr lang="en-US" dirty="0">
                <a:latin typeface="Palatino" pitchFamily="2" charset="77"/>
                <a:ea typeface="Palatino" pitchFamily="2" charset="77"/>
              </a:rPr>
              <a:t>Display the image in the window</a:t>
            </a:r>
          </a:p>
          <a:p>
            <a:r>
              <a:rPr lang="en-US" dirty="0">
                <a:latin typeface="Palatino" pitchFamily="2" charset="77"/>
                <a:ea typeface="Palatino" pitchFamily="2" charset="77"/>
              </a:rPr>
              <a:t>	</a:t>
            </a:r>
            <a:r>
              <a:rPr lang="en-US" b="1" dirty="0">
                <a:latin typeface="Palatino" pitchFamily="2" charset="77"/>
                <a:ea typeface="Palatino" pitchFamily="2" charset="77"/>
              </a:rPr>
              <a:t>Step4: </a:t>
            </a:r>
            <a:r>
              <a:rPr lang="en-US" dirty="0">
                <a:latin typeface="Palatino" pitchFamily="2" charset="77"/>
                <a:ea typeface="Palatino" pitchFamily="2" charset="77"/>
              </a:rPr>
              <a:t>Multiply each plane with a threshold value</a:t>
            </a:r>
          </a:p>
          <a:p>
            <a:r>
              <a:rPr lang="en-US" dirty="0">
                <a:latin typeface="Palatino" pitchFamily="2" charset="77"/>
                <a:ea typeface="Palatino" pitchFamily="2" charset="77"/>
              </a:rPr>
              <a:t>	</a:t>
            </a:r>
            <a:r>
              <a:rPr lang="en-US" b="1" dirty="0">
                <a:latin typeface="Palatino" pitchFamily="2" charset="77"/>
                <a:ea typeface="Palatino" pitchFamily="2" charset="77"/>
              </a:rPr>
              <a:t>Step5: </a:t>
            </a:r>
            <a:r>
              <a:rPr lang="en-US" dirty="0" err="1">
                <a:latin typeface="Palatino" pitchFamily="2" charset="77"/>
                <a:ea typeface="Palatino" pitchFamily="2" charset="77"/>
              </a:rPr>
              <a:t>Gray_pixel</a:t>
            </a:r>
            <a:r>
              <a:rPr lang="en-US" dirty="0">
                <a:latin typeface="Palatino" pitchFamily="2" charset="77"/>
                <a:ea typeface="Palatino" pitchFamily="2" charset="77"/>
              </a:rPr>
              <a:t> = (</a:t>
            </a:r>
            <a:r>
              <a:rPr lang="en-US" dirty="0" err="1">
                <a:latin typeface="Palatino" pitchFamily="2" charset="77"/>
                <a:ea typeface="Palatino" pitchFamily="2" charset="77"/>
              </a:rPr>
              <a:t>R_plan</a:t>
            </a:r>
            <a:r>
              <a:rPr lang="en-US" dirty="0">
                <a:latin typeface="Palatino" pitchFamily="2" charset="77"/>
                <a:ea typeface="Palatino" pitchFamily="2" charset="77"/>
              </a:rPr>
              <a:t> * </a:t>
            </a:r>
            <a:r>
              <a:rPr lang="en-US" dirty="0" err="1">
                <a:latin typeface="Palatino" pitchFamily="2" charset="77"/>
                <a:ea typeface="Palatino" pitchFamily="2" charset="77"/>
              </a:rPr>
              <a:t>R_thresh</a:t>
            </a:r>
            <a:r>
              <a:rPr lang="en-US" dirty="0">
                <a:latin typeface="Palatino" pitchFamily="2" charset="77"/>
                <a:ea typeface="Palatino" pitchFamily="2" charset="77"/>
              </a:rPr>
              <a:t>) + (</a:t>
            </a:r>
            <a:r>
              <a:rPr lang="en-US" dirty="0" err="1">
                <a:latin typeface="Palatino" pitchFamily="2" charset="77"/>
                <a:ea typeface="Palatino" pitchFamily="2" charset="77"/>
              </a:rPr>
              <a:t>G_plan</a:t>
            </a:r>
            <a:r>
              <a:rPr lang="en-US" dirty="0">
                <a:latin typeface="Palatino" pitchFamily="2" charset="77"/>
                <a:ea typeface="Palatino" pitchFamily="2" charset="77"/>
              </a:rPr>
              <a:t> * </a:t>
            </a:r>
            <a:r>
              <a:rPr lang="en-US" dirty="0" err="1">
                <a:latin typeface="Palatino" pitchFamily="2" charset="77"/>
                <a:ea typeface="Palatino" pitchFamily="2" charset="77"/>
              </a:rPr>
              <a:t>G_thresh</a:t>
            </a:r>
            <a:r>
              <a:rPr lang="en-US" dirty="0">
                <a:latin typeface="Palatino" pitchFamily="2" charset="77"/>
                <a:ea typeface="Palatino" pitchFamily="2" charset="77"/>
              </a:rPr>
              <a:t>) + (</a:t>
            </a:r>
            <a:r>
              <a:rPr lang="en-US" dirty="0" err="1">
                <a:latin typeface="Palatino" pitchFamily="2" charset="77"/>
                <a:ea typeface="Palatino" pitchFamily="2" charset="77"/>
              </a:rPr>
              <a:t>B_plan</a:t>
            </a:r>
            <a:r>
              <a:rPr lang="en-US" dirty="0">
                <a:latin typeface="Palatino" pitchFamily="2" charset="77"/>
                <a:ea typeface="Palatino" pitchFamily="2" charset="77"/>
              </a:rPr>
              <a:t> * </a:t>
            </a:r>
            <a:r>
              <a:rPr lang="en-US" dirty="0" err="1">
                <a:latin typeface="Palatino" pitchFamily="2" charset="77"/>
                <a:ea typeface="Palatino" pitchFamily="2" charset="77"/>
              </a:rPr>
              <a:t>B_thresh</a:t>
            </a:r>
            <a:r>
              <a:rPr lang="en-US" dirty="0">
                <a:latin typeface="Palatino" pitchFamily="2" charset="77"/>
                <a:ea typeface="Palatino" pitchFamily="2" charset="77"/>
              </a:rPr>
              <a:t>);</a:t>
            </a:r>
          </a:p>
          <a:p>
            <a:endParaRPr lang="en-US" dirty="0">
              <a:latin typeface="Palatino" pitchFamily="2" charset="77"/>
              <a:ea typeface="Palatino" pitchFamily="2" charset="77"/>
            </a:endParaRPr>
          </a:p>
        </p:txBody>
      </p:sp>
    </p:spTree>
    <p:extLst>
      <p:ext uri="{BB962C8B-B14F-4D97-AF65-F5344CB8AC3E}">
        <p14:creationId xmlns:p14="http://schemas.microsoft.com/office/powerpoint/2010/main" val="2388240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42</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652765" y="0"/>
            <a:ext cx="6109398"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IMPLEMENTATION</a:t>
            </a:r>
            <a:endParaRPr lang="en-US" sz="3600" dirty="0"/>
          </a:p>
        </p:txBody>
      </p:sp>
      <p:sp>
        <p:nvSpPr>
          <p:cNvPr id="7" name="TextBox 6">
            <a:extLst>
              <a:ext uri="{FF2B5EF4-FFF2-40B4-BE49-F238E27FC236}">
                <a16:creationId xmlns:a16="http://schemas.microsoft.com/office/drawing/2014/main" id="{38BFF001-D5E3-4448-696A-C4A275549848}"/>
              </a:ext>
            </a:extLst>
          </p:cNvPr>
          <p:cNvSpPr txBox="1"/>
          <p:nvPr/>
        </p:nvSpPr>
        <p:spPr>
          <a:xfrm>
            <a:off x="775769" y="493987"/>
            <a:ext cx="11023042" cy="6463308"/>
          </a:xfrm>
          <a:prstGeom prst="rect">
            <a:avLst/>
          </a:prstGeom>
          <a:noFill/>
        </p:spPr>
        <p:txBody>
          <a:bodyPr wrap="square" rtlCol="0">
            <a:spAutoFit/>
          </a:bodyPr>
          <a:lstStyle/>
          <a:p>
            <a:pPr marL="285750" indent="-285750">
              <a:lnSpc>
                <a:spcPct val="150000"/>
              </a:lnSpc>
              <a:buFont typeface="Wingdings" pitchFamily="2" charset="2"/>
              <a:buChar char="§"/>
            </a:pPr>
            <a:r>
              <a:rPr lang="en-US" b="1" u="sng" dirty="0">
                <a:latin typeface="Palatino" pitchFamily="2" charset="77"/>
                <a:ea typeface="Palatino" pitchFamily="2" charset="77"/>
              </a:rPr>
              <a:t>Pseudocode for Median Filtering:</a:t>
            </a:r>
          </a:p>
          <a:p>
            <a:pPr algn="just"/>
            <a:r>
              <a:rPr lang="en-US" dirty="0">
                <a:latin typeface="Palatino" pitchFamily="2" charset="77"/>
                <a:ea typeface="Palatino" pitchFamily="2" charset="77"/>
              </a:rPr>
              <a:t>	The median filtering is a non-linear digital filtering technique, often used to remove noise from an image or signal. </a:t>
            </a:r>
          </a:p>
          <a:p>
            <a:pPr algn="just">
              <a:lnSpc>
                <a:spcPct val="150000"/>
              </a:lnSpc>
            </a:pPr>
            <a:r>
              <a:rPr lang="en-US" dirty="0">
                <a:latin typeface="Palatino" pitchFamily="2" charset="77"/>
                <a:ea typeface="Palatino" pitchFamily="2" charset="77"/>
              </a:rPr>
              <a:t>	</a:t>
            </a:r>
            <a:r>
              <a:rPr lang="en-US" b="1" dirty="0">
                <a:latin typeface="Palatino" pitchFamily="2" charset="77"/>
                <a:ea typeface="Palatino" pitchFamily="2" charset="77"/>
              </a:rPr>
              <a:t>Step 1: </a:t>
            </a:r>
            <a:r>
              <a:rPr lang="en-US" dirty="0">
                <a:latin typeface="Palatino" pitchFamily="2" charset="77"/>
                <a:ea typeface="Palatino" pitchFamily="2" charset="77"/>
              </a:rPr>
              <a:t>Load the image that is converted from RGB to Gray image. </a:t>
            </a:r>
          </a:p>
          <a:p>
            <a:r>
              <a:rPr lang="en-US" dirty="0">
                <a:latin typeface="Palatino" pitchFamily="2" charset="77"/>
                <a:ea typeface="Palatino" pitchFamily="2" charset="77"/>
              </a:rPr>
              <a:t>	</a:t>
            </a:r>
            <a:r>
              <a:rPr lang="en-US" b="1" dirty="0">
                <a:latin typeface="Palatino" pitchFamily="2" charset="77"/>
                <a:ea typeface="Palatino" pitchFamily="2" charset="77"/>
              </a:rPr>
              <a:t>Step 2: </a:t>
            </a:r>
            <a:r>
              <a:rPr lang="en-US" dirty="0">
                <a:latin typeface="Palatino" pitchFamily="2" charset="77"/>
                <a:ea typeface="Palatino" pitchFamily="2" charset="77"/>
              </a:rPr>
              <a:t>Define the kernel size for the median filter.</a:t>
            </a:r>
          </a:p>
          <a:p>
            <a:r>
              <a:rPr lang="en-US" dirty="0">
                <a:latin typeface="Palatino" pitchFamily="2" charset="77"/>
                <a:ea typeface="Palatino" pitchFamily="2" charset="77"/>
              </a:rPr>
              <a:t>	</a:t>
            </a:r>
            <a:r>
              <a:rPr lang="en-US" b="1" dirty="0">
                <a:latin typeface="Palatino" pitchFamily="2" charset="77"/>
                <a:ea typeface="Palatino" pitchFamily="2" charset="77"/>
              </a:rPr>
              <a:t>Step 3: </a:t>
            </a:r>
            <a:r>
              <a:rPr lang="en-US" dirty="0">
                <a:latin typeface="Palatino" pitchFamily="2" charset="77"/>
                <a:ea typeface="Palatino" pitchFamily="2" charset="77"/>
              </a:rPr>
              <a:t>Apply the median filter</a:t>
            </a:r>
          </a:p>
          <a:p>
            <a:r>
              <a:rPr lang="en-US" dirty="0">
                <a:latin typeface="Palatino" pitchFamily="2" charset="77"/>
                <a:ea typeface="Palatino" pitchFamily="2" charset="77"/>
              </a:rPr>
              <a:t>			Filtered_img-cv2.medianBlur(</a:t>
            </a:r>
            <a:r>
              <a:rPr lang="en-US" dirty="0" err="1">
                <a:latin typeface="Palatino" pitchFamily="2" charset="77"/>
                <a:ea typeface="Palatino" pitchFamily="2" charset="77"/>
              </a:rPr>
              <a:t>img,kernel_size</a:t>
            </a:r>
            <a:r>
              <a:rPr lang="en-US" dirty="0">
                <a:latin typeface="Palatino" pitchFamily="2" charset="77"/>
                <a:ea typeface="Palatino" pitchFamily="2" charset="77"/>
              </a:rPr>
              <a:t>)</a:t>
            </a:r>
          </a:p>
          <a:p>
            <a:r>
              <a:rPr lang="en-US" dirty="0">
                <a:latin typeface="Palatino" pitchFamily="2" charset="77"/>
                <a:ea typeface="Palatino" pitchFamily="2" charset="77"/>
              </a:rPr>
              <a:t>	</a:t>
            </a:r>
            <a:r>
              <a:rPr lang="en-US" b="1" dirty="0">
                <a:latin typeface="Palatino" pitchFamily="2" charset="77"/>
                <a:ea typeface="Palatino" pitchFamily="2" charset="77"/>
              </a:rPr>
              <a:t>Step 4: </a:t>
            </a:r>
            <a:r>
              <a:rPr lang="en-US" dirty="0">
                <a:latin typeface="Palatino" pitchFamily="2" charset="77"/>
                <a:ea typeface="Palatino" pitchFamily="2" charset="77"/>
              </a:rPr>
              <a:t>The filtered image is stored using the function cv2.imwrite().</a:t>
            </a:r>
          </a:p>
          <a:p>
            <a:endParaRPr lang="en-US" dirty="0">
              <a:latin typeface="Palatino" pitchFamily="2" charset="77"/>
              <a:ea typeface="Palatino" pitchFamily="2" charset="77"/>
            </a:endParaRPr>
          </a:p>
          <a:p>
            <a:pPr marL="285750" indent="-285750">
              <a:lnSpc>
                <a:spcPct val="150000"/>
              </a:lnSpc>
              <a:buFont typeface="Wingdings" pitchFamily="2" charset="2"/>
              <a:buChar char="§"/>
            </a:pPr>
            <a:r>
              <a:rPr lang="en-US" b="1" u="sng" dirty="0">
                <a:latin typeface="Palatino" pitchFamily="2" charset="77"/>
                <a:ea typeface="Palatino" pitchFamily="2" charset="77"/>
              </a:rPr>
              <a:t>Pseudocode for Thresholding:</a:t>
            </a:r>
          </a:p>
          <a:p>
            <a:pPr algn="just"/>
            <a:r>
              <a:rPr lang="en-US" dirty="0">
                <a:latin typeface="Palatino" pitchFamily="2" charset="77"/>
                <a:ea typeface="Palatino" pitchFamily="2" charset="77"/>
              </a:rPr>
              <a:t>	Image thresholding is a way of partitioning an image into a foreground and background. Image thresholding is a type of image segmentation that divides the foreground form the background in an image.</a:t>
            </a:r>
          </a:p>
          <a:p>
            <a:pPr>
              <a:lnSpc>
                <a:spcPct val="150000"/>
              </a:lnSpc>
            </a:pPr>
            <a:r>
              <a:rPr lang="en-US" dirty="0">
                <a:latin typeface="Palatino" pitchFamily="2" charset="77"/>
                <a:ea typeface="Palatino" pitchFamily="2" charset="77"/>
              </a:rPr>
              <a:t>	</a:t>
            </a:r>
            <a:r>
              <a:rPr lang="en-US" b="1" dirty="0">
                <a:latin typeface="Palatino" pitchFamily="2" charset="77"/>
                <a:ea typeface="Palatino" pitchFamily="2" charset="77"/>
              </a:rPr>
              <a:t>Step 1: </a:t>
            </a:r>
            <a:r>
              <a:rPr lang="en-US" dirty="0">
                <a:latin typeface="Palatino" pitchFamily="2" charset="77"/>
                <a:ea typeface="Palatino" pitchFamily="2" charset="77"/>
              </a:rPr>
              <a:t>for </a:t>
            </a:r>
            <a:r>
              <a:rPr lang="en-US" dirty="0" err="1">
                <a:latin typeface="Palatino" pitchFamily="2" charset="77"/>
                <a:ea typeface="Palatino" pitchFamily="2" charset="77"/>
              </a:rPr>
              <a:t>i</a:t>
            </a:r>
            <a:r>
              <a:rPr lang="en-US" dirty="0">
                <a:latin typeface="Palatino" pitchFamily="2" charset="77"/>
                <a:ea typeface="Palatino" pitchFamily="2" charset="77"/>
              </a:rPr>
              <a:t>:=1 to 480*640 pixels</a:t>
            </a:r>
          </a:p>
          <a:p>
            <a:r>
              <a:rPr lang="en-US" dirty="0">
                <a:latin typeface="Palatino" pitchFamily="2" charset="77"/>
                <a:ea typeface="Palatino" pitchFamily="2" charset="77"/>
              </a:rPr>
              <a:t>	</a:t>
            </a:r>
            <a:r>
              <a:rPr lang="en-US" b="1" dirty="0">
                <a:latin typeface="Palatino" pitchFamily="2" charset="77"/>
                <a:ea typeface="Palatino" pitchFamily="2" charset="77"/>
              </a:rPr>
              <a:t>Step 2</a:t>
            </a:r>
            <a:r>
              <a:rPr lang="en-US" dirty="0">
                <a:latin typeface="Palatino" pitchFamily="2" charset="77"/>
                <a:ea typeface="Palatino" pitchFamily="2" charset="77"/>
              </a:rPr>
              <a:t>: if </a:t>
            </a:r>
            <a:r>
              <a:rPr lang="en-US" dirty="0" err="1">
                <a:latin typeface="Palatino" pitchFamily="2" charset="77"/>
                <a:ea typeface="Palatino" pitchFamily="2" charset="77"/>
              </a:rPr>
              <a:t>new_im</a:t>
            </a:r>
            <a:r>
              <a:rPr lang="en-US" dirty="0">
                <a:latin typeface="Palatino" pitchFamily="2" charset="77"/>
                <a:ea typeface="Palatino" pitchFamily="2" charset="77"/>
              </a:rPr>
              <a:t>(</a:t>
            </a:r>
            <a:r>
              <a:rPr lang="en-US" dirty="0" err="1">
                <a:latin typeface="Palatino" pitchFamily="2" charset="77"/>
                <a:ea typeface="Palatino" pitchFamily="2" charset="77"/>
              </a:rPr>
              <a:t>i</a:t>
            </a:r>
            <a:r>
              <a:rPr lang="en-US" dirty="0">
                <a:latin typeface="Palatino" pitchFamily="2" charset="77"/>
                <a:ea typeface="Palatino" pitchFamily="2" charset="77"/>
              </a:rPr>
              <a:t>)&lt;T</a:t>
            </a:r>
          </a:p>
          <a:p>
            <a:r>
              <a:rPr lang="en-US" dirty="0">
                <a:latin typeface="Palatino" pitchFamily="2" charset="77"/>
                <a:ea typeface="Palatino" pitchFamily="2" charset="77"/>
              </a:rPr>
              <a:t>	</a:t>
            </a:r>
            <a:r>
              <a:rPr lang="en-US" b="1" dirty="0">
                <a:latin typeface="Palatino" pitchFamily="2" charset="77"/>
                <a:ea typeface="Palatino" pitchFamily="2" charset="77"/>
              </a:rPr>
              <a:t>Step 3: </a:t>
            </a:r>
            <a:r>
              <a:rPr lang="en-US" dirty="0">
                <a:latin typeface="Palatino" pitchFamily="2" charset="77"/>
                <a:ea typeface="Palatino" pitchFamily="2" charset="77"/>
              </a:rPr>
              <a:t>Change to black, and consider as obstacle</a:t>
            </a:r>
          </a:p>
          <a:p>
            <a:r>
              <a:rPr lang="en-US" dirty="0">
                <a:latin typeface="Palatino" pitchFamily="2" charset="77"/>
                <a:ea typeface="Palatino" pitchFamily="2" charset="77"/>
              </a:rPr>
              <a:t>			</a:t>
            </a:r>
            <a:r>
              <a:rPr lang="en-US" dirty="0" err="1">
                <a:latin typeface="Palatino" pitchFamily="2" charset="77"/>
                <a:ea typeface="Palatino" pitchFamily="2" charset="77"/>
              </a:rPr>
              <a:t>setnew_im</a:t>
            </a:r>
            <a:r>
              <a:rPr lang="en-US" dirty="0">
                <a:latin typeface="Palatino" pitchFamily="2" charset="77"/>
                <a:ea typeface="Palatino" pitchFamily="2" charset="77"/>
              </a:rPr>
              <a:t>(</a:t>
            </a:r>
            <a:r>
              <a:rPr lang="en-US" dirty="0" err="1">
                <a:latin typeface="Palatino" pitchFamily="2" charset="77"/>
                <a:ea typeface="Palatino" pitchFamily="2" charset="77"/>
              </a:rPr>
              <a:t>i</a:t>
            </a:r>
            <a:r>
              <a:rPr lang="en-US" dirty="0">
                <a:latin typeface="Palatino" pitchFamily="2" charset="77"/>
                <a:ea typeface="Palatino" pitchFamily="2" charset="77"/>
              </a:rPr>
              <a:t>)=0</a:t>
            </a:r>
          </a:p>
          <a:p>
            <a:r>
              <a:rPr lang="en-US" dirty="0">
                <a:latin typeface="Palatino" pitchFamily="2" charset="77"/>
                <a:ea typeface="Palatino" pitchFamily="2" charset="77"/>
              </a:rPr>
              <a:t>	</a:t>
            </a:r>
            <a:r>
              <a:rPr lang="en-US" b="1" dirty="0">
                <a:latin typeface="Palatino" pitchFamily="2" charset="77"/>
                <a:ea typeface="Palatino" pitchFamily="2" charset="77"/>
              </a:rPr>
              <a:t>Step4: </a:t>
            </a:r>
            <a:r>
              <a:rPr lang="en-US" dirty="0">
                <a:latin typeface="Palatino" pitchFamily="2" charset="77"/>
                <a:ea typeface="Palatino" pitchFamily="2" charset="77"/>
              </a:rPr>
              <a:t>Change to white, and consider as free space</a:t>
            </a:r>
          </a:p>
          <a:p>
            <a:r>
              <a:rPr lang="en-US" b="1" dirty="0">
                <a:latin typeface="Palatino" pitchFamily="2" charset="77"/>
                <a:ea typeface="Palatino" pitchFamily="2" charset="77"/>
              </a:rPr>
              <a:t>			</a:t>
            </a:r>
            <a:r>
              <a:rPr lang="en-US" dirty="0">
                <a:latin typeface="Palatino" pitchFamily="2" charset="77"/>
                <a:ea typeface="Palatino" pitchFamily="2" charset="77"/>
              </a:rPr>
              <a:t>else set </a:t>
            </a:r>
            <a:r>
              <a:rPr lang="en-US" dirty="0" err="1">
                <a:latin typeface="Palatino" pitchFamily="2" charset="77"/>
                <a:ea typeface="Palatino" pitchFamily="2" charset="77"/>
              </a:rPr>
              <a:t>new_im</a:t>
            </a:r>
            <a:r>
              <a:rPr lang="en-US" dirty="0">
                <a:latin typeface="Palatino" pitchFamily="2" charset="77"/>
                <a:ea typeface="Palatino" pitchFamily="2" charset="77"/>
              </a:rPr>
              <a:t>(</a:t>
            </a:r>
            <a:r>
              <a:rPr lang="en-US" dirty="0" err="1">
                <a:latin typeface="Palatino" pitchFamily="2" charset="77"/>
                <a:ea typeface="Palatino" pitchFamily="2" charset="77"/>
              </a:rPr>
              <a:t>i</a:t>
            </a:r>
            <a:r>
              <a:rPr lang="en-US" dirty="0">
                <a:latin typeface="Palatino" pitchFamily="2" charset="77"/>
                <a:ea typeface="Palatino" pitchFamily="2" charset="77"/>
              </a:rPr>
              <a:t>)=1</a:t>
            </a:r>
          </a:p>
          <a:p>
            <a:endParaRPr lang="en-US" dirty="0">
              <a:latin typeface="Palatino" pitchFamily="2" charset="77"/>
              <a:ea typeface="Palatino" pitchFamily="2" charset="77"/>
            </a:endParaRPr>
          </a:p>
          <a:p>
            <a:r>
              <a:rPr lang="en-US" dirty="0">
                <a:latin typeface="Palatino" pitchFamily="2" charset="77"/>
                <a:ea typeface="Palatino" pitchFamily="2" charset="77"/>
              </a:rPr>
              <a:t>	</a:t>
            </a:r>
          </a:p>
        </p:txBody>
      </p:sp>
    </p:spTree>
    <p:extLst>
      <p:ext uri="{BB962C8B-B14F-4D97-AF65-F5344CB8AC3E}">
        <p14:creationId xmlns:p14="http://schemas.microsoft.com/office/powerpoint/2010/main" val="383405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43</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652765" y="0"/>
            <a:ext cx="6109398"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IMPLEMENTATION</a:t>
            </a:r>
            <a:endParaRPr lang="en-US" sz="3600" dirty="0"/>
          </a:p>
        </p:txBody>
      </p:sp>
      <p:sp>
        <p:nvSpPr>
          <p:cNvPr id="7" name="TextBox 6">
            <a:extLst>
              <a:ext uri="{FF2B5EF4-FFF2-40B4-BE49-F238E27FC236}">
                <a16:creationId xmlns:a16="http://schemas.microsoft.com/office/drawing/2014/main" id="{38BFF001-D5E3-4448-696A-C4A275549848}"/>
              </a:ext>
            </a:extLst>
          </p:cNvPr>
          <p:cNvSpPr txBox="1"/>
          <p:nvPr/>
        </p:nvSpPr>
        <p:spPr>
          <a:xfrm>
            <a:off x="775769" y="560745"/>
            <a:ext cx="11023042" cy="5909310"/>
          </a:xfrm>
          <a:prstGeom prst="rect">
            <a:avLst/>
          </a:prstGeom>
          <a:noFill/>
        </p:spPr>
        <p:txBody>
          <a:bodyPr wrap="square" rtlCol="0">
            <a:spAutoFit/>
          </a:bodyPr>
          <a:lstStyle/>
          <a:p>
            <a:pPr marL="285750" indent="-285750">
              <a:buFont typeface="Wingdings" pitchFamily="2" charset="2"/>
              <a:buChar char="§"/>
            </a:pPr>
            <a:r>
              <a:rPr lang="en-US" b="1" dirty="0">
                <a:latin typeface="Palatino" pitchFamily="2" charset="77"/>
                <a:ea typeface="Palatino" pitchFamily="2" charset="77"/>
              </a:rPr>
              <a:t>Pseudocode for </a:t>
            </a:r>
            <a:r>
              <a:rPr lang="en-US" b="1" dirty="0" err="1">
                <a:latin typeface="Palatino" pitchFamily="2" charset="77"/>
                <a:ea typeface="Palatino" pitchFamily="2" charset="77"/>
              </a:rPr>
              <a:t>Highpass</a:t>
            </a:r>
            <a:r>
              <a:rPr lang="en-US" b="1" dirty="0">
                <a:latin typeface="Palatino" pitchFamily="2" charset="77"/>
                <a:ea typeface="Palatino" pitchFamily="2" charset="77"/>
              </a:rPr>
              <a:t> Filtering:</a:t>
            </a:r>
          </a:p>
          <a:p>
            <a:pPr algn="just"/>
            <a:r>
              <a:rPr lang="en-US" b="1" dirty="0">
                <a:latin typeface="Palatino" pitchFamily="2" charset="77"/>
                <a:ea typeface="Palatino" pitchFamily="2" charset="77"/>
              </a:rPr>
              <a:t>	</a:t>
            </a:r>
            <a:r>
              <a:rPr lang="en-US" dirty="0">
                <a:latin typeface="Palatino" pitchFamily="2" charset="77"/>
                <a:ea typeface="Palatino" pitchFamily="2" charset="77"/>
              </a:rPr>
              <a:t>A high-pass filter can be used to make an image appear sharper. These filters emphasize fine details in the image- which is exactly the opposite of low pass filters. </a:t>
            </a:r>
          </a:p>
          <a:p>
            <a:pPr algn="just"/>
            <a:endParaRPr lang="en-US" dirty="0">
              <a:latin typeface="Palatino" pitchFamily="2" charset="77"/>
              <a:ea typeface="Palatino" pitchFamily="2" charset="77"/>
            </a:endParaRPr>
          </a:p>
          <a:p>
            <a:r>
              <a:rPr lang="en-US" dirty="0">
                <a:latin typeface="Palatino" pitchFamily="2" charset="77"/>
                <a:ea typeface="Palatino" pitchFamily="2" charset="77"/>
              </a:rPr>
              <a:t>	</a:t>
            </a:r>
            <a:r>
              <a:rPr lang="en-US" b="1" dirty="0">
                <a:latin typeface="Palatino" pitchFamily="2" charset="77"/>
                <a:ea typeface="Palatino" pitchFamily="2" charset="77"/>
              </a:rPr>
              <a:t>Step1: </a:t>
            </a:r>
            <a:r>
              <a:rPr lang="en-US" dirty="0">
                <a:latin typeface="Palatino" pitchFamily="2" charset="77"/>
                <a:ea typeface="Palatino" pitchFamily="2" charset="77"/>
              </a:rPr>
              <a:t>Displays the high contrast version of original image.</a:t>
            </a:r>
          </a:p>
          <a:p>
            <a:r>
              <a:rPr lang="en-US" dirty="0">
                <a:latin typeface="Palatino" pitchFamily="2" charset="77"/>
                <a:ea typeface="Palatino" pitchFamily="2" charset="77"/>
              </a:rPr>
              <a:t>	</a:t>
            </a:r>
            <a:r>
              <a:rPr lang="en-US" b="1" dirty="0">
                <a:latin typeface="Palatino" pitchFamily="2" charset="77"/>
                <a:ea typeface="Palatino" pitchFamily="2" charset="77"/>
              </a:rPr>
              <a:t>Step2: </a:t>
            </a:r>
            <a:r>
              <a:rPr lang="en-US" dirty="0">
                <a:latin typeface="Palatino" pitchFamily="2" charset="77"/>
                <a:ea typeface="Palatino" pitchFamily="2" charset="77"/>
              </a:rPr>
              <a:t>Make a copy of the original image.</a:t>
            </a:r>
          </a:p>
          <a:p>
            <a:r>
              <a:rPr lang="en-US" dirty="0">
                <a:latin typeface="Palatino" pitchFamily="2" charset="77"/>
                <a:ea typeface="Palatino" pitchFamily="2" charset="77"/>
              </a:rPr>
              <a:t>			Initialize color[][] </a:t>
            </a:r>
            <a:r>
              <a:rPr lang="en-US" dirty="0" err="1">
                <a:latin typeface="Palatino" pitchFamily="2" charset="77"/>
                <a:ea typeface="Palatino" pitchFamily="2" charset="77"/>
              </a:rPr>
              <a:t>retval</a:t>
            </a:r>
            <a:r>
              <a:rPr lang="en-US" dirty="0">
                <a:latin typeface="Palatino" pitchFamily="2" charset="77"/>
                <a:ea typeface="Palatino" pitchFamily="2" charset="77"/>
              </a:rPr>
              <a:t> copy(original)</a:t>
            </a:r>
          </a:p>
          <a:p>
            <a:r>
              <a:rPr lang="en-US" dirty="0">
                <a:latin typeface="Palatino" pitchFamily="2" charset="77"/>
                <a:ea typeface="Palatino" pitchFamily="2" charset="77"/>
              </a:rPr>
              <a:t>	</a:t>
            </a:r>
            <a:r>
              <a:rPr lang="en-US" b="1" dirty="0">
                <a:latin typeface="Palatino" pitchFamily="2" charset="77"/>
                <a:ea typeface="Palatino" pitchFamily="2" charset="77"/>
              </a:rPr>
              <a:t>Step3: </a:t>
            </a:r>
            <a:r>
              <a:rPr lang="en-US" dirty="0">
                <a:latin typeface="Palatino" pitchFamily="2" charset="77"/>
                <a:ea typeface="Palatino" pitchFamily="2" charset="77"/>
              </a:rPr>
              <a:t>Blur the copy of original image.</a:t>
            </a:r>
          </a:p>
          <a:p>
            <a:r>
              <a:rPr lang="en-US" dirty="0">
                <a:latin typeface="Palatino" pitchFamily="2" charset="77"/>
                <a:ea typeface="Palatino" pitchFamily="2" charset="77"/>
              </a:rPr>
              <a:t>			set color[ ][ ]blurred ←gaussian Blur(original)</a:t>
            </a:r>
          </a:p>
          <a:p>
            <a:r>
              <a:rPr lang="en-US" b="1" dirty="0">
                <a:latin typeface="Palatino" pitchFamily="2" charset="77"/>
                <a:ea typeface="Palatino" pitchFamily="2" charset="77"/>
              </a:rPr>
              <a:t>	Step4: </a:t>
            </a:r>
            <a:r>
              <a:rPr lang="en-US" dirty="0">
                <a:latin typeface="Palatino" pitchFamily="2" charset="77"/>
                <a:ea typeface="Palatino" pitchFamily="2" charset="77"/>
              </a:rPr>
              <a:t>Subtract the blur image from original image. </a:t>
            </a:r>
          </a:p>
          <a:p>
            <a:r>
              <a:rPr lang="en-US" dirty="0">
                <a:latin typeface="Palatino" pitchFamily="2" charset="77"/>
                <a:ea typeface="Palatino" pitchFamily="2" charset="77"/>
              </a:rPr>
              <a:t>			Color[][]</a:t>
            </a:r>
            <a:r>
              <a:rPr lang="en-US" dirty="0" err="1">
                <a:latin typeface="Palatino" pitchFamily="2" charset="77"/>
                <a:ea typeface="Palatino" pitchFamily="2" charset="77"/>
              </a:rPr>
              <a:t>highpass</a:t>
            </a:r>
            <a:r>
              <a:rPr lang="en-US" dirty="0">
                <a:latin typeface="Palatino" pitchFamily="2" charset="77"/>
                <a:ea typeface="Palatino" pitchFamily="2" charset="77"/>
              </a:rPr>
              <a:t> difference(</a:t>
            </a:r>
            <a:r>
              <a:rPr lang="en-US" dirty="0" err="1">
                <a:latin typeface="Palatino" pitchFamily="2" charset="77"/>
                <a:ea typeface="Palatino" pitchFamily="2" charset="77"/>
              </a:rPr>
              <a:t>original,blurred</a:t>
            </a:r>
            <a:r>
              <a:rPr lang="en-US" dirty="0">
                <a:latin typeface="Palatino" pitchFamily="2" charset="77"/>
                <a:ea typeface="Palatino" pitchFamily="2" charset="77"/>
              </a:rPr>
              <a:t>)</a:t>
            </a:r>
          </a:p>
          <a:p>
            <a:r>
              <a:rPr lang="en-US" b="1" dirty="0">
                <a:latin typeface="Palatino" pitchFamily="2" charset="77"/>
                <a:ea typeface="Palatino" pitchFamily="2" charset="77"/>
              </a:rPr>
              <a:t>	Step5: </a:t>
            </a:r>
            <a:r>
              <a:rPr lang="en-US" dirty="0">
                <a:latin typeface="Palatino" pitchFamily="2" charset="77"/>
                <a:ea typeface="Palatino" pitchFamily="2" charset="77"/>
              </a:rPr>
              <a:t>Add the unsharp mask to original image to get sharpened image.</a:t>
            </a:r>
          </a:p>
          <a:p>
            <a:r>
              <a:rPr lang="en-US" b="1" dirty="0">
                <a:latin typeface="Palatino" pitchFamily="2" charset="77"/>
                <a:ea typeface="Palatino" pitchFamily="2" charset="77"/>
              </a:rPr>
              <a:t>	Step6: </a:t>
            </a:r>
            <a:r>
              <a:rPr lang="en-US" dirty="0">
                <a:latin typeface="Palatino" pitchFamily="2" charset="77"/>
                <a:ea typeface="Palatino" pitchFamily="2" charset="77"/>
              </a:rPr>
              <a:t>Run a loop for the entire rows and columns </a:t>
            </a:r>
          </a:p>
          <a:p>
            <a:r>
              <a:rPr lang="en-US" dirty="0">
                <a:latin typeface="Palatino" pitchFamily="2" charset="77"/>
                <a:ea typeface="Palatino" pitchFamily="2" charset="77"/>
              </a:rPr>
              <a:t>			for row=0 to </a:t>
            </a:r>
            <a:r>
              <a:rPr lang="en-US" dirty="0" err="1">
                <a:latin typeface="Palatino" pitchFamily="2" charset="77"/>
                <a:ea typeface="Palatino" pitchFamily="2" charset="77"/>
              </a:rPr>
              <a:t>original.length</a:t>
            </a:r>
            <a:r>
              <a:rPr lang="en-US" dirty="0">
                <a:latin typeface="Palatino" pitchFamily="2" charset="77"/>
                <a:ea typeface="Palatino" pitchFamily="2" charset="77"/>
              </a:rPr>
              <a:t> repeat until </a:t>
            </a:r>
          </a:p>
          <a:p>
            <a:r>
              <a:rPr lang="en-US" dirty="0">
                <a:latin typeface="Palatino" pitchFamily="2" charset="77"/>
                <a:ea typeface="Palatino" pitchFamily="2" charset="77"/>
              </a:rPr>
              <a:t>			for col=0 to original [row].length repeat until </a:t>
            </a:r>
          </a:p>
          <a:p>
            <a:r>
              <a:rPr lang="en-US" dirty="0">
                <a:latin typeface="Palatino" pitchFamily="2" charset="77"/>
                <a:ea typeface="Palatino" pitchFamily="2" charset="77"/>
              </a:rPr>
              <a:t>			initialize color </a:t>
            </a:r>
            <a:r>
              <a:rPr lang="en-US" dirty="0" err="1">
                <a:latin typeface="Palatino" pitchFamily="2" charset="77"/>
                <a:ea typeface="Palatino" pitchFamily="2" charset="77"/>
              </a:rPr>
              <a:t>origColor</a:t>
            </a:r>
            <a:r>
              <a:rPr lang="en-US" dirty="0">
                <a:latin typeface="Palatino" pitchFamily="2" charset="77"/>
                <a:ea typeface="Palatino" pitchFamily="2" charset="77"/>
              </a:rPr>
              <a:t> original[row][col] </a:t>
            </a:r>
          </a:p>
          <a:p>
            <a:r>
              <a:rPr lang="en-US" dirty="0">
                <a:latin typeface="Palatino" pitchFamily="2" charset="77"/>
                <a:ea typeface="Palatino" pitchFamily="2" charset="77"/>
              </a:rPr>
              <a:t>			set color difference </a:t>
            </a:r>
            <a:r>
              <a:rPr lang="en-US" dirty="0" err="1">
                <a:latin typeface="Palatino" pitchFamily="2" charset="77"/>
                <a:ea typeface="Palatino" pitchFamily="2" charset="77"/>
              </a:rPr>
              <a:t>contrastColor</a:t>
            </a:r>
            <a:r>
              <a:rPr lang="en-US" dirty="0">
                <a:latin typeface="Palatino" pitchFamily="2" charset="77"/>
                <a:ea typeface="Palatino" pitchFamily="2" charset="77"/>
              </a:rPr>
              <a:t> – </a:t>
            </a:r>
            <a:r>
              <a:rPr lang="en-US" dirty="0" err="1">
                <a:latin typeface="Palatino" pitchFamily="2" charset="77"/>
                <a:ea typeface="Palatino" pitchFamily="2" charset="77"/>
              </a:rPr>
              <a:t>origColor</a:t>
            </a:r>
            <a:r>
              <a:rPr lang="en-US" dirty="0">
                <a:latin typeface="Palatino" pitchFamily="2" charset="77"/>
                <a:ea typeface="Palatino" pitchFamily="2" charset="77"/>
              </a:rPr>
              <a:t>.</a:t>
            </a:r>
          </a:p>
          <a:p>
            <a:r>
              <a:rPr lang="en-US" dirty="0">
                <a:latin typeface="Palatino" pitchFamily="2" charset="77"/>
                <a:ea typeface="Palatino" pitchFamily="2" charset="77"/>
              </a:rPr>
              <a:t>			end for.</a:t>
            </a:r>
          </a:p>
          <a:p>
            <a:r>
              <a:rPr lang="en-US" dirty="0">
                <a:latin typeface="Palatino" pitchFamily="2" charset="77"/>
                <a:ea typeface="Palatino" pitchFamily="2" charset="77"/>
              </a:rPr>
              <a:t>			end for.</a:t>
            </a:r>
          </a:p>
          <a:p>
            <a:endParaRPr lang="en-US" dirty="0">
              <a:latin typeface="Palatino" pitchFamily="2" charset="77"/>
              <a:ea typeface="Palatino" pitchFamily="2" charset="77"/>
            </a:endParaRPr>
          </a:p>
          <a:p>
            <a:r>
              <a:rPr lang="en-US" dirty="0">
                <a:latin typeface="Palatino" pitchFamily="2" charset="77"/>
                <a:ea typeface="Palatino" pitchFamily="2" charset="77"/>
              </a:rPr>
              <a:t>			</a:t>
            </a:r>
          </a:p>
        </p:txBody>
      </p:sp>
    </p:spTree>
    <p:extLst>
      <p:ext uri="{BB962C8B-B14F-4D97-AF65-F5344CB8AC3E}">
        <p14:creationId xmlns:p14="http://schemas.microsoft.com/office/powerpoint/2010/main" val="16087065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44</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652765" y="0"/>
            <a:ext cx="6109398"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IMPLEMENTATION</a:t>
            </a:r>
            <a:endParaRPr lang="en-US" sz="3600" dirty="0"/>
          </a:p>
        </p:txBody>
      </p:sp>
      <p:sp>
        <p:nvSpPr>
          <p:cNvPr id="7" name="TextBox 6">
            <a:extLst>
              <a:ext uri="{FF2B5EF4-FFF2-40B4-BE49-F238E27FC236}">
                <a16:creationId xmlns:a16="http://schemas.microsoft.com/office/drawing/2014/main" id="{38BFF001-D5E3-4448-696A-C4A275549848}"/>
              </a:ext>
            </a:extLst>
          </p:cNvPr>
          <p:cNvSpPr txBox="1"/>
          <p:nvPr/>
        </p:nvSpPr>
        <p:spPr>
          <a:xfrm>
            <a:off x="1168958" y="550113"/>
            <a:ext cx="11023042" cy="7432804"/>
          </a:xfrm>
          <a:prstGeom prst="rect">
            <a:avLst/>
          </a:prstGeom>
          <a:noFill/>
        </p:spPr>
        <p:txBody>
          <a:bodyPr wrap="square" rtlCol="0">
            <a:spAutoFit/>
          </a:bodyPr>
          <a:lstStyle/>
          <a:p>
            <a:pPr marL="285750" indent="-285750">
              <a:buFont typeface="Wingdings" pitchFamily="2" charset="2"/>
              <a:buChar char="§"/>
            </a:pPr>
            <a:r>
              <a:rPr lang="en-US" b="1" dirty="0">
                <a:latin typeface="Palatino" pitchFamily="2" charset="77"/>
                <a:ea typeface="Palatino" pitchFamily="2" charset="77"/>
              </a:rPr>
              <a:t>Pseudocode for Convolutional Neural Network:</a:t>
            </a:r>
          </a:p>
          <a:p>
            <a:pPr>
              <a:lnSpc>
                <a:spcPct val="150000"/>
              </a:lnSpc>
            </a:pPr>
            <a:r>
              <a:rPr lang="en-US" b="1" dirty="0">
                <a:latin typeface="Palatino" pitchFamily="2" charset="77"/>
                <a:ea typeface="Palatino" pitchFamily="2" charset="77"/>
              </a:rPr>
              <a:t>Step 1: </a:t>
            </a:r>
            <a:r>
              <a:rPr lang="en-US" dirty="0">
                <a:latin typeface="Palatino" pitchFamily="2" charset="77"/>
                <a:ea typeface="Palatino" pitchFamily="2" charset="77"/>
              </a:rPr>
              <a:t>Import necessary libraries</a:t>
            </a:r>
          </a:p>
          <a:p>
            <a:r>
              <a:rPr lang="en-US" b="1" dirty="0">
                <a:latin typeface="Palatino" pitchFamily="2" charset="77"/>
                <a:ea typeface="Palatino" pitchFamily="2" charset="77"/>
              </a:rPr>
              <a:t>Step 2: </a:t>
            </a:r>
            <a:r>
              <a:rPr lang="en-US" dirty="0">
                <a:latin typeface="Palatino" pitchFamily="2" charset="77"/>
                <a:ea typeface="Palatino" pitchFamily="2" charset="77"/>
              </a:rPr>
              <a:t>Load and preprocess PCB images or video frames</a:t>
            </a:r>
          </a:p>
          <a:p>
            <a:r>
              <a:rPr lang="en-US" b="1" dirty="0">
                <a:latin typeface="Palatino" pitchFamily="2" charset="77"/>
                <a:ea typeface="Palatino" pitchFamily="2" charset="77"/>
              </a:rPr>
              <a:t>Step 3: </a:t>
            </a:r>
            <a:r>
              <a:rPr lang="en-US" dirty="0">
                <a:latin typeface="Palatino" pitchFamily="2" charset="77"/>
                <a:ea typeface="Palatino" pitchFamily="2" charset="77"/>
              </a:rPr>
              <a:t>Define YOLOv5 model architecture</a:t>
            </a:r>
          </a:p>
          <a:p>
            <a:r>
              <a:rPr lang="en-US" b="1" dirty="0">
                <a:latin typeface="Palatino" pitchFamily="2" charset="77"/>
                <a:ea typeface="Palatino" pitchFamily="2" charset="77"/>
              </a:rPr>
              <a:t>Step 4</a:t>
            </a:r>
            <a:r>
              <a:rPr lang="en-US" dirty="0">
                <a:latin typeface="Palatino" pitchFamily="2" charset="77"/>
                <a:ea typeface="Palatino" pitchFamily="2" charset="77"/>
              </a:rPr>
              <a:t>: Load pre-trained weights (optional)</a:t>
            </a:r>
          </a:p>
          <a:p>
            <a:r>
              <a:rPr lang="en-US" b="1" dirty="0">
                <a:latin typeface="Palatino" pitchFamily="2" charset="77"/>
                <a:ea typeface="Palatino" pitchFamily="2" charset="77"/>
              </a:rPr>
              <a:t>Step 5: </a:t>
            </a:r>
            <a:r>
              <a:rPr lang="en-US" dirty="0">
                <a:latin typeface="Palatino" pitchFamily="2" charset="77"/>
                <a:ea typeface="Palatino" pitchFamily="2" charset="77"/>
              </a:rPr>
              <a:t>Train the model:</a:t>
            </a:r>
          </a:p>
          <a:p>
            <a:r>
              <a:rPr lang="en-US" dirty="0">
                <a:latin typeface="Palatino" pitchFamily="2" charset="77"/>
                <a:ea typeface="Palatino" pitchFamily="2" charset="77"/>
              </a:rPr>
              <a:t>   	        </a:t>
            </a:r>
            <a:r>
              <a:rPr lang="en-US" b="1" dirty="0">
                <a:latin typeface="Palatino" pitchFamily="2" charset="77"/>
                <a:ea typeface="Palatino" pitchFamily="2" charset="77"/>
              </a:rPr>
              <a:t>a.</a:t>
            </a:r>
            <a:r>
              <a:rPr lang="en-US" dirty="0">
                <a:latin typeface="Palatino" pitchFamily="2" charset="77"/>
                <a:ea typeface="Palatino" pitchFamily="2" charset="77"/>
              </a:rPr>
              <a:t> Split data into training and validation sets</a:t>
            </a:r>
          </a:p>
          <a:p>
            <a:r>
              <a:rPr lang="en-US" dirty="0">
                <a:latin typeface="Palatino" pitchFamily="2" charset="77"/>
                <a:ea typeface="Palatino" pitchFamily="2" charset="77"/>
              </a:rPr>
              <a:t>   	        </a:t>
            </a:r>
            <a:r>
              <a:rPr lang="en-US" b="1" dirty="0">
                <a:latin typeface="Palatino" pitchFamily="2" charset="77"/>
                <a:ea typeface="Palatino" pitchFamily="2" charset="77"/>
              </a:rPr>
              <a:t>b. </a:t>
            </a:r>
            <a:r>
              <a:rPr lang="en-US" dirty="0">
                <a:latin typeface="Palatino" pitchFamily="2" charset="77"/>
                <a:ea typeface="Palatino" pitchFamily="2" charset="77"/>
              </a:rPr>
              <a:t>Iterate over training data:</a:t>
            </a:r>
          </a:p>
          <a:p>
            <a:r>
              <a:rPr lang="en-US" b="1" dirty="0">
                <a:latin typeface="Palatino" pitchFamily="2" charset="77"/>
                <a:ea typeface="Palatino" pitchFamily="2" charset="77"/>
              </a:rPr>
              <a:t>     		   </a:t>
            </a:r>
            <a:r>
              <a:rPr lang="en-US" b="1" dirty="0" err="1">
                <a:latin typeface="Palatino" pitchFamily="2" charset="77"/>
                <a:ea typeface="Palatino" pitchFamily="2" charset="77"/>
              </a:rPr>
              <a:t>i</a:t>
            </a:r>
            <a:r>
              <a:rPr lang="en-US" b="1" dirty="0">
                <a:latin typeface="Palatino" pitchFamily="2" charset="77"/>
                <a:ea typeface="Palatino" pitchFamily="2" charset="77"/>
              </a:rPr>
              <a:t>.</a:t>
            </a:r>
            <a:r>
              <a:rPr lang="en-US" dirty="0">
                <a:latin typeface="Palatino" pitchFamily="2" charset="77"/>
                <a:ea typeface="Palatino" pitchFamily="2" charset="77"/>
              </a:rPr>
              <a:t> Forward pass: Pass input through the network</a:t>
            </a:r>
          </a:p>
          <a:p>
            <a:r>
              <a:rPr lang="en-US" b="1" dirty="0">
                <a:latin typeface="Palatino" pitchFamily="2" charset="77"/>
                <a:ea typeface="Palatino" pitchFamily="2" charset="77"/>
              </a:rPr>
              <a:t>      		  ii. </a:t>
            </a:r>
            <a:r>
              <a:rPr lang="en-US" dirty="0">
                <a:latin typeface="Palatino" pitchFamily="2" charset="77"/>
                <a:ea typeface="Palatino" pitchFamily="2" charset="77"/>
              </a:rPr>
              <a:t>Compute loss: Compare predictions with ground truth labels</a:t>
            </a:r>
          </a:p>
          <a:p>
            <a:r>
              <a:rPr lang="en-US" b="1" dirty="0">
                <a:latin typeface="Palatino" pitchFamily="2" charset="77"/>
                <a:ea typeface="Palatino" pitchFamily="2" charset="77"/>
              </a:rPr>
              <a:t>      		  iii. </a:t>
            </a:r>
            <a:r>
              <a:rPr lang="en-US" dirty="0">
                <a:latin typeface="Palatino" pitchFamily="2" charset="77"/>
                <a:ea typeface="Palatino" pitchFamily="2" charset="77"/>
              </a:rPr>
              <a:t>Backpropagation: Update model parameters</a:t>
            </a:r>
          </a:p>
          <a:p>
            <a:r>
              <a:rPr lang="en-US" dirty="0">
                <a:latin typeface="Palatino" pitchFamily="2" charset="77"/>
                <a:ea typeface="Palatino" pitchFamily="2" charset="77"/>
              </a:rPr>
              <a:t>  </a:t>
            </a:r>
            <a:r>
              <a:rPr lang="en-US" b="1" dirty="0">
                <a:latin typeface="Palatino" pitchFamily="2" charset="77"/>
                <a:ea typeface="Palatino" pitchFamily="2" charset="77"/>
              </a:rPr>
              <a:t> 	        c. </a:t>
            </a:r>
            <a:r>
              <a:rPr lang="en-US" dirty="0">
                <a:latin typeface="Palatino" pitchFamily="2" charset="77"/>
                <a:ea typeface="Palatino" pitchFamily="2" charset="77"/>
              </a:rPr>
              <a:t>Repeat until convergence or a set number of epochs</a:t>
            </a:r>
          </a:p>
          <a:p>
            <a:r>
              <a:rPr lang="en-US" b="1" dirty="0">
                <a:latin typeface="Palatino" pitchFamily="2" charset="77"/>
                <a:ea typeface="Palatino" pitchFamily="2" charset="77"/>
              </a:rPr>
              <a:t>Step 6: </a:t>
            </a:r>
            <a:r>
              <a:rPr lang="en-US" dirty="0">
                <a:latin typeface="Palatino" pitchFamily="2" charset="77"/>
                <a:ea typeface="Palatino" pitchFamily="2" charset="77"/>
              </a:rPr>
              <a:t>Evaluate model performance:</a:t>
            </a:r>
          </a:p>
          <a:p>
            <a:r>
              <a:rPr lang="en-US" b="1" dirty="0">
                <a:latin typeface="Palatino" pitchFamily="2" charset="77"/>
                <a:ea typeface="Palatino" pitchFamily="2" charset="77"/>
              </a:rPr>
              <a:t>   		a.</a:t>
            </a:r>
            <a:r>
              <a:rPr lang="en-US" dirty="0">
                <a:latin typeface="Palatino" pitchFamily="2" charset="77"/>
                <a:ea typeface="Palatino" pitchFamily="2" charset="77"/>
              </a:rPr>
              <a:t> Use validation data to assess detection accuracy</a:t>
            </a:r>
          </a:p>
          <a:p>
            <a:r>
              <a:rPr lang="en-US" b="1" dirty="0">
                <a:latin typeface="Palatino" pitchFamily="2" charset="77"/>
                <a:ea typeface="Palatino" pitchFamily="2" charset="77"/>
              </a:rPr>
              <a:t>  	</a:t>
            </a:r>
            <a:r>
              <a:rPr lang="en-US" b="1">
                <a:latin typeface="Palatino" pitchFamily="2" charset="77"/>
                <a:ea typeface="Palatino" pitchFamily="2" charset="77"/>
              </a:rPr>
              <a:t>	b</a:t>
            </a:r>
            <a:r>
              <a:rPr lang="en-US" b="1" dirty="0">
                <a:latin typeface="Palatino" pitchFamily="2" charset="77"/>
                <a:ea typeface="Palatino" pitchFamily="2" charset="77"/>
              </a:rPr>
              <a:t>. </a:t>
            </a:r>
            <a:r>
              <a:rPr lang="en-US" dirty="0">
                <a:latin typeface="Palatino" pitchFamily="2" charset="77"/>
                <a:ea typeface="Palatino" pitchFamily="2" charset="77"/>
              </a:rPr>
              <a:t>Calculate evaluation metrics (e.g., precision, recall, F1 score)</a:t>
            </a:r>
          </a:p>
          <a:p>
            <a:r>
              <a:rPr lang="en-US" b="1" dirty="0">
                <a:latin typeface="Palatino" pitchFamily="2" charset="77"/>
                <a:ea typeface="Palatino" pitchFamily="2" charset="77"/>
              </a:rPr>
              <a:t>Step 7: </a:t>
            </a:r>
            <a:r>
              <a:rPr lang="en-US" dirty="0">
                <a:latin typeface="Palatino" pitchFamily="2" charset="77"/>
                <a:ea typeface="Palatino" pitchFamily="2" charset="77"/>
              </a:rPr>
              <a:t>Deploy trained model:</a:t>
            </a:r>
          </a:p>
          <a:p>
            <a:r>
              <a:rPr lang="en-US" dirty="0">
                <a:latin typeface="Palatino" pitchFamily="2" charset="77"/>
                <a:ea typeface="Palatino" pitchFamily="2" charset="77"/>
              </a:rPr>
              <a:t>  </a:t>
            </a:r>
            <a:r>
              <a:rPr lang="en-US" b="1" dirty="0">
                <a:latin typeface="Palatino" pitchFamily="2" charset="77"/>
                <a:ea typeface="Palatino" pitchFamily="2" charset="77"/>
              </a:rPr>
              <a:t> 		a. </a:t>
            </a:r>
            <a:r>
              <a:rPr lang="en-US" dirty="0">
                <a:latin typeface="Palatino" pitchFamily="2" charset="77"/>
                <a:ea typeface="Palatino" pitchFamily="2" charset="77"/>
              </a:rPr>
              <a:t>Use model for real-time or near-real-time defect detection</a:t>
            </a:r>
          </a:p>
          <a:p>
            <a:r>
              <a:rPr lang="en-US" b="1" dirty="0">
                <a:latin typeface="Palatino" pitchFamily="2" charset="77"/>
                <a:ea typeface="Palatino" pitchFamily="2" charset="77"/>
              </a:rPr>
              <a:t>   		b. </a:t>
            </a:r>
            <a:r>
              <a:rPr lang="en-US" dirty="0">
                <a:latin typeface="Palatino" pitchFamily="2" charset="77"/>
                <a:ea typeface="Palatino" pitchFamily="2" charset="77"/>
              </a:rPr>
              <a:t>Implement post-processing steps (e.g., non-maximum suppression)</a:t>
            </a:r>
          </a:p>
          <a:p>
            <a:r>
              <a:rPr lang="en-US" b="1" dirty="0">
                <a:latin typeface="Palatino" pitchFamily="2" charset="77"/>
                <a:ea typeface="Palatino" pitchFamily="2" charset="77"/>
              </a:rPr>
              <a:t>Step 8: </a:t>
            </a:r>
            <a:r>
              <a:rPr lang="en-US" dirty="0">
                <a:latin typeface="Palatino" pitchFamily="2" charset="77"/>
                <a:ea typeface="Palatino" pitchFamily="2" charset="77"/>
              </a:rPr>
              <a:t>Monitor and maintain:</a:t>
            </a:r>
          </a:p>
          <a:p>
            <a:r>
              <a:rPr lang="en-US" dirty="0">
                <a:latin typeface="Palatino" pitchFamily="2" charset="77"/>
                <a:ea typeface="Palatino" pitchFamily="2" charset="77"/>
              </a:rPr>
              <a:t>   		</a:t>
            </a:r>
            <a:r>
              <a:rPr lang="en-US" b="1" dirty="0">
                <a:latin typeface="Palatino" pitchFamily="2" charset="77"/>
                <a:ea typeface="Palatino" pitchFamily="2" charset="77"/>
              </a:rPr>
              <a:t>a. </a:t>
            </a:r>
            <a:r>
              <a:rPr lang="en-US" dirty="0">
                <a:latin typeface="Palatino" pitchFamily="2" charset="77"/>
                <a:ea typeface="Palatino" pitchFamily="2" charset="77"/>
              </a:rPr>
              <a:t>Monitor model performance in production</a:t>
            </a:r>
          </a:p>
          <a:p>
            <a:r>
              <a:rPr lang="en-US" dirty="0">
                <a:latin typeface="Palatino" pitchFamily="2" charset="77"/>
                <a:ea typeface="Palatino" pitchFamily="2" charset="77"/>
              </a:rPr>
              <a:t>   		</a:t>
            </a:r>
            <a:r>
              <a:rPr lang="en-US" b="1" dirty="0">
                <a:latin typeface="Palatino" pitchFamily="2" charset="77"/>
                <a:ea typeface="Palatino" pitchFamily="2" charset="77"/>
              </a:rPr>
              <a:t>b. </a:t>
            </a:r>
            <a:r>
              <a:rPr lang="en-US" dirty="0">
                <a:latin typeface="Palatino" pitchFamily="2" charset="77"/>
                <a:ea typeface="Palatino" pitchFamily="2" charset="77"/>
              </a:rPr>
              <a:t>Update model as needed based on performance feedback</a:t>
            </a:r>
          </a:p>
          <a:p>
            <a:endParaRPr lang="en-US" b="1" dirty="0">
              <a:latin typeface="Palatino" pitchFamily="2" charset="77"/>
              <a:ea typeface="Palatino" pitchFamily="2" charset="77"/>
            </a:endParaRPr>
          </a:p>
          <a:p>
            <a:endParaRPr lang="en-US" b="1" dirty="0">
              <a:latin typeface="Palatino" pitchFamily="2" charset="77"/>
              <a:ea typeface="Palatino" pitchFamily="2" charset="77"/>
            </a:endParaRPr>
          </a:p>
          <a:p>
            <a:pPr algn="just"/>
            <a:r>
              <a:rPr lang="en-US" b="1" dirty="0">
                <a:latin typeface="Palatino" pitchFamily="2" charset="77"/>
                <a:ea typeface="Palatino" pitchFamily="2" charset="77"/>
              </a:rPr>
              <a:t>	</a:t>
            </a:r>
            <a:endParaRPr lang="en-US" dirty="0">
              <a:latin typeface="Palatino" pitchFamily="2" charset="77"/>
              <a:ea typeface="Palatino" pitchFamily="2" charset="77"/>
            </a:endParaRPr>
          </a:p>
          <a:p>
            <a:r>
              <a:rPr lang="en-US" dirty="0">
                <a:latin typeface="Palatino" pitchFamily="2" charset="77"/>
                <a:ea typeface="Palatino" pitchFamily="2" charset="77"/>
              </a:rPr>
              <a:t>			</a:t>
            </a:r>
          </a:p>
        </p:txBody>
      </p:sp>
    </p:spTree>
    <p:extLst>
      <p:ext uri="{BB962C8B-B14F-4D97-AF65-F5344CB8AC3E}">
        <p14:creationId xmlns:p14="http://schemas.microsoft.com/office/powerpoint/2010/main" val="4190477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45</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652765" y="0"/>
            <a:ext cx="6109398"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SYSTEM TESTING</a:t>
            </a:r>
            <a:endParaRPr lang="en-US" sz="3600" dirty="0"/>
          </a:p>
        </p:txBody>
      </p:sp>
      <p:sp>
        <p:nvSpPr>
          <p:cNvPr id="7" name="TextBox 6">
            <a:extLst>
              <a:ext uri="{FF2B5EF4-FFF2-40B4-BE49-F238E27FC236}">
                <a16:creationId xmlns:a16="http://schemas.microsoft.com/office/drawing/2014/main" id="{38BFF001-D5E3-4448-696A-C4A275549848}"/>
              </a:ext>
            </a:extLst>
          </p:cNvPr>
          <p:cNvSpPr txBox="1"/>
          <p:nvPr/>
        </p:nvSpPr>
        <p:spPr>
          <a:xfrm>
            <a:off x="775769" y="646331"/>
            <a:ext cx="11023042" cy="5874685"/>
          </a:xfrm>
          <a:prstGeom prst="rect">
            <a:avLst/>
          </a:prstGeom>
          <a:noFill/>
        </p:spPr>
        <p:txBody>
          <a:bodyPr wrap="square" rtlCol="0">
            <a:spAutoFit/>
          </a:bodyPr>
          <a:lstStyle/>
          <a:p>
            <a:pPr algn="just">
              <a:lnSpc>
                <a:spcPct val="150000"/>
              </a:lnSpc>
            </a:pPr>
            <a:r>
              <a:rPr lang="en-US" dirty="0">
                <a:latin typeface="Palatino" pitchFamily="2" charset="77"/>
                <a:ea typeface="Palatino" pitchFamily="2" charset="77"/>
              </a:rPr>
              <a:t>	Testing is the significant phase in the process or application development life cycle. Testing is final phase where the application is tested for the expected outcomes. Testing of the system is done to identify the faults or prerequisite missing. Therefore, testing plays a vital role for superiority assertion and confirming the consistency of the software. Software testing is essential for correcting errors and improving the quality of the software system. </a:t>
            </a:r>
          </a:p>
          <a:p>
            <a:pPr algn="just">
              <a:lnSpc>
                <a:spcPct val="150000"/>
              </a:lnSpc>
            </a:pPr>
            <a:r>
              <a:rPr lang="en-US" dirty="0">
                <a:latin typeface="Palatino" pitchFamily="2" charset="77"/>
                <a:ea typeface="Palatino" pitchFamily="2" charset="77"/>
              </a:rPr>
              <a:t>Some of the significant aim of system testing is,</a:t>
            </a:r>
          </a:p>
          <a:p>
            <a:pPr marL="285750" indent="-285750" algn="just">
              <a:lnSpc>
                <a:spcPct val="150000"/>
              </a:lnSpc>
              <a:buFont typeface="Wingdings" pitchFamily="2" charset="2"/>
              <a:buChar char="§"/>
            </a:pPr>
            <a:r>
              <a:rPr lang="en-US" dirty="0">
                <a:latin typeface="Palatino" pitchFamily="2" charset="77"/>
                <a:ea typeface="Palatino" pitchFamily="2" charset="77"/>
              </a:rPr>
              <a:t>To confirm the superiority of the project.</a:t>
            </a:r>
          </a:p>
          <a:p>
            <a:pPr marL="285750" indent="-285750" algn="just">
              <a:lnSpc>
                <a:spcPct val="150000"/>
              </a:lnSpc>
              <a:buFont typeface="Wingdings" pitchFamily="2" charset="2"/>
              <a:buChar char="§"/>
            </a:pPr>
            <a:r>
              <a:rPr lang="en-US" dirty="0">
                <a:latin typeface="Palatino" pitchFamily="2" charset="77"/>
                <a:ea typeface="Palatino" pitchFamily="2" charset="77"/>
              </a:rPr>
              <a:t>To discover and eradicate any residual errors from prior stages.</a:t>
            </a:r>
          </a:p>
          <a:p>
            <a:pPr marL="285750" indent="-285750" algn="just">
              <a:lnSpc>
                <a:spcPct val="150000"/>
              </a:lnSpc>
              <a:buFont typeface="Wingdings" pitchFamily="2" charset="2"/>
              <a:buChar char="§"/>
            </a:pPr>
            <a:r>
              <a:rPr lang="en-US" dirty="0">
                <a:latin typeface="Palatino" pitchFamily="2" charset="77"/>
                <a:ea typeface="Palatino" pitchFamily="2" charset="77"/>
              </a:rPr>
              <a:t>To authenticate the software as a result to the original problem.</a:t>
            </a:r>
          </a:p>
          <a:p>
            <a:pPr marL="285750" indent="-285750" algn="just">
              <a:lnSpc>
                <a:spcPct val="150000"/>
              </a:lnSpc>
              <a:buFont typeface="Wingdings" pitchFamily="2" charset="2"/>
              <a:buChar char="§"/>
            </a:pPr>
            <a:r>
              <a:rPr lang="en-US" dirty="0">
                <a:latin typeface="Palatino" pitchFamily="2" charset="77"/>
                <a:ea typeface="Palatino" pitchFamily="2" charset="77"/>
              </a:rPr>
              <a:t>To offer effective consistency of the system.</a:t>
            </a:r>
          </a:p>
          <a:p>
            <a:pPr algn="just">
              <a:lnSpc>
                <a:spcPct val="150000"/>
              </a:lnSpc>
            </a:pPr>
            <a:r>
              <a:rPr lang="en-US" b="1" dirty="0">
                <a:latin typeface="Palatino" pitchFamily="2" charset="77"/>
                <a:ea typeface="Palatino" pitchFamily="2" charset="77"/>
              </a:rPr>
              <a:t>Unit Testing:</a:t>
            </a:r>
          </a:p>
          <a:p>
            <a:pPr algn="just">
              <a:lnSpc>
                <a:spcPct val="150000"/>
              </a:lnSpc>
            </a:pPr>
            <a:r>
              <a:rPr lang="en-US" b="1" dirty="0">
                <a:latin typeface="Palatino" pitchFamily="2" charset="77"/>
                <a:ea typeface="Palatino" pitchFamily="2" charset="77"/>
              </a:rPr>
              <a:t>	</a:t>
            </a:r>
            <a:r>
              <a:rPr lang="en-US" dirty="0">
                <a:latin typeface="Palatino" pitchFamily="2" charset="77"/>
                <a:ea typeface="Palatino" pitchFamily="2" charset="77"/>
              </a:rPr>
              <a:t>Unit testing is the mechanism where individual model of the project is tested. It can also be called as differentiation testing, as the project is tested based on individual model. Using module level design as monitor route device is tested to discover faults around boundary of each module.</a:t>
            </a:r>
            <a:endParaRPr lang="en-US" b="1" dirty="0">
              <a:latin typeface="Palatino" pitchFamily="2" charset="77"/>
              <a:ea typeface="Palatino" pitchFamily="2" charset="77"/>
            </a:endParaRPr>
          </a:p>
        </p:txBody>
      </p:sp>
    </p:spTree>
    <p:extLst>
      <p:ext uri="{BB962C8B-B14F-4D97-AF65-F5344CB8AC3E}">
        <p14:creationId xmlns:p14="http://schemas.microsoft.com/office/powerpoint/2010/main" val="12793503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46</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652765" y="0"/>
            <a:ext cx="6109398"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SYSTEM TESTING</a:t>
            </a:r>
            <a:endParaRPr lang="en-US" sz="3600" dirty="0"/>
          </a:p>
        </p:txBody>
      </p:sp>
      <p:graphicFrame>
        <p:nvGraphicFramePr>
          <p:cNvPr id="3" name="Table 2">
            <a:extLst>
              <a:ext uri="{FF2B5EF4-FFF2-40B4-BE49-F238E27FC236}">
                <a16:creationId xmlns:a16="http://schemas.microsoft.com/office/drawing/2014/main" id="{5CF98A0E-B984-BE6A-4538-07F529DA8635}"/>
              </a:ext>
            </a:extLst>
          </p:cNvPr>
          <p:cNvGraphicFramePr>
            <a:graphicFrameLocks noGrp="1"/>
          </p:cNvGraphicFramePr>
          <p:nvPr>
            <p:extLst>
              <p:ext uri="{D42A27DB-BD31-4B8C-83A1-F6EECF244321}">
                <p14:modId xmlns:p14="http://schemas.microsoft.com/office/powerpoint/2010/main" val="773290195"/>
              </p:ext>
            </p:extLst>
          </p:nvPr>
        </p:nvGraphicFramePr>
        <p:xfrm>
          <a:off x="1920016" y="1145124"/>
          <a:ext cx="8128000" cy="2227920"/>
        </p:xfrm>
        <a:graphic>
          <a:graphicData uri="http://schemas.openxmlformats.org/drawingml/2006/table">
            <a:tbl>
              <a:tblPr firstRow="1" bandRow="1">
                <a:tableStyleId>{5A111915-BE36-4E01-A7E5-04B1672EAD32}</a:tableStyleId>
              </a:tblPr>
              <a:tblGrid>
                <a:gridCol w="2069180">
                  <a:extLst>
                    <a:ext uri="{9D8B030D-6E8A-4147-A177-3AD203B41FA5}">
                      <a16:colId xmlns:a16="http://schemas.microsoft.com/office/drawing/2014/main" val="2999908108"/>
                    </a:ext>
                  </a:extLst>
                </a:gridCol>
                <a:gridCol w="6058820">
                  <a:extLst>
                    <a:ext uri="{9D8B030D-6E8A-4147-A177-3AD203B41FA5}">
                      <a16:colId xmlns:a16="http://schemas.microsoft.com/office/drawing/2014/main" val="1391029708"/>
                    </a:ext>
                  </a:extLst>
                </a:gridCol>
              </a:tblGrid>
              <a:tr h="371320">
                <a:tc>
                  <a:txBody>
                    <a:bodyPr/>
                    <a:lstStyle/>
                    <a:p>
                      <a:r>
                        <a:rPr lang="en-US" sz="1600" dirty="0"/>
                        <a:t>Test Case Sl. No</a:t>
                      </a:r>
                      <a:endParaRPr lang="en-US" sz="1600" dirty="0">
                        <a:latin typeface="Palatino" pitchFamily="2" charset="77"/>
                        <a:ea typeface="Palatino" pitchFamily="2" charset="77"/>
                        <a:cs typeface="Times New Roman" panose="02020603050405020304" pitchFamily="18" charset="0"/>
                      </a:endParaRPr>
                    </a:p>
                  </a:txBody>
                  <a:tcPr/>
                </a:tc>
                <a:tc>
                  <a:txBody>
                    <a:bodyPr/>
                    <a:lstStyle/>
                    <a:p>
                      <a:r>
                        <a:rPr lang="en-US" sz="1600" dirty="0"/>
                        <a:t>1</a:t>
                      </a:r>
                      <a:endParaRPr lang="en-US" sz="1600" dirty="0">
                        <a:latin typeface="Palatino" pitchFamily="2" charset="77"/>
                        <a:ea typeface="Palatino" pitchFamily="2" charset="77"/>
                        <a:cs typeface="Times New Roman" panose="02020603050405020304" pitchFamily="18" charset="0"/>
                      </a:endParaRPr>
                    </a:p>
                  </a:txBody>
                  <a:tcPr/>
                </a:tc>
                <a:extLst>
                  <a:ext uri="{0D108BD9-81ED-4DB2-BD59-A6C34878D82A}">
                    <a16:rowId xmlns:a16="http://schemas.microsoft.com/office/drawing/2014/main" val="1886639188"/>
                  </a:ext>
                </a:extLst>
              </a:tr>
              <a:tr h="371320">
                <a:tc>
                  <a:txBody>
                    <a:bodyPr/>
                    <a:lstStyle/>
                    <a:p>
                      <a:r>
                        <a:rPr lang="en-US" sz="1600" dirty="0"/>
                        <a:t>Test Name</a:t>
                      </a:r>
                      <a:endParaRPr lang="en-US" sz="1600" dirty="0">
                        <a:latin typeface="Palatino" pitchFamily="2" charset="77"/>
                        <a:ea typeface="Palatino" pitchFamily="2" charset="77"/>
                        <a:cs typeface="Times New Roman" panose="02020603050405020304" pitchFamily="18" charset="0"/>
                      </a:endParaRPr>
                    </a:p>
                  </a:txBody>
                  <a:tcPr/>
                </a:tc>
                <a:tc>
                  <a:txBody>
                    <a:bodyPr/>
                    <a:lstStyle/>
                    <a:p>
                      <a:r>
                        <a:rPr lang="en-US" sz="1600" dirty="0"/>
                        <a:t>User selects the PCB image</a:t>
                      </a:r>
                      <a:endParaRPr lang="en-US" sz="1600" dirty="0">
                        <a:latin typeface="Palatino" pitchFamily="2" charset="77"/>
                        <a:ea typeface="Palatino" pitchFamily="2" charset="77"/>
                        <a:cs typeface="Times New Roman" panose="02020603050405020304" pitchFamily="18" charset="0"/>
                      </a:endParaRPr>
                    </a:p>
                  </a:txBody>
                  <a:tcPr/>
                </a:tc>
                <a:extLst>
                  <a:ext uri="{0D108BD9-81ED-4DB2-BD59-A6C34878D82A}">
                    <a16:rowId xmlns:a16="http://schemas.microsoft.com/office/drawing/2014/main" val="140657056"/>
                  </a:ext>
                </a:extLst>
              </a:tr>
              <a:tr h="371320">
                <a:tc>
                  <a:txBody>
                    <a:bodyPr/>
                    <a:lstStyle/>
                    <a:p>
                      <a:r>
                        <a:rPr lang="en-US" sz="1600" dirty="0"/>
                        <a:t>Test Feature</a:t>
                      </a:r>
                      <a:endParaRPr lang="en-US" sz="1600" dirty="0">
                        <a:latin typeface="Palatino" pitchFamily="2" charset="77"/>
                        <a:ea typeface="Palatino" pitchFamily="2" charset="77"/>
                        <a:cs typeface="Times New Roman" panose="02020603050405020304" pitchFamily="18" charset="0"/>
                      </a:endParaRPr>
                    </a:p>
                  </a:txBody>
                  <a:tcPr/>
                </a:tc>
                <a:tc>
                  <a:txBody>
                    <a:bodyPr/>
                    <a:lstStyle/>
                    <a:p>
                      <a:r>
                        <a:rPr lang="en-US" sz="1600" dirty="0"/>
                        <a:t>Checks whether the image selected are loaded or not</a:t>
                      </a:r>
                      <a:endParaRPr lang="en-US" sz="1600" dirty="0">
                        <a:latin typeface="Palatino" pitchFamily="2" charset="77"/>
                        <a:ea typeface="Palatino" pitchFamily="2" charset="77"/>
                        <a:cs typeface="Times New Roman" panose="02020603050405020304" pitchFamily="18" charset="0"/>
                      </a:endParaRPr>
                    </a:p>
                  </a:txBody>
                  <a:tcPr/>
                </a:tc>
                <a:extLst>
                  <a:ext uri="{0D108BD9-81ED-4DB2-BD59-A6C34878D82A}">
                    <a16:rowId xmlns:a16="http://schemas.microsoft.com/office/drawing/2014/main" val="4215737088"/>
                  </a:ext>
                </a:extLst>
              </a:tr>
              <a:tr h="371320">
                <a:tc>
                  <a:txBody>
                    <a:bodyPr/>
                    <a:lstStyle/>
                    <a:p>
                      <a:r>
                        <a:rPr lang="en-US" sz="1600" dirty="0"/>
                        <a:t>Output Expected</a:t>
                      </a:r>
                      <a:endParaRPr lang="en-US" sz="1600" dirty="0">
                        <a:latin typeface="Palatino" pitchFamily="2" charset="77"/>
                        <a:ea typeface="Palatino" pitchFamily="2" charset="77"/>
                        <a:cs typeface="Times New Roman" panose="02020603050405020304" pitchFamily="18" charset="0"/>
                      </a:endParaRPr>
                    </a:p>
                  </a:txBody>
                  <a:tcPr/>
                </a:tc>
                <a:tc>
                  <a:txBody>
                    <a:bodyPr/>
                    <a:lstStyle/>
                    <a:p>
                      <a:r>
                        <a:rPr lang="en-US" sz="1600" dirty="0"/>
                        <a:t>The PCB image is loaded from the dataset</a:t>
                      </a:r>
                      <a:endParaRPr lang="en-US" sz="1600" dirty="0">
                        <a:latin typeface="Palatino" pitchFamily="2" charset="77"/>
                        <a:ea typeface="Palatino" pitchFamily="2" charset="77"/>
                        <a:cs typeface="Times New Roman" panose="02020603050405020304" pitchFamily="18" charset="0"/>
                      </a:endParaRPr>
                    </a:p>
                  </a:txBody>
                  <a:tcPr/>
                </a:tc>
                <a:extLst>
                  <a:ext uri="{0D108BD9-81ED-4DB2-BD59-A6C34878D82A}">
                    <a16:rowId xmlns:a16="http://schemas.microsoft.com/office/drawing/2014/main" val="1552414375"/>
                  </a:ext>
                </a:extLst>
              </a:tr>
              <a:tr h="371320">
                <a:tc>
                  <a:txBody>
                    <a:bodyPr/>
                    <a:lstStyle/>
                    <a:p>
                      <a:r>
                        <a:rPr lang="en-US" sz="1600" dirty="0"/>
                        <a:t>Output Obtained</a:t>
                      </a:r>
                      <a:endParaRPr lang="en-US" sz="1600" dirty="0">
                        <a:latin typeface="Palatino" pitchFamily="2" charset="77"/>
                        <a:ea typeface="Palatino" pitchFamily="2" charset="77"/>
                        <a:cs typeface="Times New Roman" panose="02020603050405020304" pitchFamily="18" charset="0"/>
                      </a:endParaRPr>
                    </a:p>
                  </a:txBody>
                  <a:tcPr/>
                </a:tc>
                <a:tc>
                  <a:txBody>
                    <a:bodyPr/>
                    <a:lstStyle/>
                    <a:p>
                      <a:r>
                        <a:rPr lang="en-US" sz="1600" dirty="0"/>
                        <a:t>Loaded PCB image is used for processing.</a:t>
                      </a:r>
                      <a:endParaRPr lang="en-US" sz="1600" dirty="0">
                        <a:latin typeface="Palatino" pitchFamily="2" charset="77"/>
                        <a:ea typeface="Palatino" pitchFamily="2" charset="77"/>
                        <a:cs typeface="Times New Roman" panose="02020603050405020304" pitchFamily="18" charset="0"/>
                      </a:endParaRPr>
                    </a:p>
                  </a:txBody>
                  <a:tcPr/>
                </a:tc>
                <a:extLst>
                  <a:ext uri="{0D108BD9-81ED-4DB2-BD59-A6C34878D82A}">
                    <a16:rowId xmlns:a16="http://schemas.microsoft.com/office/drawing/2014/main" val="3183301694"/>
                  </a:ext>
                </a:extLst>
              </a:tr>
              <a:tr h="371320">
                <a:tc>
                  <a:txBody>
                    <a:bodyPr/>
                    <a:lstStyle/>
                    <a:p>
                      <a:r>
                        <a:rPr lang="en-US" sz="1600" dirty="0"/>
                        <a:t>Result</a:t>
                      </a:r>
                      <a:endParaRPr lang="en-US" sz="1600" dirty="0">
                        <a:latin typeface="Palatino" pitchFamily="2" charset="77"/>
                        <a:ea typeface="Palatino" pitchFamily="2" charset="77"/>
                        <a:cs typeface="Times New Roman" panose="02020603050405020304" pitchFamily="18" charset="0"/>
                      </a:endParaRPr>
                    </a:p>
                  </a:txBody>
                  <a:tcPr/>
                </a:tc>
                <a:tc>
                  <a:txBody>
                    <a:bodyPr/>
                    <a:lstStyle/>
                    <a:p>
                      <a:r>
                        <a:rPr lang="en-US" sz="1600" dirty="0"/>
                        <a:t>Successful</a:t>
                      </a:r>
                      <a:endParaRPr lang="en-US" sz="1600" dirty="0">
                        <a:latin typeface="Palatino" pitchFamily="2" charset="77"/>
                        <a:ea typeface="Palatino" pitchFamily="2" charset="77"/>
                        <a:cs typeface="Times New Roman" panose="02020603050405020304" pitchFamily="18" charset="0"/>
                      </a:endParaRPr>
                    </a:p>
                  </a:txBody>
                  <a:tcPr/>
                </a:tc>
                <a:extLst>
                  <a:ext uri="{0D108BD9-81ED-4DB2-BD59-A6C34878D82A}">
                    <a16:rowId xmlns:a16="http://schemas.microsoft.com/office/drawing/2014/main" val="4253912500"/>
                  </a:ext>
                </a:extLst>
              </a:tr>
            </a:tbl>
          </a:graphicData>
        </a:graphic>
      </p:graphicFrame>
      <p:sp>
        <p:nvSpPr>
          <p:cNvPr id="8" name="TextBox 7">
            <a:extLst>
              <a:ext uri="{FF2B5EF4-FFF2-40B4-BE49-F238E27FC236}">
                <a16:creationId xmlns:a16="http://schemas.microsoft.com/office/drawing/2014/main" id="{AE16EF21-6E98-5CDC-6027-193E2EBEFFE3}"/>
              </a:ext>
            </a:extLst>
          </p:cNvPr>
          <p:cNvSpPr txBox="1"/>
          <p:nvPr/>
        </p:nvSpPr>
        <p:spPr>
          <a:xfrm>
            <a:off x="3487723" y="779490"/>
            <a:ext cx="4807855" cy="369332"/>
          </a:xfrm>
          <a:prstGeom prst="rect">
            <a:avLst/>
          </a:prstGeom>
          <a:noFill/>
        </p:spPr>
        <p:txBody>
          <a:bodyPr wrap="none" rtlCol="0">
            <a:spAutoFit/>
          </a:bodyPr>
          <a:lstStyle/>
          <a:p>
            <a:r>
              <a:rPr lang="en-US" b="1" dirty="0">
                <a:latin typeface="Palatino" pitchFamily="2" charset="77"/>
                <a:ea typeface="Palatino" pitchFamily="2" charset="77"/>
              </a:rPr>
              <a:t>Table 1. Test case for loading the PCB image</a:t>
            </a:r>
          </a:p>
        </p:txBody>
      </p:sp>
      <p:graphicFrame>
        <p:nvGraphicFramePr>
          <p:cNvPr id="9" name="Table 8">
            <a:extLst>
              <a:ext uri="{FF2B5EF4-FFF2-40B4-BE49-F238E27FC236}">
                <a16:creationId xmlns:a16="http://schemas.microsoft.com/office/drawing/2014/main" id="{53A1F42D-B0C1-7491-3A88-7F2B62C35026}"/>
              </a:ext>
            </a:extLst>
          </p:cNvPr>
          <p:cNvGraphicFramePr>
            <a:graphicFrameLocks noGrp="1"/>
          </p:cNvGraphicFramePr>
          <p:nvPr>
            <p:extLst>
              <p:ext uri="{D42A27DB-BD31-4B8C-83A1-F6EECF244321}">
                <p14:modId xmlns:p14="http://schemas.microsoft.com/office/powerpoint/2010/main" val="2720236943"/>
              </p:ext>
            </p:extLst>
          </p:nvPr>
        </p:nvGraphicFramePr>
        <p:xfrm>
          <a:off x="1920016" y="4050645"/>
          <a:ext cx="8128000" cy="2227920"/>
        </p:xfrm>
        <a:graphic>
          <a:graphicData uri="http://schemas.openxmlformats.org/drawingml/2006/table">
            <a:tbl>
              <a:tblPr firstRow="1" bandRow="1">
                <a:tableStyleId>{5A111915-BE36-4E01-A7E5-04B1672EAD32}</a:tableStyleId>
              </a:tblPr>
              <a:tblGrid>
                <a:gridCol w="2069180">
                  <a:extLst>
                    <a:ext uri="{9D8B030D-6E8A-4147-A177-3AD203B41FA5}">
                      <a16:colId xmlns:a16="http://schemas.microsoft.com/office/drawing/2014/main" val="2999908108"/>
                    </a:ext>
                  </a:extLst>
                </a:gridCol>
                <a:gridCol w="6058820">
                  <a:extLst>
                    <a:ext uri="{9D8B030D-6E8A-4147-A177-3AD203B41FA5}">
                      <a16:colId xmlns:a16="http://schemas.microsoft.com/office/drawing/2014/main" val="1391029708"/>
                    </a:ext>
                  </a:extLst>
                </a:gridCol>
              </a:tblGrid>
              <a:tr h="371320">
                <a:tc>
                  <a:txBody>
                    <a:bodyPr/>
                    <a:lstStyle/>
                    <a:p>
                      <a:r>
                        <a:rPr lang="en-US" sz="1600" dirty="0"/>
                        <a:t>Test Case Sl. No</a:t>
                      </a:r>
                      <a:endParaRPr lang="en-US" sz="1600" dirty="0">
                        <a:latin typeface="Palatino" pitchFamily="2" charset="77"/>
                        <a:ea typeface="Palatino" pitchFamily="2" charset="77"/>
                        <a:cs typeface="Times New Roman" panose="02020603050405020304" pitchFamily="18" charset="0"/>
                      </a:endParaRPr>
                    </a:p>
                  </a:txBody>
                  <a:tcPr/>
                </a:tc>
                <a:tc>
                  <a:txBody>
                    <a:bodyPr/>
                    <a:lstStyle/>
                    <a:p>
                      <a:r>
                        <a:rPr lang="en-US" sz="1600" dirty="0"/>
                        <a:t>2</a:t>
                      </a:r>
                      <a:endParaRPr lang="en-US" sz="1600" dirty="0">
                        <a:latin typeface="Palatino" pitchFamily="2" charset="77"/>
                        <a:ea typeface="Palatino" pitchFamily="2" charset="77"/>
                        <a:cs typeface="Times New Roman" panose="02020603050405020304" pitchFamily="18" charset="0"/>
                      </a:endParaRPr>
                    </a:p>
                  </a:txBody>
                  <a:tcPr/>
                </a:tc>
                <a:extLst>
                  <a:ext uri="{0D108BD9-81ED-4DB2-BD59-A6C34878D82A}">
                    <a16:rowId xmlns:a16="http://schemas.microsoft.com/office/drawing/2014/main" val="1886639188"/>
                  </a:ext>
                </a:extLst>
              </a:tr>
              <a:tr h="371320">
                <a:tc>
                  <a:txBody>
                    <a:bodyPr/>
                    <a:lstStyle/>
                    <a:p>
                      <a:r>
                        <a:rPr lang="en-US" sz="1600" dirty="0"/>
                        <a:t>Test Name</a:t>
                      </a:r>
                      <a:endParaRPr lang="en-US" sz="1600" dirty="0">
                        <a:latin typeface="Palatino" pitchFamily="2" charset="77"/>
                        <a:ea typeface="Palatino" pitchFamily="2" charset="77"/>
                        <a:cs typeface="Times New Roman" panose="02020603050405020304" pitchFamily="18" charset="0"/>
                      </a:endParaRPr>
                    </a:p>
                  </a:txBody>
                  <a:tcPr/>
                </a:tc>
                <a:tc>
                  <a:txBody>
                    <a:bodyPr/>
                    <a:lstStyle/>
                    <a:p>
                      <a:r>
                        <a:rPr lang="en-US" sz="1600" dirty="0"/>
                        <a:t>Grayscale image</a:t>
                      </a:r>
                      <a:endParaRPr lang="en-US" sz="1600" dirty="0">
                        <a:latin typeface="Palatino" pitchFamily="2" charset="77"/>
                        <a:ea typeface="Palatino" pitchFamily="2" charset="77"/>
                        <a:cs typeface="Times New Roman" panose="02020603050405020304" pitchFamily="18" charset="0"/>
                      </a:endParaRPr>
                    </a:p>
                  </a:txBody>
                  <a:tcPr/>
                </a:tc>
                <a:extLst>
                  <a:ext uri="{0D108BD9-81ED-4DB2-BD59-A6C34878D82A}">
                    <a16:rowId xmlns:a16="http://schemas.microsoft.com/office/drawing/2014/main" val="140657056"/>
                  </a:ext>
                </a:extLst>
              </a:tr>
              <a:tr h="371320">
                <a:tc>
                  <a:txBody>
                    <a:bodyPr/>
                    <a:lstStyle/>
                    <a:p>
                      <a:r>
                        <a:rPr lang="en-US" sz="1600" dirty="0"/>
                        <a:t>Test Feature</a:t>
                      </a:r>
                      <a:endParaRPr lang="en-US" sz="1600" dirty="0">
                        <a:latin typeface="Palatino" pitchFamily="2" charset="77"/>
                        <a:ea typeface="Palatino" pitchFamily="2" charset="77"/>
                        <a:cs typeface="Times New Roman" panose="02020603050405020304" pitchFamily="18" charset="0"/>
                      </a:endParaRPr>
                    </a:p>
                  </a:txBody>
                  <a:tcPr/>
                </a:tc>
                <a:tc>
                  <a:txBody>
                    <a:bodyPr/>
                    <a:lstStyle/>
                    <a:p>
                      <a:r>
                        <a:rPr lang="en-US" sz="1600" dirty="0"/>
                        <a:t>RGB image is converted to grayscale image.</a:t>
                      </a:r>
                      <a:endParaRPr lang="en-US" sz="1600" dirty="0">
                        <a:latin typeface="Palatino" pitchFamily="2" charset="77"/>
                        <a:ea typeface="Palatino" pitchFamily="2" charset="77"/>
                        <a:cs typeface="Times New Roman" panose="02020603050405020304" pitchFamily="18" charset="0"/>
                      </a:endParaRPr>
                    </a:p>
                  </a:txBody>
                  <a:tcPr/>
                </a:tc>
                <a:extLst>
                  <a:ext uri="{0D108BD9-81ED-4DB2-BD59-A6C34878D82A}">
                    <a16:rowId xmlns:a16="http://schemas.microsoft.com/office/drawing/2014/main" val="4215737088"/>
                  </a:ext>
                </a:extLst>
              </a:tr>
              <a:tr h="371320">
                <a:tc>
                  <a:txBody>
                    <a:bodyPr/>
                    <a:lstStyle/>
                    <a:p>
                      <a:r>
                        <a:rPr lang="en-US" sz="1600" dirty="0"/>
                        <a:t>Output Expected</a:t>
                      </a:r>
                      <a:endParaRPr lang="en-US" sz="1600" dirty="0">
                        <a:latin typeface="Palatino" pitchFamily="2" charset="77"/>
                        <a:ea typeface="Palatino" pitchFamily="2" charset="77"/>
                        <a:cs typeface="Times New Roman" panose="02020603050405020304" pitchFamily="18" charset="0"/>
                      </a:endParaRPr>
                    </a:p>
                  </a:txBody>
                  <a:tcPr/>
                </a:tc>
                <a:tc>
                  <a:txBody>
                    <a:bodyPr/>
                    <a:lstStyle/>
                    <a:p>
                      <a:r>
                        <a:rPr lang="en-US" sz="1600" dirty="0"/>
                        <a:t>Grayscale image</a:t>
                      </a:r>
                      <a:endParaRPr lang="en-US" sz="1600" dirty="0">
                        <a:latin typeface="Palatino" pitchFamily="2" charset="77"/>
                        <a:ea typeface="Palatino" pitchFamily="2" charset="77"/>
                        <a:cs typeface="Times New Roman" panose="02020603050405020304" pitchFamily="18" charset="0"/>
                      </a:endParaRPr>
                    </a:p>
                  </a:txBody>
                  <a:tcPr/>
                </a:tc>
                <a:extLst>
                  <a:ext uri="{0D108BD9-81ED-4DB2-BD59-A6C34878D82A}">
                    <a16:rowId xmlns:a16="http://schemas.microsoft.com/office/drawing/2014/main" val="1552414375"/>
                  </a:ext>
                </a:extLst>
              </a:tr>
              <a:tr h="371320">
                <a:tc>
                  <a:txBody>
                    <a:bodyPr/>
                    <a:lstStyle/>
                    <a:p>
                      <a:r>
                        <a:rPr lang="en-US" sz="1600" dirty="0"/>
                        <a:t>Output Obtained</a:t>
                      </a:r>
                      <a:endParaRPr lang="en-US" sz="1600" dirty="0">
                        <a:latin typeface="Palatino" pitchFamily="2" charset="77"/>
                        <a:ea typeface="Palatino" pitchFamily="2" charset="77"/>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RGB image to grayscale image conversion is done.</a:t>
                      </a:r>
                      <a:endParaRPr lang="en-US" sz="1600" dirty="0">
                        <a:latin typeface="Palatino" pitchFamily="2" charset="77"/>
                        <a:ea typeface="Palatino" pitchFamily="2" charset="77"/>
                        <a:cs typeface="Times New Roman" panose="02020603050405020304" pitchFamily="18" charset="0"/>
                      </a:endParaRPr>
                    </a:p>
                  </a:txBody>
                  <a:tcPr/>
                </a:tc>
                <a:extLst>
                  <a:ext uri="{0D108BD9-81ED-4DB2-BD59-A6C34878D82A}">
                    <a16:rowId xmlns:a16="http://schemas.microsoft.com/office/drawing/2014/main" val="3183301694"/>
                  </a:ext>
                </a:extLst>
              </a:tr>
              <a:tr h="371320">
                <a:tc>
                  <a:txBody>
                    <a:bodyPr/>
                    <a:lstStyle/>
                    <a:p>
                      <a:r>
                        <a:rPr lang="en-US" sz="1600" dirty="0"/>
                        <a:t>Result</a:t>
                      </a:r>
                      <a:endParaRPr lang="en-US" sz="1600" dirty="0">
                        <a:latin typeface="Palatino" pitchFamily="2" charset="77"/>
                        <a:ea typeface="Palatino" pitchFamily="2" charset="77"/>
                        <a:cs typeface="Times New Roman" panose="02020603050405020304" pitchFamily="18" charset="0"/>
                      </a:endParaRPr>
                    </a:p>
                  </a:txBody>
                  <a:tcPr/>
                </a:tc>
                <a:tc>
                  <a:txBody>
                    <a:bodyPr/>
                    <a:lstStyle/>
                    <a:p>
                      <a:r>
                        <a:rPr lang="en-US" sz="1600" dirty="0"/>
                        <a:t>Successful</a:t>
                      </a:r>
                      <a:endParaRPr lang="en-US" sz="1600" dirty="0">
                        <a:latin typeface="Palatino" pitchFamily="2" charset="77"/>
                        <a:ea typeface="Palatino" pitchFamily="2" charset="77"/>
                        <a:cs typeface="Times New Roman" panose="02020603050405020304" pitchFamily="18" charset="0"/>
                      </a:endParaRPr>
                    </a:p>
                  </a:txBody>
                  <a:tcPr/>
                </a:tc>
                <a:extLst>
                  <a:ext uri="{0D108BD9-81ED-4DB2-BD59-A6C34878D82A}">
                    <a16:rowId xmlns:a16="http://schemas.microsoft.com/office/drawing/2014/main" val="4253912500"/>
                  </a:ext>
                </a:extLst>
              </a:tr>
            </a:tbl>
          </a:graphicData>
        </a:graphic>
      </p:graphicFrame>
      <p:sp>
        <p:nvSpPr>
          <p:cNvPr id="10" name="TextBox 9">
            <a:extLst>
              <a:ext uri="{FF2B5EF4-FFF2-40B4-BE49-F238E27FC236}">
                <a16:creationId xmlns:a16="http://schemas.microsoft.com/office/drawing/2014/main" id="{60877794-1920-33D1-C94F-2E92F0B44F4D}"/>
              </a:ext>
            </a:extLst>
          </p:cNvPr>
          <p:cNvSpPr txBox="1"/>
          <p:nvPr/>
        </p:nvSpPr>
        <p:spPr>
          <a:xfrm>
            <a:off x="3725567" y="3643526"/>
            <a:ext cx="4128181" cy="369332"/>
          </a:xfrm>
          <a:prstGeom prst="rect">
            <a:avLst/>
          </a:prstGeom>
          <a:noFill/>
        </p:spPr>
        <p:txBody>
          <a:bodyPr wrap="none" rtlCol="0">
            <a:spAutoFit/>
          </a:bodyPr>
          <a:lstStyle/>
          <a:p>
            <a:r>
              <a:rPr lang="en-US" b="1" dirty="0">
                <a:latin typeface="Palatino" pitchFamily="2" charset="77"/>
                <a:ea typeface="Palatino" pitchFamily="2" charset="77"/>
              </a:rPr>
              <a:t>Table 2. Test case for Grayscale image</a:t>
            </a:r>
          </a:p>
        </p:txBody>
      </p:sp>
    </p:spTree>
    <p:extLst>
      <p:ext uri="{BB962C8B-B14F-4D97-AF65-F5344CB8AC3E}">
        <p14:creationId xmlns:p14="http://schemas.microsoft.com/office/powerpoint/2010/main" val="19487019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47</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652765" y="0"/>
            <a:ext cx="6109398"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SYSTEM TESTING</a:t>
            </a:r>
            <a:endParaRPr lang="en-US" sz="3600" dirty="0"/>
          </a:p>
        </p:txBody>
      </p:sp>
      <p:graphicFrame>
        <p:nvGraphicFramePr>
          <p:cNvPr id="3" name="Table 2">
            <a:extLst>
              <a:ext uri="{FF2B5EF4-FFF2-40B4-BE49-F238E27FC236}">
                <a16:creationId xmlns:a16="http://schemas.microsoft.com/office/drawing/2014/main" id="{5CF98A0E-B984-BE6A-4538-07F529DA8635}"/>
              </a:ext>
            </a:extLst>
          </p:cNvPr>
          <p:cNvGraphicFramePr>
            <a:graphicFrameLocks noGrp="1"/>
          </p:cNvGraphicFramePr>
          <p:nvPr>
            <p:extLst>
              <p:ext uri="{D42A27DB-BD31-4B8C-83A1-F6EECF244321}">
                <p14:modId xmlns:p14="http://schemas.microsoft.com/office/powerpoint/2010/main" val="4055898122"/>
              </p:ext>
            </p:extLst>
          </p:nvPr>
        </p:nvGraphicFramePr>
        <p:xfrm>
          <a:off x="1827651" y="1253726"/>
          <a:ext cx="8128000" cy="2227920"/>
        </p:xfrm>
        <a:graphic>
          <a:graphicData uri="http://schemas.openxmlformats.org/drawingml/2006/table">
            <a:tbl>
              <a:tblPr firstRow="1" bandRow="1">
                <a:tableStyleId>{5A111915-BE36-4E01-A7E5-04B1672EAD32}</a:tableStyleId>
              </a:tblPr>
              <a:tblGrid>
                <a:gridCol w="2069180">
                  <a:extLst>
                    <a:ext uri="{9D8B030D-6E8A-4147-A177-3AD203B41FA5}">
                      <a16:colId xmlns:a16="http://schemas.microsoft.com/office/drawing/2014/main" val="2999908108"/>
                    </a:ext>
                  </a:extLst>
                </a:gridCol>
                <a:gridCol w="6058820">
                  <a:extLst>
                    <a:ext uri="{9D8B030D-6E8A-4147-A177-3AD203B41FA5}">
                      <a16:colId xmlns:a16="http://schemas.microsoft.com/office/drawing/2014/main" val="1391029708"/>
                    </a:ext>
                  </a:extLst>
                </a:gridCol>
              </a:tblGrid>
              <a:tr h="371320">
                <a:tc>
                  <a:txBody>
                    <a:bodyPr/>
                    <a:lstStyle/>
                    <a:p>
                      <a:r>
                        <a:rPr lang="en-US" sz="1600" dirty="0"/>
                        <a:t>Test Case Sl. No</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3</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886639188"/>
                  </a:ext>
                </a:extLst>
              </a:tr>
              <a:tr h="371320">
                <a:tc>
                  <a:txBody>
                    <a:bodyPr/>
                    <a:lstStyle/>
                    <a:p>
                      <a:r>
                        <a:rPr lang="en-US" sz="1600" dirty="0"/>
                        <a:t>Test Name</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Median Filtering</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40657056"/>
                  </a:ext>
                </a:extLst>
              </a:tr>
              <a:tr h="371320">
                <a:tc>
                  <a:txBody>
                    <a:bodyPr/>
                    <a:lstStyle/>
                    <a:p>
                      <a:r>
                        <a:rPr lang="en-US" sz="1600" dirty="0"/>
                        <a:t>Test Feature</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Checking whether noise is actually removed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4215737088"/>
                  </a:ext>
                </a:extLst>
              </a:tr>
              <a:tr h="371320">
                <a:tc>
                  <a:txBody>
                    <a:bodyPr/>
                    <a:lstStyle/>
                    <a:p>
                      <a:r>
                        <a:rPr lang="en-US" sz="1600" dirty="0"/>
                        <a:t>Output Expected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The noise free image</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552414375"/>
                  </a:ext>
                </a:extLst>
              </a:tr>
              <a:tr h="371320">
                <a:tc>
                  <a:txBody>
                    <a:bodyPr/>
                    <a:lstStyle/>
                    <a:p>
                      <a:r>
                        <a:rPr lang="en-US" sz="1600" dirty="0"/>
                        <a:t>Output Obtained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The image is obtained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3183301694"/>
                  </a:ext>
                </a:extLst>
              </a:tr>
              <a:tr h="371320">
                <a:tc>
                  <a:txBody>
                    <a:bodyPr/>
                    <a:lstStyle/>
                    <a:p>
                      <a:r>
                        <a:rPr lang="en-US" sz="1600" dirty="0"/>
                        <a:t>Result</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Successful</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4253912500"/>
                  </a:ext>
                </a:extLst>
              </a:tr>
            </a:tbl>
          </a:graphicData>
        </a:graphic>
      </p:graphicFrame>
      <p:sp>
        <p:nvSpPr>
          <p:cNvPr id="8" name="TextBox 7">
            <a:extLst>
              <a:ext uri="{FF2B5EF4-FFF2-40B4-BE49-F238E27FC236}">
                <a16:creationId xmlns:a16="http://schemas.microsoft.com/office/drawing/2014/main" id="{AE16EF21-6E98-5CDC-6027-193E2EBEFFE3}"/>
              </a:ext>
            </a:extLst>
          </p:cNvPr>
          <p:cNvSpPr txBox="1"/>
          <p:nvPr/>
        </p:nvSpPr>
        <p:spPr>
          <a:xfrm>
            <a:off x="3523632" y="884533"/>
            <a:ext cx="4179477" cy="369332"/>
          </a:xfrm>
          <a:prstGeom prst="rect">
            <a:avLst/>
          </a:prstGeom>
          <a:noFill/>
        </p:spPr>
        <p:txBody>
          <a:bodyPr wrap="none" rtlCol="0">
            <a:spAutoFit/>
          </a:bodyPr>
          <a:lstStyle/>
          <a:p>
            <a:r>
              <a:rPr lang="en-US" b="1" dirty="0">
                <a:latin typeface="Palatino" pitchFamily="2" charset="77"/>
                <a:ea typeface="Palatino" pitchFamily="2" charset="77"/>
              </a:rPr>
              <a:t>Table 3. Test case for Median Filtering</a:t>
            </a:r>
          </a:p>
        </p:txBody>
      </p:sp>
      <p:graphicFrame>
        <p:nvGraphicFramePr>
          <p:cNvPr id="9" name="Table 8">
            <a:extLst>
              <a:ext uri="{FF2B5EF4-FFF2-40B4-BE49-F238E27FC236}">
                <a16:creationId xmlns:a16="http://schemas.microsoft.com/office/drawing/2014/main" id="{53A1F42D-B0C1-7491-3A88-7F2B62C35026}"/>
              </a:ext>
            </a:extLst>
          </p:cNvPr>
          <p:cNvGraphicFramePr>
            <a:graphicFrameLocks noGrp="1"/>
          </p:cNvGraphicFramePr>
          <p:nvPr>
            <p:extLst>
              <p:ext uri="{D42A27DB-BD31-4B8C-83A1-F6EECF244321}">
                <p14:modId xmlns:p14="http://schemas.microsoft.com/office/powerpoint/2010/main" val="2809295364"/>
              </p:ext>
            </p:extLst>
          </p:nvPr>
        </p:nvGraphicFramePr>
        <p:xfrm>
          <a:off x="1920016" y="4109724"/>
          <a:ext cx="8128000" cy="2227920"/>
        </p:xfrm>
        <a:graphic>
          <a:graphicData uri="http://schemas.openxmlformats.org/drawingml/2006/table">
            <a:tbl>
              <a:tblPr firstRow="1" bandRow="1">
                <a:tableStyleId>{5A111915-BE36-4E01-A7E5-04B1672EAD32}</a:tableStyleId>
              </a:tblPr>
              <a:tblGrid>
                <a:gridCol w="2069180">
                  <a:extLst>
                    <a:ext uri="{9D8B030D-6E8A-4147-A177-3AD203B41FA5}">
                      <a16:colId xmlns:a16="http://schemas.microsoft.com/office/drawing/2014/main" val="2999908108"/>
                    </a:ext>
                  </a:extLst>
                </a:gridCol>
                <a:gridCol w="6058820">
                  <a:extLst>
                    <a:ext uri="{9D8B030D-6E8A-4147-A177-3AD203B41FA5}">
                      <a16:colId xmlns:a16="http://schemas.microsoft.com/office/drawing/2014/main" val="1391029708"/>
                    </a:ext>
                  </a:extLst>
                </a:gridCol>
              </a:tblGrid>
              <a:tr h="371320">
                <a:tc>
                  <a:txBody>
                    <a:bodyPr/>
                    <a:lstStyle/>
                    <a:p>
                      <a:r>
                        <a:rPr lang="en-US" sz="1600" dirty="0"/>
                        <a:t>Test Case Sl. No</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4</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886639188"/>
                  </a:ext>
                </a:extLst>
              </a:tr>
              <a:tr h="371320">
                <a:tc>
                  <a:txBody>
                    <a:bodyPr/>
                    <a:lstStyle/>
                    <a:p>
                      <a:r>
                        <a:rPr lang="en-US" sz="1600" dirty="0"/>
                        <a:t>Test Name</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Checking the thresholding functionality.</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40657056"/>
                  </a:ext>
                </a:extLst>
              </a:tr>
              <a:tr h="371320">
                <a:tc>
                  <a:txBody>
                    <a:bodyPr/>
                    <a:lstStyle/>
                    <a:p>
                      <a:r>
                        <a:rPr lang="en-US" sz="1600" dirty="0"/>
                        <a:t>Test Feature</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To check if the images are being </a:t>
                      </a:r>
                      <a:r>
                        <a:rPr lang="en-US" sz="1600" dirty="0" err="1"/>
                        <a:t>thresholded</a:t>
                      </a:r>
                      <a:r>
                        <a:rPr lang="en-US" sz="1600" dirty="0"/>
                        <a:t>.</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4215737088"/>
                  </a:ext>
                </a:extLst>
              </a:tr>
              <a:tr h="371320">
                <a:tc>
                  <a:txBody>
                    <a:bodyPr/>
                    <a:lstStyle/>
                    <a:p>
                      <a:r>
                        <a:rPr lang="en-US" sz="1600" dirty="0"/>
                        <a:t>Output Expected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The image without the irrelevant parts.</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552414375"/>
                  </a:ext>
                </a:extLst>
              </a:tr>
              <a:tr h="371320">
                <a:tc>
                  <a:txBody>
                    <a:bodyPr/>
                    <a:lstStyle/>
                    <a:p>
                      <a:r>
                        <a:rPr lang="en-US" sz="1600" dirty="0"/>
                        <a:t>Output Obtained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The </a:t>
                      </a:r>
                      <a:r>
                        <a:rPr lang="en-US" sz="1600" dirty="0" err="1"/>
                        <a:t>thresholded</a:t>
                      </a:r>
                      <a:r>
                        <a:rPr lang="en-US" sz="1600" dirty="0"/>
                        <a:t> image is obtained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3183301694"/>
                  </a:ext>
                </a:extLst>
              </a:tr>
              <a:tr h="371320">
                <a:tc>
                  <a:txBody>
                    <a:bodyPr/>
                    <a:lstStyle/>
                    <a:p>
                      <a:r>
                        <a:rPr lang="en-US" sz="1600" dirty="0"/>
                        <a:t>Result</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Successful</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4253912500"/>
                  </a:ext>
                </a:extLst>
              </a:tr>
            </a:tbl>
          </a:graphicData>
        </a:graphic>
      </p:graphicFrame>
      <p:sp>
        <p:nvSpPr>
          <p:cNvPr id="10" name="TextBox 9">
            <a:extLst>
              <a:ext uri="{FF2B5EF4-FFF2-40B4-BE49-F238E27FC236}">
                <a16:creationId xmlns:a16="http://schemas.microsoft.com/office/drawing/2014/main" id="{60877794-1920-33D1-C94F-2E92F0B44F4D}"/>
              </a:ext>
            </a:extLst>
          </p:cNvPr>
          <p:cNvSpPr txBox="1"/>
          <p:nvPr/>
        </p:nvSpPr>
        <p:spPr>
          <a:xfrm>
            <a:off x="3876292" y="3740392"/>
            <a:ext cx="3826817" cy="369332"/>
          </a:xfrm>
          <a:prstGeom prst="rect">
            <a:avLst/>
          </a:prstGeom>
          <a:noFill/>
        </p:spPr>
        <p:txBody>
          <a:bodyPr wrap="none" rtlCol="0">
            <a:spAutoFit/>
          </a:bodyPr>
          <a:lstStyle/>
          <a:p>
            <a:r>
              <a:rPr lang="en-US" b="1" dirty="0">
                <a:latin typeface="Palatino" pitchFamily="2" charset="77"/>
                <a:ea typeface="Palatino" pitchFamily="2" charset="77"/>
              </a:rPr>
              <a:t>Table 4. Test case for Thresholding</a:t>
            </a:r>
          </a:p>
        </p:txBody>
      </p:sp>
    </p:spTree>
    <p:extLst>
      <p:ext uri="{BB962C8B-B14F-4D97-AF65-F5344CB8AC3E}">
        <p14:creationId xmlns:p14="http://schemas.microsoft.com/office/powerpoint/2010/main" val="2514880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48</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652765" y="0"/>
            <a:ext cx="6109398"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SYSTEM TESTING</a:t>
            </a:r>
            <a:endParaRPr lang="en-US" sz="3600" dirty="0"/>
          </a:p>
        </p:txBody>
      </p:sp>
      <p:graphicFrame>
        <p:nvGraphicFramePr>
          <p:cNvPr id="3" name="Table 2">
            <a:extLst>
              <a:ext uri="{FF2B5EF4-FFF2-40B4-BE49-F238E27FC236}">
                <a16:creationId xmlns:a16="http://schemas.microsoft.com/office/drawing/2014/main" id="{5CF98A0E-B984-BE6A-4538-07F529DA8635}"/>
              </a:ext>
            </a:extLst>
          </p:cNvPr>
          <p:cNvGraphicFramePr>
            <a:graphicFrameLocks noGrp="1"/>
          </p:cNvGraphicFramePr>
          <p:nvPr>
            <p:extLst>
              <p:ext uri="{D42A27DB-BD31-4B8C-83A1-F6EECF244321}">
                <p14:modId xmlns:p14="http://schemas.microsoft.com/office/powerpoint/2010/main" val="1473364083"/>
              </p:ext>
            </p:extLst>
          </p:nvPr>
        </p:nvGraphicFramePr>
        <p:xfrm>
          <a:off x="1920016" y="1166687"/>
          <a:ext cx="8128000" cy="2227920"/>
        </p:xfrm>
        <a:graphic>
          <a:graphicData uri="http://schemas.openxmlformats.org/drawingml/2006/table">
            <a:tbl>
              <a:tblPr firstRow="1" bandRow="1">
                <a:tableStyleId>{5A111915-BE36-4E01-A7E5-04B1672EAD32}</a:tableStyleId>
              </a:tblPr>
              <a:tblGrid>
                <a:gridCol w="2069180">
                  <a:extLst>
                    <a:ext uri="{9D8B030D-6E8A-4147-A177-3AD203B41FA5}">
                      <a16:colId xmlns:a16="http://schemas.microsoft.com/office/drawing/2014/main" val="2999908108"/>
                    </a:ext>
                  </a:extLst>
                </a:gridCol>
                <a:gridCol w="6058820">
                  <a:extLst>
                    <a:ext uri="{9D8B030D-6E8A-4147-A177-3AD203B41FA5}">
                      <a16:colId xmlns:a16="http://schemas.microsoft.com/office/drawing/2014/main" val="1391029708"/>
                    </a:ext>
                  </a:extLst>
                </a:gridCol>
              </a:tblGrid>
              <a:tr h="371320">
                <a:tc>
                  <a:txBody>
                    <a:bodyPr/>
                    <a:lstStyle/>
                    <a:p>
                      <a:r>
                        <a:rPr lang="en-US" sz="1600" dirty="0"/>
                        <a:t>Test Case Sl. No</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5</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886639188"/>
                  </a:ext>
                </a:extLst>
              </a:tr>
              <a:tr h="371320">
                <a:tc>
                  <a:txBody>
                    <a:bodyPr/>
                    <a:lstStyle/>
                    <a:p>
                      <a:r>
                        <a:rPr lang="en-US" sz="1600" dirty="0"/>
                        <a:t>Test Name</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a:t>High-pass </a:t>
                      </a:r>
                      <a:r>
                        <a:rPr lang="en-US" sz="1600" dirty="0"/>
                        <a:t>Filtering</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40657056"/>
                  </a:ext>
                </a:extLst>
              </a:tr>
              <a:tr h="371320">
                <a:tc>
                  <a:txBody>
                    <a:bodyPr/>
                    <a:lstStyle/>
                    <a:p>
                      <a:r>
                        <a:rPr lang="en-US" sz="1600" dirty="0"/>
                        <a:t>Test Feature</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To sharpen the PCB image at the concerned zones.</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4215737088"/>
                  </a:ext>
                </a:extLst>
              </a:tr>
              <a:tr h="371320">
                <a:tc>
                  <a:txBody>
                    <a:bodyPr/>
                    <a:lstStyle/>
                    <a:p>
                      <a:r>
                        <a:rPr lang="en-US" sz="1600" dirty="0"/>
                        <a:t>Output Expected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Sharpened PCB image</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552414375"/>
                  </a:ext>
                </a:extLst>
              </a:tr>
              <a:tr h="371320">
                <a:tc>
                  <a:txBody>
                    <a:bodyPr/>
                    <a:lstStyle/>
                    <a:p>
                      <a:r>
                        <a:rPr lang="en-US" sz="1600" dirty="0"/>
                        <a:t>Output Obtained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Sharpened image is obtained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3183301694"/>
                  </a:ext>
                </a:extLst>
              </a:tr>
              <a:tr h="371320">
                <a:tc>
                  <a:txBody>
                    <a:bodyPr/>
                    <a:lstStyle/>
                    <a:p>
                      <a:r>
                        <a:rPr lang="en-US" sz="1600" dirty="0"/>
                        <a:t>Result</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Successful</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4253912500"/>
                  </a:ext>
                </a:extLst>
              </a:tr>
            </a:tbl>
          </a:graphicData>
        </a:graphic>
      </p:graphicFrame>
      <p:sp>
        <p:nvSpPr>
          <p:cNvPr id="8" name="TextBox 7">
            <a:extLst>
              <a:ext uri="{FF2B5EF4-FFF2-40B4-BE49-F238E27FC236}">
                <a16:creationId xmlns:a16="http://schemas.microsoft.com/office/drawing/2014/main" id="{AE16EF21-6E98-5CDC-6027-193E2EBEFFE3}"/>
              </a:ext>
            </a:extLst>
          </p:cNvPr>
          <p:cNvSpPr txBox="1"/>
          <p:nvPr/>
        </p:nvSpPr>
        <p:spPr>
          <a:xfrm>
            <a:off x="3456633" y="776604"/>
            <a:ext cx="4435958" cy="369332"/>
          </a:xfrm>
          <a:prstGeom prst="rect">
            <a:avLst/>
          </a:prstGeom>
          <a:noFill/>
        </p:spPr>
        <p:txBody>
          <a:bodyPr wrap="none" rtlCol="0">
            <a:spAutoFit/>
          </a:bodyPr>
          <a:lstStyle/>
          <a:p>
            <a:r>
              <a:rPr lang="en-US" b="1" dirty="0">
                <a:latin typeface="Palatino" pitchFamily="2" charset="77"/>
                <a:ea typeface="Palatino" pitchFamily="2" charset="77"/>
              </a:rPr>
              <a:t>Table 5. Test case for High-pass Filtering</a:t>
            </a:r>
          </a:p>
        </p:txBody>
      </p:sp>
      <p:graphicFrame>
        <p:nvGraphicFramePr>
          <p:cNvPr id="9" name="Table 8">
            <a:extLst>
              <a:ext uri="{FF2B5EF4-FFF2-40B4-BE49-F238E27FC236}">
                <a16:creationId xmlns:a16="http://schemas.microsoft.com/office/drawing/2014/main" id="{53A1F42D-B0C1-7491-3A88-7F2B62C35026}"/>
              </a:ext>
            </a:extLst>
          </p:cNvPr>
          <p:cNvGraphicFramePr>
            <a:graphicFrameLocks noGrp="1"/>
          </p:cNvGraphicFramePr>
          <p:nvPr>
            <p:extLst>
              <p:ext uri="{D42A27DB-BD31-4B8C-83A1-F6EECF244321}">
                <p14:modId xmlns:p14="http://schemas.microsoft.com/office/powerpoint/2010/main" val="2144409300"/>
              </p:ext>
            </p:extLst>
          </p:nvPr>
        </p:nvGraphicFramePr>
        <p:xfrm>
          <a:off x="1920016" y="4060069"/>
          <a:ext cx="8128000" cy="2227920"/>
        </p:xfrm>
        <a:graphic>
          <a:graphicData uri="http://schemas.openxmlformats.org/drawingml/2006/table">
            <a:tbl>
              <a:tblPr firstRow="1" bandRow="1">
                <a:tableStyleId>{5A111915-BE36-4E01-A7E5-04B1672EAD32}</a:tableStyleId>
              </a:tblPr>
              <a:tblGrid>
                <a:gridCol w="2069180">
                  <a:extLst>
                    <a:ext uri="{9D8B030D-6E8A-4147-A177-3AD203B41FA5}">
                      <a16:colId xmlns:a16="http://schemas.microsoft.com/office/drawing/2014/main" val="2999908108"/>
                    </a:ext>
                  </a:extLst>
                </a:gridCol>
                <a:gridCol w="6058820">
                  <a:extLst>
                    <a:ext uri="{9D8B030D-6E8A-4147-A177-3AD203B41FA5}">
                      <a16:colId xmlns:a16="http://schemas.microsoft.com/office/drawing/2014/main" val="1391029708"/>
                    </a:ext>
                  </a:extLst>
                </a:gridCol>
              </a:tblGrid>
              <a:tr h="371320">
                <a:tc>
                  <a:txBody>
                    <a:bodyPr/>
                    <a:lstStyle/>
                    <a:p>
                      <a:r>
                        <a:rPr lang="en-US" sz="1600" dirty="0"/>
                        <a:t>Test Case Sl. No</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6</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886639188"/>
                  </a:ext>
                </a:extLst>
              </a:tr>
              <a:tr h="371320">
                <a:tc>
                  <a:txBody>
                    <a:bodyPr/>
                    <a:lstStyle/>
                    <a:p>
                      <a:r>
                        <a:rPr lang="en-US" sz="1600" dirty="0"/>
                        <a:t>Test Name</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Classification of PCB image</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40657056"/>
                  </a:ext>
                </a:extLst>
              </a:tr>
              <a:tr h="371320">
                <a:tc>
                  <a:txBody>
                    <a:bodyPr/>
                    <a:lstStyle/>
                    <a:p>
                      <a:r>
                        <a:rPr lang="en-US" sz="1600" dirty="0"/>
                        <a:t>Test Feature</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Relevance to fit possible in classification model</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4215737088"/>
                  </a:ext>
                </a:extLst>
              </a:tr>
              <a:tr h="371320">
                <a:tc>
                  <a:txBody>
                    <a:bodyPr/>
                    <a:lstStyle/>
                    <a:p>
                      <a:r>
                        <a:rPr lang="en-US" sz="1600" dirty="0"/>
                        <a:t>Output Expected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The defect class to which the PCB belongs</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552414375"/>
                  </a:ext>
                </a:extLst>
              </a:tr>
              <a:tr h="371320">
                <a:tc>
                  <a:txBody>
                    <a:bodyPr/>
                    <a:lstStyle/>
                    <a:p>
                      <a:r>
                        <a:rPr lang="en-US" sz="1600" dirty="0"/>
                        <a:t>Output Obtained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Obtained page showing classification</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3183301694"/>
                  </a:ext>
                </a:extLst>
              </a:tr>
              <a:tr h="371320">
                <a:tc>
                  <a:txBody>
                    <a:bodyPr/>
                    <a:lstStyle/>
                    <a:p>
                      <a:r>
                        <a:rPr lang="en-US" sz="1600" dirty="0"/>
                        <a:t>Result</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Successful</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4253912500"/>
                  </a:ext>
                </a:extLst>
              </a:tr>
            </a:tbl>
          </a:graphicData>
        </a:graphic>
      </p:graphicFrame>
      <p:sp>
        <p:nvSpPr>
          <p:cNvPr id="10" name="TextBox 9">
            <a:extLst>
              <a:ext uri="{FF2B5EF4-FFF2-40B4-BE49-F238E27FC236}">
                <a16:creationId xmlns:a16="http://schemas.microsoft.com/office/drawing/2014/main" id="{60877794-1920-33D1-C94F-2E92F0B44F4D}"/>
              </a:ext>
            </a:extLst>
          </p:cNvPr>
          <p:cNvSpPr txBox="1"/>
          <p:nvPr/>
        </p:nvSpPr>
        <p:spPr>
          <a:xfrm>
            <a:off x="3615940" y="3690737"/>
            <a:ext cx="3826817" cy="369332"/>
          </a:xfrm>
          <a:prstGeom prst="rect">
            <a:avLst/>
          </a:prstGeom>
          <a:noFill/>
        </p:spPr>
        <p:txBody>
          <a:bodyPr wrap="none" rtlCol="0">
            <a:spAutoFit/>
          </a:bodyPr>
          <a:lstStyle/>
          <a:p>
            <a:r>
              <a:rPr lang="en-US" b="1" dirty="0">
                <a:latin typeface="Palatino" pitchFamily="2" charset="77"/>
                <a:ea typeface="Palatino" pitchFamily="2" charset="77"/>
              </a:rPr>
              <a:t>Table 6. Test case for Thresholding</a:t>
            </a:r>
          </a:p>
        </p:txBody>
      </p:sp>
    </p:spTree>
    <p:extLst>
      <p:ext uri="{BB962C8B-B14F-4D97-AF65-F5344CB8AC3E}">
        <p14:creationId xmlns:p14="http://schemas.microsoft.com/office/powerpoint/2010/main" val="3654172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49</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652765" y="0"/>
            <a:ext cx="6109398"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SYSTEM TESTING</a:t>
            </a:r>
            <a:endParaRPr lang="en-US" sz="3600" dirty="0"/>
          </a:p>
        </p:txBody>
      </p:sp>
      <p:graphicFrame>
        <p:nvGraphicFramePr>
          <p:cNvPr id="3" name="Table 2">
            <a:extLst>
              <a:ext uri="{FF2B5EF4-FFF2-40B4-BE49-F238E27FC236}">
                <a16:creationId xmlns:a16="http://schemas.microsoft.com/office/drawing/2014/main" id="{5CF98A0E-B984-BE6A-4538-07F529DA8635}"/>
              </a:ext>
            </a:extLst>
          </p:cNvPr>
          <p:cNvGraphicFramePr>
            <a:graphicFrameLocks noGrp="1"/>
          </p:cNvGraphicFramePr>
          <p:nvPr>
            <p:extLst>
              <p:ext uri="{D42A27DB-BD31-4B8C-83A1-F6EECF244321}">
                <p14:modId xmlns:p14="http://schemas.microsoft.com/office/powerpoint/2010/main" val="492712727"/>
              </p:ext>
            </p:extLst>
          </p:nvPr>
        </p:nvGraphicFramePr>
        <p:xfrm>
          <a:off x="1827651" y="1193474"/>
          <a:ext cx="8128000" cy="2227920"/>
        </p:xfrm>
        <a:graphic>
          <a:graphicData uri="http://schemas.openxmlformats.org/drawingml/2006/table">
            <a:tbl>
              <a:tblPr firstRow="1" bandRow="1">
                <a:tableStyleId>{5A111915-BE36-4E01-A7E5-04B1672EAD32}</a:tableStyleId>
              </a:tblPr>
              <a:tblGrid>
                <a:gridCol w="2069180">
                  <a:extLst>
                    <a:ext uri="{9D8B030D-6E8A-4147-A177-3AD203B41FA5}">
                      <a16:colId xmlns:a16="http://schemas.microsoft.com/office/drawing/2014/main" val="2999908108"/>
                    </a:ext>
                  </a:extLst>
                </a:gridCol>
                <a:gridCol w="6058820">
                  <a:extLst>
                    <a:ext uri="{9D8B030D-6E8A-4147-A177-3AD203B41FA5}">
                      <a16:colId xmlns:a16="http://schemas.microsoft.com/office/drawing/2014/main" val="1391029708"/>
                    </a:ext>
                  </a:extLst>
                </a:gridCol>
              </a:tblGrid>
              <a:tr h="371320">
                <a:tc>
                  <a:txBody>
                    <a:bodyPr/>
                    <a:lstStyle/>
                    <a:p>
                      <a:r>
                        <a:rPr lang="en-US" sz="1600" dirty="0"/>
                        <a:t>Test Case Sl. No</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7</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886639188"/>
                  </a:ext>
                </a:extLst>
              </a:tr>
              <a:tr h="371320">
                <a:tc>
                  <a:txBody>
                    <a:bodyPr/>
                    <a:lstStyle/>
                    <a:p>
                      <a:r>
                        <a:rPr lang="en-US" sz="1600" dirty="0"/>
                        <a:t>Test Name</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Main GUI screen</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40657056"/>
                  </a:ext>
                </a:extLst>
              </a:tr>
              <a:tr h="371320">
                <a:tc>
                  <a:txBody>
                    <a:bodyPr/>
                    <a:lstStyle/>
                    <a:p>
                      <a:r>
                        <a:rPr lang="en-US" sz="1600" dirty="0"/>
                        <a:t>Test Feature</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It gives button to choose the image</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4215737088"/>
                  </a:ext>
                </a:extLst>
              </a:tr>
              <a:tr h="371320">
                <a:tc>
                  <a:txBody>
                    <a:bodyPr/>
                    <a:lstStyle/>
                    <a:p>
                      <a:r>
                        <a:rPr lang="en-US" sz="1600" dirty="0"/>
                        <a:t>Output Expected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Main GUI screen</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552414375"/>
                  </a:ext>
                </a:extLst>
              </a:tr>
              <a:tr h="371320">
                <a:tc>
                  <a:txBody>
                    <a:bodyPr/>
                    <a:lstStyle/>
                    <a:p>
                      <a:r>
                        <a:rPr lang="en-US" sz="1600" dirty="0"/>
                        <a:t>Output Obtained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Main GUI screen with options</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3183301694"/>
                  </a:ext>
                </a:extLst>
              </a:tr>
              <a:tr h="371320">
                <a:tc>
                  <a:txBody>
                    <a:bodyPr/>
                    <a:lstStyle/>
                    <a:p>
                      <a:r>
                        <a:rPr lang="en-US" sz="1600" dirty="0"/>
                        <a:t>Result</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Successful</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4253912500"/>
                  </a:ext>
                </a:extLst>
              </a:tr>
            </a:tbl>
          </a:graphicData>
        </a:graphic>
      </p:graphicFrame>
      <p:sp>
        <p:nvSpPr>
          <p:cNvPr id="8" name="TextBox 7">
            <a:extLst>
              <a:ext uri="{FF2B5EF4-FFF2-40B4-BE49-F238E27FC236}">
                <a16:creationId xmlns:a16="http://schemas.microsoft.com/office/drawing/2014/main" id="{AE16EF21-6E98-5CDC-6027-193E2EBEFFE3}"/>
              </a:ext>
            </a:extLst>
          </p:cNvPr>
          <p:cNvSpPr txBox="1"/>
          <p:nvPr/>
        </p:nvSpPr>
        <p:spPr>
          <a:xfrm>
            <a:off x="3649435" y="824142"/>
            <a:ext cx="3839641" cy="369332"/>
          </a:xfrm>
          <a:prstGeom prst="rect">
            <a:avLst/>
          </a:prstGeom>
          <a:noFill/>
        </p:spPr>
        <p:txBody>
          <a:bodyPr wrap="none" rtlCol="0">
            <a:spAutoFit/>
          </a:bodyPr>
          <a:lstStyle/>
          <a:p>
            <a:r>
              <a:rPr lang="en-US" b="1" dirty="0">
                <a:latin typeface="Palatino" pitchFamily="2" charset="77"/>
                <a:ea typeface="Palatino" pitchFamily="2" charset="77"/>
              </a:rPr>
              <a:t>Table 7. Test case for the main GUI</a:t>
            </a:r>
          </a:p>
        </p:txBody>
      </p:sp>
      <p:graphicFrame>
        <p:nvGraphicFramePr>
          <p:cNvPr id="9" name="Table 8">
            <a:extLst>
              <a:ext uri="{FF2B5EF4-FFF2-40B4-BE49-F238E27FC236}">
                <a16:creationId xmlns:a16="http://schemas.microsoft.com/office/drawing/2014/main" id="{53A1F42D-B0C1-7491-3A88-7F2B62C35026}"/>
              </a:ext>
            </a:extLst>
          </p:cNvPr>
          <p:cNvGraphicFramePr>
            <a:graphicFrameLocks noGrp="1"/>
          </p:cNvGraphicFramePr>
          <p:nvPr>
            <p:extLst>
              <p:ext uri="{D42A27DB-BD31-4B8C-83A1-F6EECF244321}">
                <p14:modId xmlns:p14="http://schemas.microsoft.com/office/powerpoint/2010/main" val="3817504671"/>
              </p:ext>
            </p:extLst>
          </p:nvPr>
        </p:nvGraphicFramePr>
        <p:xfrm>
          <a:off x="1827651" y="4050645"/>
          <a:ext cx="8128000" cy="2227920"/>
        </p:xfrm>
        <a:graphic>
          <a:graphicData uri="http://schemas.openxmlformats.org/drawingml/2006/table">
            <a:tbl>
              <a:tblPr firstRow="1" bandRow="1">
                <a:tableStyleId>{5A111915-BE36-4E01-A7E5-04B1672EAD32}</a:tableStyleId>
              </a:tblPr>
              <a:tblGrid>
                <a:gridCol w="2069180">
                  <a:extLst>
                    <a:ext uri="{9D8B030D-6E8A-4147-A177-3AD203B41FA5}">
                      <a16:colId xmlns:a16="http://schemas.microsoft.com/office/drawing/2014/main" val="2999908108"/>
                    </a:ext>
                  </a:extLst>
                </a:gridCol>
                <a:gridCol w="6058820">
                  <a:extLst>
                    <a:ext uri="{9D8B030D-6E8A-4147-A177-3AD203B41FA5}">
                      <a16:colId xmlns:a16="http://schemas.microsoft.com/office/drawing/2014/main" val="1391029708"/>
                    </a:ext>
                  </a:extLst>
                </a:gridCol>
              </a:tblGrid>
              <a:tr h="371320">
                <a:tc>
                  <a:txBody>
                    <a:bodyPr/>
                    <a:lstStyle/>
                    <a:p>
                      <a:r>
                        <a:rPr lang="en-US" sz="1600" dirty="0"/>
                        <a:t>Test Case Sl. No</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8</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886639188"/>
                  </a:ext>
                </a:extLst>
              </a:tr>
              <a:tr h="371320">
                <a:tc>
                  <a:txBody>
                    <a:bodyPr/>
                    <a:lstStyle/>
                    <a:p>
                      <a:r>
                        <a:rPr lang="en-US" sz="1600" dirty="0"/>
                        <a:t>Test Name</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Upload functionality check</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40657056"/>
                  </a:ext>
                </a:extLst>
              </a:tr>
              <a:tr h="371320">
                <a:tc>
                  <a:txBody>
                    <a:bodyPr/>
                    <a:lstStyle/>
                    <a:p>
                      <a:r>
                        <a:rPr lang="en-US" sz="1600" dirty="0"/>
                        <a:t>Test Feature</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Uploads image to webpage</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4215737088"/>
                  </a:ext>
                </a:extLst>
              </a:tr>
              <a:tr h="371320">
                <a:tc>
                  <a:txBody>
                    <a:bodyPr/>
                    <a:lstStyle/>
                    <a:p>
                      <a:r>
                        <a:rPr lang="en-US" sz="1600" dirty="0"/>
                        <a:t>Output Expected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The name of image on webpage</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552414375"/>
                  </a:ext>
                </a:extLst>
              </a:tr>
              <a:tr h="371320">
                <a:tc>
                  <a:txBody>
                    <a:bodyPr/>
                    <a:lstStyle/>
                    <a:p>
                      <a:r>
                        <a:rPr lang="en-US" sz="1600" dirty="0"/>
                        <a:t>Output Obtained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Defect name appearing on webpage</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3183301694"/>
                  </a:ext>
                </a:extLst>
              </a:tr>
              <a:tr h="371320">
                <a:tc>
                  <a:txBody>
                    <a:bodyPr/>
                    <a:lstStyle/>
                    <a:p>
                      <a:r>
                        <a:rPr lang="en-US" sz="1600" dirty="0"/>
                        <a:t>Result</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Successful</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4253912500"/>
                  </a:ext>
                </a:extLst>
              </a:tr>
            </a:tbl>
          </a:graphicData>
        </a:graphic>
      </p:graphicFrame>
      <p:sp>
        <p:nvSpPr>
          <p:cNvPr id="10" name="TextBox 9">
            <a:extLst>
              <a:ext uri="{FF2B5EF4-FFF2-40B4-BE49-F238E27FC236}">
                <a16:creationId xmlns:a16="http://schemas.microsoft.com/office/drawing/2014/main" id="{60877794-1920-33D1-C94F-2E92F0B44F4D}"/>
              </a:ext>
            </a:extLst>
          </p:cNvPr>
          <p:cNvSpPr txBox="1"/>
          <p:nvPr/>
        </p:nvSpPr>
        <p:spPr>
          <a:xfrm>
            <a:off x="3390099" y="3649183"/>
            <a:ext cx="4634730" cy="369332"/>
          </a:xfrm>
          <a:prstGeom prst="rect">
            <a:avLst/>
          </a:prstGeom>
          <a:noFill/>
        </p:spPr>
        <p:txBody>
          <a:bodyPr wrap="none" rtlCol="0">
            <a:spAutoFit/>
          </a:bodyPr>
          <a:lstStyle/>
          <a:p>
            <a:r>
              <a:rPr lang="en-US" b="1" dirty="0">
                <a:latin typeface="Palatino" pitchFamily="2" charset="77"/>
                <a:ea typeface="Palatino" pitchFamily="2" charset="77"/>
              </a:rPr>
              <a:t>Table 8. Test case for Upload image button</a:t>
            </a:r>
          </a:p>
        </p:txBody>
      </p:sp>
    </p:spTree>
    <p:extLst>
      <p:ext uri="{BB962C8B-B14F-4D97-AF65-F5344CB8AC3E}">
        <p14:creationId xmlns:p14="http://schemas.microsoft.com/office/powerpoint/2010/main" val="320365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398E6-8540-B78A-F746-2D59B86CA0FA}"/>
              </a:ext>
            </a:extLst>
          </p:cNvPr>
          <p:cNvSpPr>
            <a:spLocks noGrp="1"/>
          </p:cNvSpPr>
          <p:nvPr>
            <p:ph type="title"/>
          </p:nvPr>
        </p:nvSpPr>
        <p:spPr>
          <a:xfrm>
            <a:off x="924911" y="-106696"/>
            <a:ext cx="9905998" cy="1478570"/>
          </a:xfrm>
        </p:spPr>
        <p:txBody>
          <a:body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introduction</a:t>
            </a:r>
            <a:endParaRPr lang="en-US" dirty="0"/>
          </a:p>
        </p:txBody>
      </p:sp>
      <p:sp>
        <p:nvSpPr>
          <p:cNvPr id="3" name="TextBox 2">
            <a:extLst>
              <a:ext uri="{FF2B5EF4-FFF2-40B4-BE49-F238E27FC236}">
                <a16:creationId xmlns:a16="http://schemas.microsoft.com/office/drawing/2014/main" id="{8BF9A8FF-8ECF-EA0B-0F29-20AD67C2727D}"/>
              </a:ext>
            </a:extLst>
          </p:cNvPr>
          <p:cNvSpPr txBox="1"/>
          <p:nvPr/>
        </p:nvSpPr>
        <p:spPr>
          <a:xfrm>
            <a:off x="924911" y="1279936"/>
            <a:ext cx="2872902" cy="523220"/>
          </a:xfrm>
          <a:prstGeom prst="rect">
            <a:avLst/>
          </a:prstGeom>
          <a:noFill/>
        </p:spPr>
        <p:txBody>
          <a:bodyPr wrap="non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MOTIVATION</a:t>
            </a:r>
          </a:p>
        </p:txBody>
      </p:sp>
      <p:sp>
        <p:nvSpPr>
          <p:cNvPr id="5" name="TextBox 4">
            <a:extLst>
              <a:ext uri="{FF2B5EF4-FFF2-40B4-BE49-F238E27FC236}">
                <a16:creationId xmlns:a16="http://schemas.microsoft.com/office/drawing/2014/main" id="{0D6F983F-45B7-4772-2AD5-16E21B530E18}"/>
              </a:ext>
            </a:extLst>
          </p:cNvPr>
          <p:cNvSpPr txBox="1"/>
          <p:nvPr/>
        </p:nvSpPr>
        <p:spPr>
          <a:xfrm>
            <a:off x="924911" y="2065566"/>
            <a:ext cx="10774510" cy="2862322"/>
          </a:xfrm>
          <a:prstGeom prst="rect">
            <a:avLst/>
          </a:prstGeom>
          <a:noFill/>
        </p:spPr>
        <p:txBody>
          <a:bodyPr wrap="square" rtlCol="0">
            <a:spAutoFit/>
          </a:bodyPr>
          <a:lstStyle/>
          <a:p>
            <a:pPr marL="285750" indent="-285750">
              <a:buFont typeface="Wingdings" pitchFamily="2" charset="2"/>
              <a:buChar char="§"/>
            </a:pPr>
            <a:r>
              <a:rPr lang="en-US" sz="2000" dirty="0">
                <a:latin typeface="Palatino" pitchFamily="2" charset="77"/>
                <a:ea typeface="Palatino" pitchFamily="2" charset="77"/>
              </a:rPr>
              <a:t>Automate PCB defect detection to enhance efficiency, reduce costs, and improve product quality.</a:t>
            </a:r>
          </a:p>
          <a:p>
            <a:pPr marL="285750" indent="-285750">
              <a:buFont typeface="Wingdings" pitchFamily="2" charset="2"/>
              <a:buChar char="§"/>
            </a:pPr>
            <a:endParaRPr lang="en-US" sz="2000" dirty="0">
              <a:latin typeface="Palatino" pitchFamily="2" charset="77"/>
              <a:ea typeface="Palatino" pitchFamily="2" charset="77"/>
            </a:endParaRPr>
          </a:p>
          <a:p>
            <a:pPr marL="285750" indent="-285750">
              <a:buFont typeface="Wingdings" pitchFamily="2" charset="2"/>
              <a:buChar char="§"/>
            </a:pPr>
            <a:r>
              <a:rPr lang="en-US" sz="2000" dirty="0">
                <a:latin typeface="Palatino" pitchFamily="2" charset="77"/>
                <a:ea typeface="Palatino" pitchFamily="2" charset="77"/>
              </a:rPr>
              <a:t>Implement a real-time defect detection system to prevent the production of defective PCBs and reduce costs.</a:t>
            </a:r>
          </a:p>
          <a:p>
            <a:pPr marL="285750" indent="-285750">
              <a:buFont typeface="Wingdings" pitchFamily="2" charset="2"/>
              <a:buChar char="§"/>
            </a:pPr>
            <a:endParaRPr lang="en-US" sz="2000" dirty="0">
              <a:latin typeface="Palatino" pitchFamily="2" charset="77"/>
              <a:ea typeface="Palatino" pitchFamily="2" charset="77"/>
            </a:endParaRPr>
          </a:p>
          <a:p>
            <a:pPr marL="285750" indent="-285750">
              <a:buFont typeface="Wingdings" pitchFamily="2" charset="2"/>
              <a:buChar char="§"/>
            </a:pPr>
            <a:r>
              <a:rPr lang="en-US" sz="2000" dirty="0">
                <a:latin typeface="Palatino" pitchFamily="2" charset="77"/>
                <a:ea typeface="Palatino" pitchFamily="2" charset="77"/>
              </a:rPr>
              <a:t>Leverage deep learning to automate defect detection for complex PCB designs.</a:t>
            </a:r>
          </a:p>
          <a:p>
            <a:pPr marL="285750" indent="-285750">
              <a:buFont typeface="Wingdings" pitchFamily="2" charset="2"/>
              <a:buChar char="§"/>
            </a:pPr>
            <a:endParaRPr lang="en-US" sz="2000" dirty="0">
              <a:latin typeface="Palatino" pitchFamily="2" charset="77"/>
              <a:ea typeface="Palatino" pitchFamily="2" charset="77"/>
            </a:endParaRPr>
          </a:p>
          <a:p>
            <a:pPr marL="285750" indent="-285750">
              <a:buFont typeface="Wingdings" pitchFamily="2" charset="2"/>
              <a:buChar char="§"/>
            </a:pPr>
            <a:r>
              <a:rPr lang="en-US" sz="2000" dirty="0">
                <a:latin typeface="Palatino" pitchFamily="2" charset="77"/>
                <a:ea typeface="Palatino" pitchFamily="2" charset="77"/>
              </a:rPr>
              <a:t>Enhance manufacturing accuracy and reliability through automated PCB defect detection.</a:t>
            </a:r>
          </a:p>
        </p:txBody>
      </p:sp>
      <p:sp>
        <p:nvSpPr>
          <p:cNvPr id="8" name="TextBox 7">
            <a:extLst>
              <a:ext uri="{FF2B5EF4-FFF2-40B4-BE49-F238E27FC236}">
                <a16:creationId xmlns:a16="http://schemas.microsoft.com/office/drawing/2014/main" id="{E2886F80-5E3E-4FC4-548F-8BC2C41B4861}"/>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9" name="Slide Number Placeholder 4">
            <a:extLst>
              <a:ext uri="{FF2B5EF4-FFF2-40B4-BE49-F238E27FC236}">
                <a16:creationId xmlns:a16="http://schemas.microsoft.com/office/drawing/2014/main" id="{4B579F7A-F778-7164-526F-AF3B0E5D2F98}"/>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5</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9903199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50</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652765" y="0"/>
            <a:ext cx="6109398"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SYSTEM TESTING</a:t>
            </a:r>
            <a:endParaRPr lang="en-US" sz="3600" dirty="0"/>
          </a:p>
        </p:txBody>
      </p:sp>
      <p:graphicFrame>
        <p:nvGraphicFramePr>
          <p:cNvPr id="3" name="Table 2">
            <a:extLst>
              <a:ext uri="{FF2B5EF4-FFF2-40B4-BE49-F238E27FC236}">
                <a16:creationId xmlns:a16="http://schemas.microsoft.com/office/drawing/2014/main" id="{5CF98A0E-B984-BE6A-4538-07F529DA8635}"/>
              </a:ext>
            </a:extLst>
          </p:cNvPr>
          <p:cNvGraphicFramePr>
            <a:graphicFrameLocks noGrp="1"/>
          </p:cNvGraphicFramePr>
          <p:nvPr>
            <p:extLst>
              <p:ext uri="{D42A27DB-BD31-4B8C-83A1-F6EECF244321}">
                <p14:modId xmlns:p14="http://schemas.microsoft.com/office/powerpoint/2010/main" val="88906658"/>
              </p:ext>
            </p:extLst>
          </p:nvPr>
        </p:nvGraphicFramePr>
        <p:xfrm>
          <a:off x="1827651" y="1516692"/>
          <a:ext cx="8128000" cy="2227920"/>
        </p:xfrm>
        <a:graphic>
          <a:graphicData uri="http://schemas.openxmlformats.org/drawingml/2006/table">
            <a:tbl>
              <a:tblPr firstRow="1" bandRow="1">
                <a:tableStyleId>{5A111915-BE36-4E01-A7E5-04B1672EAD32}</a:tableStyleId>
              </a:tblPr>
              <a:tblGrid>
                <a:gridCol w="2069180">
                  <a:extLst>
                    <a:ext uri="{9D8B030D-6E8A-4147-A177-3AD203B41FA5}">
                      <a16:colId xmlns:a16="http://schemas.microsoft.com/office/drawing/2014/main" val="2999908108"/>
                    </a:ext>
                  </a:extLst>
                </a:gridCol>
                <a:gridCol w="6058820">
                  <a:extLst>
                    <a:ext uri="{9D8B030D-6E8A-4147-A177-3AD203B41FA5}">
                      <a16:colId xmlns:a16="http://schemas.microsoft.com/office/drawing/2014/main" val="1391029708"/>
                    </a:ext>
                  </a:extLst>
                </a:gridCol>
              </a:tblGrid>
              <a:tr h="371320">
                <a:tc>
                  <a:txBody>
                    <a:bodyPr/>
                    <a:lstStyle/>
                    <a:p>
                      <a:r>
                        <a:rPr lang="en-US" sz="1600" dirty="0"/>
                        <a:t>Test Case Sl. No</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9</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886639188"/>
                  </a:ext>
                </a:extLst>
              </a:tr>
              <a:tr h="371320">
                <a:tc>
                  <a:txBody>
                    <a:bodyPr/>
                    <a:lstStyle/>
                    <a:p>
                      <a:r>
                        <a:rPr lang="en-US" sz="1600" dirty="0"/>
                        <a:t>Test Name</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Submit button functionality check</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40657056"/>
                  </a:ext>
                </a:extLst>
              </a:tr>
              <a:tr h="371320">
                <a:tc>
                  <a:txBody>
                    <a:bodyPr/>
                    <a:lstStyle/>
                    <a:p>
                      <a:r>
                        <a:rPr lang="en-US" sz="1600" dirty="0"/>
                        <a:t>Test Feature</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Submitting the image for classification</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4215737088"/>
                  </a:ext>
                </a:extLst>
              </a:tr>
              <a:tr h="371320">
                <a:tc>
                  <a:txBody>
                    <a:bodyPr/>
                    <a:lstStyle/>
                    <a:p>
                      <a:r>
                        <a:rPr lang="en-US" sz="1600" dirty="0"/>
                        <a:t>Output Expected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The webpage, which displays the defect names</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1552414375"/>
                  </a:ext>
                </a:extLst>
              </a:tr>
              <a:tr h="371320">
                <a:tc>
                  <a:txBody>
                    <a:bodyPr/>
                    <a:lstStyle/>
                    <a:p>
                      <a:r>
                        <a:rPr lang="en-US" sz="1600" dirty="0"/>
                        <a:t>Output Obtained</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The webpage with results</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3183301694"/>
                  </a:ext>
                </a:extLst>
              </a:tr>
              <a:tr h="371320">
                <a:tc>
                  <a:txBody>
                    <a:bodyPr/>
                    <a:lstStyle/>
                    <a:p>
                      <a:r>
                        <a:rPr lang="en-US" sz="1600" dirty="0"/>
                        <a:t>Result</a:t>
                      </a:r>
                      <a:endParaRPr lang="en-US" sz="1600" dirty="0">
                        <a:latin typeface="Times New Roman" panose="02020603050405020304" pitchFamily="18" charset="0"/>
                        <a:ea typeface="Palatino" pitchFamily="2" charset="77"/>
                        <a:cs typeface="Times New Roman" panose="02020603050405020304" pitchFamily="18" charset="0"/>
                      </a:endParaRPr>
                    </a:p>
                  </a:txBody>
                  <a:tcPr/>
                </a:tc>
                <a:tc>
                  <a:txBody>
                    <a:bodyPr/>
                    <a:lstStyle/>
                    <a:p>
                      <a:r>
                        <a:rPr lang="en-US" sz="1600" dirty="0"/>
                        <a:t>Successful</a:t>
                      </a:r>
                      <a:endParaRPr lang="en-US" sz="1600" dirty="0">
                        <a:latin typeface="Times New Roman" panose="02020603050405020304" pitchFamily="18" charset="0"/>
                        <a:ea typeface="Palatino" pitchFamily="2" charset="77"/>
                        <a:cs typeface="Times New Roman" panose="02020603050405020304" pitchFamily="18" charset="0"/>
                      </a:endParaRPr>
                    </a:p>
                  </a:txBody>
                  <a:tcPr/>
                </a:tc>
                <a:extLst>
                  <a:ext uri="{0D108BD9-81ED-4DB2-BD59-A6C34878D82A}">
                    <a16:rowId xmlns:a16="http://schemas.microsoft.com/office/drawing/2014/main" val="4253912500"/>
                  </a:ext>
                </a:extLst>
              </a:tr>
            </a:tbl>
          </a:graphicData>
        </a:graphic>
      </p:graphicFrame>
      <p:sp>
        <p:nvSpPr>
          <p:cNvPr id="8" name="TextBox 7">
            <a:extLst>
              <a:ext uri="{FF2B5EF4-FFF2-40B4-BE49-F238E27FC236}">
                <a16:creationId xmlns:a16="http://schemas.microsoft.com/office/drawing/2014/main" id="{AE16EF21-6E98-5CDC-6027-193E2EBEFFE3}"/>
              </a:ext>
            </a:extLst>
          </p:cNvPr>
          <p:cNvSpPr txBox="1"/>
          <p:nvPr/>
        </p:nvSpPr>
        <p:spPr>
          <a:xfrm>
            <a:off x="3486778" y="1117477"/>
            <a:ext cx="3935821" cy="369332"/>
          </a:xfrm>
          <a:prstGeom prst="rect">
            <a:avLst/>
          </a:prstGeom>
          <a:noFill/>
        </p:spPr>
        <p:txBody>
          <a:bodyPr wrap="none" rtlCol="0">
            <a:spAutoFit/>
          </a:bodyPr>
          <a:lstStyle/>
          <a:p>
            <a:r>
              <a:rPr lang="en-US" b="1" dirty="0">
                <a:latin typeface="Palatino" pitchFamily="2" charset="77"/>
                <a:ea typeface="Palatino" pitchFamily="2" charset="77"/>
              </a:rPr>
              <a:t>Table 9. Test case for Submit button</a:t>
            </a:r>
          </a:p>
        </p:txBody>
      </p:sp>
    </p:spTree>
    <p:extLst>
      <p:ext uri="{BB962C8B-B14F-4D97-AF65-F5344CB8AC3E}">
        <p14:creationId xmlns:p14="http://schemas.microsoft.com/office/powerpoint/2010/main" val="21749406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51</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035859" y="-13671"/>
            <a:ext cx="7711584"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RESULT AND DISCUSSION</a:t>
            </a:r>
            <a:endParaRPr lang="en-US" sz="3600" dirty="0"/>
          </a:p>
        </p:txBody>
      </p:sp>
      <p:sp>
        <p:nvSpPr>
          <p:cNvPr id="2" name="TextBox 1">
            <a:extLst>
              <a:ext uri="{FF2B5EF4-FFF2-40B4-BE49-F238E27FC236}">
                <a16:creationId xmlns:a16="http://schemas.microsoft.com/office/drawing/2014/main" id="{B1FA4FE4-B0DC-A14D-7966-A530E04C6F29}"/>
              </a:ext>
            </a:extLst>
          </p:cNvPr>
          <p:cNvSpPr txBox="1"/>
          <p:nvPr/>
        </p:nvSpPr>
        <p:spPr>
          <a:xfrm>
            <a:off x="954593" y="713080"/>
            <a:ext cx="10430189" cy="1996700"/>
          </a:xfrm>
          <a:prstGeom prst="rect">
            <a:avLst/>
          </a:prstGeom>
          <a:noFill/>
        </p:spPr>
        <p:txBody>
          <a:bodyPr wrap="square" rtlCol="0">
            <a:spAutoFit/>
          </a:bodyPr>
          <a:lstStyle/>
          <a:p>
            <a:r>
              <a:rPr lang="en-US" b="1" u="sng" dirty="0">
                <a:latin typeface="Palatino" pitchFamily="2" charset="77"/>
                <a:ea typeface="Palatino" pitchFamily="2" charset="77"/>
              </a:rPr>
              <a:t>Experimental Results</a:t>
            </a:r>
          </a:p>
          <a:p>
            <a:pPr>
              <a:lnSpc>
                <a:spcPct val="150000"/>
              </a:lnSpc>
            </a:pPr>
            <a:r>
              <a:rPr lang="en-US" b="1" dirty="0">
                <a:latin typeface="Palatino" pitchFamily="2" charset="77"/>
                <a:ea typeface="Palatino" pitchFamily="2" charset="77"/>
              </a:rPr>
              <a:t>1. Snapshot of Signup Page</a:t>
            </a:r>
          </a:p>
          <a:p>
            <a:pPr>
              <a:lnSpc>
                <a:spcPct val="150000"/>
              </a:lnSpc>
            </a:pPr>
            <a:r>
              <a:rPr lang="en-US" b="1" dirty="0">
                <a:latin typeface="Palatino" pitchFamily="2" charset="77"/>
                <a:ea typeface="Palatino" pitchFamily="2" charset="77"/>
              </a:rPr>
              <a:t>	</a:t>
            </a:r>
            <a:r>
              <a:rPr lang="en-US" dirty="0">
                <a:latin typeface="Palatino" pitchFamily="2" charset="77"/>
                <a:ea typeface="Palatino" pitchFamily="2" charset="77"/>
              </a:rPr>
              <a:t>The below Snapshot Figure 1 shows the snapshot of signup page.</a:t>
            </a:r>
          </a:p>
          <a:p>
            <a:pPr>
              <a:lnSpc>
                <a:spcPct val="150000"/>
              </a:lnSpc>
            </a:pPr>
            <a:endParaRPr lang="en-US" b="1" dirty="0">
              <a:latin typeface="Palatino" pitchFamily="2" charset="77"/>
              <a:ea typeface="Palatino" pitchFamily="2" charset="77"/>
            </a:endParaRPr>
          </a:p>
          <a:p>
            <a:pPr>
              <a:lnSpc>
                <a:spcPct val="150000"/>
              </a:lnSpc>
            </a:pPr>
            <a:endParaRPr lang="en-US" b="1" dirty="0">
              <a:latin typeface="Palatino" pitchFamily="2" charset="77"/>
              <a:ea typeface="Palatino" pitchFamily="2" charset="77"/>
            </a:endParaRPr>
          </a:p>
        </p:txBody>
      </p:sp>
      <p:sp>
        <p:nvSpPr>
          <p:cNvPr id="10" name="TextBox 9">
            <a:extLst>
              <a:ext uri="{FF2B5EF4-FFF2-40B4-BE49-F238E27FC236}">
                <a16:creationId xmlns:a16="http://schemas.microsoft.com/office/drawing/2014/main" id="{00DD66CD-9BAE-0251-8493-5709306A69F4}"/>
              </a:ext>
            </a:extLst>
          </p:cNvPr>
          <p:cNvSpPr txBox="1"/>
          <p:nvPr/>
        </p:nvSpPr>
        <p:spPr>
          <a:xfrm>
            <a:off x="3798278" y="5154804"/>
            <a:ext cx="4108817" cy="369332"/>
          </a:xfrm>
          <a:prstGeom prst="rect">
            <a:avLst/>
          </a:prstGeom>
          <a:noFill/>
        </p:spPr>
        <p:txBody>
          <a:bodyPr wrap="none" rtlCol="0">
            <a:spAutoFit/>
          </a:bodyPr>
          <a:lstStyle/>
          <a:p>
            <a:r>
              <a:rPr lang="en-US" b="1" dirty="0">
                <a:latin typeface="Palatino" pitchFamily="2" charset="77"/>
                <a:ea typeface="Palatino" pitchFamily="2" charset="77"/>
              </a:rPr>
              <a:t>Snapshot 1: Snapshot of Signup Page</a:t>
            </a:r>
          </a:p>
        </p:txBody>
      </p:sp>
      <p:sp>
        <p:nvSpPr>
          <p:cNvPr id="12" name="TextBox 11">
            <a:extLst>
              <a:ext uri="{FF2B5EF4-FFF2-40B4-BE49-F238E27FC236}">
                <a16:creationId xmlns:a16="http://schemas.microsoft.com/office/drawing/2014/main" id="{84253D46-C22E-7609-1FA9-37184582439C}"/>
              </a:ext>
            </a:extLst>
          </p:cNvPr>
          <p:cNvSpPr txBox="1"/>
          <p:nvPr/>
        </p:nvSpPr>
        <p:spPr>
          <a:xfrm>
            <a:off x="775769" y="5541775"/>
            <a:ext cx="10960843" cy="646331"/>
          </a:xfrm>
          <a:prstGeom prst="rect">
            <a:avLst/>
          </a:prstGeom>
          <a:noFill/>
        </p:spPr>
        <p:txBody>
          <a:bodyPr wrap="square" rtlCol="0">
            <a:spAutoFit/>
          </a:bodyPr>
          <a:lstStyle/>
          <a:p>
            <a:r>
              <a:rPr lang="en-US" dirty="0">
                <a:latin typeface="Palatino" pitchFamily="2" charset="77"/>
                <a:ea typeface="Palatino" pitchFamily="2" charset="77"/>
              </a:rPr>
              <a:t>The Snapshot 1 shows the snapshot of signup page which consists of a header which reads ’User Registration’ in it. A new user must register the username, e-mail, mobile number and password.</a:t>
            </a:r>
          </a:p>
        </p:txBody>
      </p:sp>
      <p:pic>
        <p:nvPicPr>
          <p:cNvPr id="8" name="Picture 7">
            <a:extLst>
              <a:ext uri="{FF2B5EF4-FFF2-40B4-BE49-F238E27FC236}">
                <a16:creationId xmlns:a16="http://schemas.microsoft.com/office/drawing/2014/main" id="{66366A2F-7F4D-AADD-02AC-D9D65E9139DD}"/>
              </a:ext>
            </a:extLst>
          </p:cNvPr>
          <p:cNvPicPr>
            <a:picLocks noChangeAspect="1"/>
          </p:cNvPicPr>
          <p:nvPr/>
        </p:nvPicPr>
        <p:blipFill>
          <a:blip r:embed="rId2"/>
          <a:stretch>
            <a:fillRect/>
          </a:stretch>
        </p:blipFill>
        <p:spPr>
          <a:xfrm>
            <a:off x="2639726" y="1823321"/>
            <a:ext cx="6705241" cy="3211358"/>
          </a:xfrm>
          <a:prstGeom prst="rect">
            <a:avLst/>
          </a:prstGeom>
        </p:spPr>
      </p:pic>
    </p:spTree>
    <p:extLst>
      <p:ext uri="{BB962C8B-B14F-4D97-AF65-F5344CB8AC3E}">
        <p14:creationId xmlns:p14="http://schemas.microsoft.com/office/powerpoint/2010/main" val="41847321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52</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035859" y="-13671"/>
            <a:ext cx="7711584"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RESULT AND DISCUSSION</a:t>
            </a:r>
            <a:endParaRPr lang="en-US" sz="3600" dirty="0"/>
          </a:p>
        </p:txBody>
      </p:sp>
      <p:sp>
        <p:nvSpPr>
          <p:cNvPr id="2" name="TextBox 1">
            <a:extLst>
              <a:ext uri="{FF2B5EF4-FFF2-40B4-BE49-F238E27FC236}">
                <a16:creationId xmlns:a16="http://schemas.microsoft.com/office/drawing/2014/main" id="{B1FA4FE4-B0DC-A14D-7966-A530E04C6F29}"/>
              </a:ext>
            </a:extLst>
          </p:cNvPr>
          <p:cNvSpPr txBox="1"/>
          <p:nvPr/>
        </p:nvSpPr>
        <p:spPr>
          <a:xfrm>
            <a:off x="954593" y="713080"/>
            <a:ext cx="10430189" cy="1719702"/>
          </a:xfrm>
          <a:prstGeom prst="rect">
            <a:avLst/>
          </a:prstGeom>
          <a:noFill/>
        </p:spPr>
        <p:txBody>
          <a:bodyPr wrap="square" rtlCol="0">
            <a:spAutoFit/>
          </a:bodyPr>
          <a:lstStyle/>
          <a:p>
            <a:pPr>
              <a:lnSpc>
                <a:spcPct val="150000"/>
              </a:lnSpc>
            </a:pPr>
            <a:r>
              <a:rPr lang="en-US" b="1" dirty="0">
                <a:latin typeface="Palatino" pitchFamily="2" charset="77"/>
                <a:ea typeface="Palatino" pitchFamily="2" charset="77"/>
              </a:rPr>
              <a:t>2. Snapshot of Sign-in Page</a:t>
            </a:r>
          </a:p>
          <a:p>
            <a:pPr>
              <a:lnSpc>
                <a:spcPct val="150000"/>
              </a:lnSpc>
            </a:pPr>
            <a:r>
              <a:rPr lang="en-US" b="1" dirty="0">
                <a:latin typeface="Palatino" pitchFamily="2" charset="77"/>
                <a:ea typeface="Palatino" pitchFamily="2" charset="77"/>
              </a:rPr>
              <a:t>	</a:t>
            </a:r>
            <a:r>
              <a:rPr lang="en-US" dirty="0">
                <a:latin typeface="Palatino" pitchFamily="2" charset="77"/>
                <a:ea typeface="Palatino" pitchFamily="2" charset="77"/>
              </a:rPr>
              <a:t>The below Snapshot Figure 2 shows the snapshot of </a:t>
            </a:r>
            <a:r>
              <a:rPr lang="en-US" dirty="0" err="1">
                <a:latin typeface="Palatino" pitchFamily="2" charset="77"/>
                <a:ea typeface="Palatino" pitchFamily="2" charset="77"/>
              </a:rPr>
              <a:t>signin</a:t>
            </a:r>
            <a:r>
              <a:rPr lang="en-US" dirty="0">
                <a:latin typeface="Palatino" pitchFamily="2" charset="77"/>
                <a:ea typeface="Palatino" pitchFamily="2" charset="77"/>
              </a:rPr>
              <a:t> page.</a:t>
            </a:r>
          </a:p>
          <a:p>
            <a:pPr>
              <a:lnSpc>
                <a:spcPct val="150000"/>
              </a:lnSpc>
            </a:pPr>
            <a:endParaRPr lang="en-US" b="1" dirty="0">
              <a:latin typeface="Palatino" pitchFamily="2" charset="77"/>
              <a:ea typeface="Palatino" pitchFamily="2" charset="77"/>
            </a:endParaRPr>
          </a:p>
          <a:p>
            <a:pPr>
              <a:lnSpc>
                <a:spcPct val="150000"/>
              </a:lnSpc>
            </a:pPr>
            <a:endParaRPr lang="en-US" b="1" dirty="0">
              <a:latin typeface="Palatino" pitchFamily="2" charset="77"/>
              <a:ea typeface="Palatino" pitchFamily="2" charset="77"/>
            </a:endParaRPr>
          </a:p>
        </p:txBody>
      </p:sp>
      <p:sp>
        <p:nvSpPr>
          <p:cNvPr id="10" name="TextBox 9">
            <a:extLst>
              <a:ext uri="{FF2B5EF4-FFF2-40B4-BE49-F238E27FC236}">
                <a16:creationId xmlns:a16="http://schemas.microsoft.com/office/drawing/2014/main" id="{00DD66CD-9BAE-0251-8493-5709306A69F4}"/>
              </a:ext>
            </a:extLst>
          </p:cNvPr>
          <p:cNvSpPr txBox="1"/>
          <p:nvPr/>
        </p:nvSpPr>
        <p:spPr>
          <a:xfrm>
            <a:off x="3431991" y="4988179"/>
            <a:ext cx="4121641" cy="369332"/>
          </a:xfrm>
          <a:prstGeom prst="rect">
            <a:avLst/>
          </a:prstGeom>
          <a:noFill/>
        </p:spPr>
        <p:txBody>
          <a:bodyPr wrap="none" rtlCol="0">
            <a:spAutoFit/>
          </a:bodyPr>
          <a:lstStyle/>
          <a:p>
            <a:r>
              <a:rPr lang="en-US" b="1" dirty="0">
                <a:latin typeface="Palatino" pitchFamily="2" charset="77"/>
                <a:ea typeface="Palatino" pitchFamily="2" charset="77"/>
              </a:rPr>
              <a:t>Snapshot 2: Snapshot of Sign-in Page</a:t>
            </a:r>
          </a:p>
        </p:txBody>
      </p:sp>
      <p:sp>
        <p:nvSpPr>
          <p:cNvPr id="12" name="TextBox 11">
            <a:extLst>
              <a:ext uri="{FF2B5EF4-FFF2-40B4-BE49-F238E27FC236}">
                <a16:creationId xmlns:a16="http://schemas.microsoft.com/office/drawing/2014/main" id="{84253D46-C22E-7609-1FA9-37184582439C}"/>
              </a:ext>
            </a:extLst>
          </p:cNvPr>
          <p:cNvSpPr txBox="1"/>
          <p:nvPr/>
        </p:nvSpPr>
        <p:spPr>
          <a:xfrm>
            <a:off x="775769" y="5541775"/>
            <a:ext cx="10960843" cy="646331"/>
          </a:xfrm>
          <a:prstGeom prst="rect">
            <a:avLst/>
          </a:prstGeom>
          <a:noFill/>
        </p:spPr>
        <p:txBody>
          <a:bodyPr wrap="square" rtlCol="0">
            <a:spAutoFit/>
          </a:bodyPr>
          <a:lstStyle/>
          <a:p>
            <a:r>
              <a:rPr lang="en-US" dirty="0">
                <a:latin typeface="Palatino" pitchFamily="2" charset="77"/>
                <a:ea typeface="Palatino" pitchFamily="2" charset="77"/>
              </a:rPr>
              <a:t>The Snapshot 2 shows the snapshot of sign-in page which consists of a header which reads ’User Login’ in it. The register user can login using his username and password.</a:t>
            </a:r>
          </a:p>
        </p:txBody>
      </p:sp>
      <p:pic>
        <p:nvPicPr>
          <p:cNvPr id="7" name="Picture 6">
            <a:extLst>
              <a:ext uri="{FF2B5EF4-FFF2-40B4-BE49-F238E27FC236}">
                <a16:creationId xmlns:a16="http://schemas.microsoft.com/office/drawing/2014/main" id="{7AC572D5-19C7-2693-4F9B-6B48E66ACBF0}"/>
              </a:ext>
            </a:extLst>
          </p:cNvPr>
          <p:cNvPicPr>
            <a:picLocks noChangeAspect="1"/>
          </p:cNvPicPr>
          <p:nvPr/>
        </p:nvPicPr>
        <p:blipFill>
          <a:blip r:embed="rId2"/>
          <a:stretch>
            <a:fillRect/>
          </a:stretch>
        </p:blipFill>
        <p:spPr>
          <a:xfrm>
            <a:off x="2404872" y="1619529"/>
            <a:ext cx="6973557" cy="3342413"/>
          </a:xfrm>
          <a:prstGeom prst="rect">
            <a:avLst/>
          </a:prstGeom>
        </p:spPr>
      </p:pic>
    </p:spTree>
    <p:extLst>
      <p:ext uri="{BB962C8B-B14F-4D97-AF65-F5344CB8AC3E}">
        <p14:creationId xmlns:p14="http://schemas.microsoft.com/office/powerpoint/2010/main" val="12514734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53</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035859" y="-13671"/>
            <a:ext cx="7711584"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RESULT AND DISCUSSION</a:t>
            </a:r>
            <a:endParaRPr lang="en-US" sz="3600" dirty="0"/>
          </a:p>
        </p:txBody>
      </p:sp>
      <p:sp>
        <p:nvSpPr>
          <p:cNvPr id="2" name="TextBox 1">
            <a:extLst>
              <a:ext uri="{FF2B5EF4-FFF2-40B4-BE49-F238E27FC236}">
                <a16:creationId xmlns:a16="http://schemas.microsoft.com/office/drawing/2014/main" id="{B1FA4FE4-B0DC-A14D-7966-A530E04C6F29}"/>
              </a:ext>
            </a:extLst>
          </p:cNvPr>
          <p:cNvSpPr txBox="1"/>
          <p:nvPr/>
        </p:nvSpPr>
        <p:spPr>
          <a:xfrm>
            <a:off x="954593" y="713080"/>
            <a:ext cx="10430189" cy="1719702"/>
          </a:xfrm>
          <a:prstGeom prst="rect">
            <a:avLst/>
          </a:prstGeom>
          <a:noFill/>
        </p:spPr>
        <p:txBody>
          <a:bodyPr wrap="square" rtlCol="0">
            <a:spAutoFit/>
          </a:bodyPr>
          <a:lstStyle/>
          <a:p>
            <a:pPr>
              <a:lnSpc>
                <a:spcPct val="150000"/>
              </a:lnSpc>
            </a:pPr>
            <a:r>
              <a:rPr lang="en-US" b="1" dirty="0">
                <a:latin typeface="Palatino" pitchFamily="2" charset="77"/>
                <a:ea typeface="Palatino" pitchFamily="2" charset="77"/>
              </a:rPr>
              <a:t>3. Snapshot of Home Page</a:t>
            </a:r>
          </a:p>
          <a:p>
            <a:pPr>
              <a:lnSpc>
                <a:spcPct val="150000"/>
              </a:lnSpc>
            </a:pPr>
            <a:r>
              <a:rPr lang="en-US" b="1" dirty="0">
                <a:latin typeface="Palatino" pitchFamily="2" charset="77"/>
                <a:ea typeface="Palatino" pitchFamily="2" charset="77"/>
              </a:rPr>
              <a:t>	</a:t>
            </a:r>
            <a:r>
              <a:rPr lang="en-US" dirty="0">
                <a:latin typeface="Palatino" pitchFamily="2" charset="77"/>
                <a:ea typeface="Palatino" pitchFamily="2" charset="77"/>
              </a:rPr>
              <a:t>The below Snapshot Figure 3 shows the snapshot of home page.</a:t>
            </a:r>
          </a:p>
          <a:p>
            <a:pPr>
              <a:lnSpc>
                <a:spcPct val="150000"/>
              </a:lnSpc>
            </a:pPr>
            <a:endParaRPr lang="en-US" b="1" dirty="0">
              <a:latin typeface="Palatino" pitchFamily="2" charset="77"/>
              <a:ea typeface="Palatino" pitchFamily="2" charset="77"/>
            </a:endParaRPr>
          </a:p>
          <a:p>
            <a:pPr>
              <a:lnSpc>
                <a:spcPct val="150000"/>
              </a:lnSpc>
            </a:pPr>
            <a:endParaRPr lang="en-US" b="1" dirty="0">
              <a:latin typeface="Palatino" pitchFamily="2" charset="77"/>
              <a:ea typeface="Palatino" pitchFamily="2" charset="77"/>
            </a:endParaRPr>
          </a:p>
        </p:txBody>
      </p:sp>
      <p:sp>
        <p:nvSpPr>
          <p:cNvPr id="10" name="TextBox 9">
            <a:extLst>
              <a:ext uri="{FF2B5EF4-FFF2-40B4-BE49-F238E27FC236}">
                <a16:creationId xmlns:a16="http://schemas.microsoft.com/office/drawing/2014/main" id="{00DD66CD-9BAE-0251-8493-5709306A69F4}"/>
              </a:ext>
            </a:extLst>
          </p:cNvPr>
          <p:cNvSpPr txBox="1"/>
          <p:nvPr/>
        </p:nvSpPr>
        <p:spPr>
          <a:xfrm>
            <a:off x="3431991" y="4988179"/>
            <a:ext cx="3980577" cy="369332"/>
          </a:xfrm>
          <a:prstGeom prst="rect">
            <a:avLst/>
          </a:prstGeom>
          <a:noFill/>
        </p:spPr>
        <p:txBody>
          <a:bodyPr wrap="none" rtlCol="0">
            <a:spAutoFit/>
          </a:bodyPr>
          <a:lstStyle/>
          <a:p>
            <a:r>
              <a:rPr lang="en-US" b="1" dirty="0">
                <a:latin typeface="Palatino" pitchFamily="2" charset="77"/>
                <a:ea typeface="Palatino" pitchFamily="2" charset="77"/>
              </a:rPr>
              <a:t>Snapshot 3: Snapshot of Home Page</a:t>
            </a:r>
          </a:p>
        </p:txBody>
      </p:sp>
      <p:sp>
        <p:nvSpPr>
          <p:cNvPr id="12" name="TextBox 11">
            <a:extLst>
              <a:ext uri="{FF2B5EF4-FFF2-40B4-BE49-F238E27FC236}">
                <a16:creationId xmlns:a16="http://schemas.microsoft.com/office/drawing/2014/main" id="{84253D46-C22E-7609-1FA9-37184582439C}"/>
              </a:ext>
            </a:extLst>
          </p:cNvPr>
          <p:cNvSpPr txBox="1"/>
          <p:nvPr/>
        </p:nvSpPr>
        <p:spPr>
          <a:xfrm>
            <a:off x="775769" y="5541775"/>
            <a:ext cx="10960843" cy="646331"/>
          </a:xfrm>
          <a:prstGeom prst="rect">
            <a:avLst/>
          </a:prstGeom>
          <a:noFill/>
        </p:spPr>
        <p:txBody>
          <a:bodyPr wrap="square" rtlCol="0">
            <a:spAutoFit/>
          </a:bodyPr>
          <a:lstStyle/>
          <a:p>
            <a:r>
              <a:rPr lang="en-US" dirty="0">
                <a:latin typeface="Palatino" pitchFamily="2" charset="77"/>
                <a:ea typeface="Palatino" pitchFamily="2" charset="77"/>
              </a:rPr>
              <a:t>The Snapshot 3 shows the snapshot of home page which consists of two buttons which are labeled ’choose file’ and ‘submit’ respectively.</a:t>
            </a:r>
          </a:p>
        </p:txBody>
      </p:sp>
      <p:pic>
        <p:nvPicPr>
          <p:cNvPr id="8" name="Picture 7">
            <a:extLst>
              <a:ext uri="{FF2B5EF4-FFF2-40B4-BE49-F238E27FC236}">
                <a16:creationId xmlns:a16="http://schemas.microsoft.com/office/drawing/2014/main" id="{A5A5C591-09CB-6DC6-4B79-FB443AAA21EE}"/>
              </a:ext>
            </a:extLst>
          </p:cNvPr>
          <p:cNvPicPr>
            <a:picLocks noChangeAspect="1"/>
          </p:cNvPicPr>
          <p:nvPr/>
        </p:nvPicPr>
        <p:blipFill>
          <a:blip r:embed="rId2"/>
          <a:stretch>
            <a:fillRect/>
          </a:stretch>
        </p:blipFill>
        <p:spPr>
          <a:xfrm>
            <a:off x="1696484" y="1616149"/>
            <a:ext cx="7772400" cy="3427568"/>
          </a:xfrm>
          <a:prstGeom prst="rect">
            <a:avLst/>
          </a:prstGeom>
        </p:spPr>
      </p:pic>
    </p:spTree>
    <p:extLst>
      <p:ext uri="{BB962C8B-B14F-4D97-AF65-F5344CB8AC3E}">
        <p14:creationId xmlns:p14="http://schemas.microsoft.com/office/powerpoint/2010/main" val="15114202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54</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035859" y="-13671"/>
            <a:ext cx="7711584"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RESULT AND DISCUSSION</a:t>
            </a:r>
            <a:endParaRPr lang="en-US" sz="3600" dirty="0"/>
          </a:p>
        </p:txBody>
      </p:sp>
      <p:sp>
        <p:nvSpPr>
          <p:cNvPr id="2" name="TextBox 1">
            <a:extLst>
              <a:ext uri="{FF2B5EF4-FFF2-40B4-BE49-F238E27FC236}">
                <a16:creationId xmlns:a16="http://schemas.microsoft.com/office/drawing/2014/main" id="{B1FA4FE4-B0DC-A14D-7966-A530E04C6F29}"/>
              </a:ext>
            </a:extLst>
          </p:cNvPr>
          <p:cNvSpPr txBox="1"/>
          <p:nvPr/>
        </p:nvSpPr>
        <p:spPr>
          <a:xfrm>
            <a:off x="954593" y="713080"/>
            <a:ext cx="10430189" cy="1719702"/>
          </a:xfrm>
          <a:prstGeom prst="rect">
            <a:avLst/>
          </a:prstGeom>
          <a:noFill/>
        </p:spPr>
        <p:txBody>
          <a:bodyPr wrap="square" rtlCol="0">
            <a:spAutoFit/>
          </a:bodyPr>
          <a:lstStyle/>
          <a:p>
            <a:pPr>
              <a:lnSpc>
                <a:spcPct val="150000"/>
              </a:lnSpc>
            </a:pPr>
            <a:r>
              <a:rPr lang="en-US" b="1" dirty="0">
                <a:latin typeface="Palatino" pitchFamily="2" charset="77"/>
                <a:ea typeface="Palatino" pitchFamily="2" charset="77"/>
              </a:rPr>
              <a:t>4. Snapshot of File Explorer on Clicking “Choose File”</a:t>
            </a:r>
          </a:p>
          <a:p>
            <a:pPr>
              <a:lnSpc>
                <a:spcPct val="150000"/>
              </a:lnSpc>
            </a:pPr>
            <a:r>
              <a:rPr lang="en-US" b="1" dirty="0">
                <a:latin typeface="Palatino" pitchFamily="2" charset="77"/>
                <a:ea typeface="Palatino" pitchFamily="2" charset="77"/>
              </a:rPr>
              <a:t>	</a:t>
            </a:r>
            <a:r>
              <a:rPr lang="en-US" dirty="0">
                <a:latin typeface="Palatino" pitchFamily="2" charset="77"/>
                <a:ea typeface="Palatino" pitchFamily="2" charset="77"/>
              </a:rPr>
              <a:t>The below Snapshot Figure 4 shows the snapshot of the file explorer that pops up.</a:t>
            </a:r>
          </a:p>
          <a:p>
            <a:pPr>
              <a:lnSpc>
                <a:spcPct val="150000"/>
              </a:lnSpc>
            </a:pPr>
            <a:endParaRPr lang="en-US" b="1" dirty="0">
              <a:latin typeface="Palatino" pitchFamily="2" charset="77"/>
              <a:ea typeface="Palatino" pitchFamily="2" charset="77"/>
            </a:endParaRPr>
          </a:p>
          <a:p>
            <a:pPr>
              <a:lnSpc>
                <a:spcPct val="150000"/>
              </a:lnSpc>
            </a:pPr>
            <a:endParaRPr lang="en-US" b="1" dirty="0">
              <a:latin typeface="Palatino" pitchFamily="2" charset="77"/>
              <a:ea typeface="Palatino" pitchFamily="2" charset="77"/>
            </a:endParaRPr>
          </a:p>
        </p:txBody>
      </p:sp>
      <p:sp>
        <p:nvSpPr>
          <p:cNvPr id="10" name="TextBox 9">
            <a:extLst>
              <a:ext uri="{FF2B5EF4-FFF2-40B4-BE49-F238E27FC236}">
                <a16:creationId xmlns:a16="http://schemas.microsoft.com/office/drawing/2014/main" id="{00DD66CD-9BAE-0251-8493-5709306A69F4}"/>
              </a:ext>
            </a:extLst>
          </p:cNvPr>
          <p:cNvSpPr txBox="1"/>
          <p:nvPr/>
        </p:nvSpPr>
        <p:spPr>
          <a:xfrm>
            <a:off x="2736973" y="5002525"/>
            <a:ext cx="6494085" cy="369332"/>
          </a:xfrm>
          <a:prstGeom prst="rect">
            <a:avLst/>
          </a:prstGeom>
          <a:noFill/>
        </p:spPr>
        <p:txBody>
          <a:bodyPr wrap="none" rtlCol="0">
            <a:spAutoFit/>
          </a:bodyPr>
          <a:lstStyle/>
          <a:p>
            <a:r>
              <a:rPr lang="en-US" b="1" dirty="0">
                <a:latin typeface="Palatino" pitchFamily="2" charset="77"/>
                <a:ea typeface="Palatino" pitchFamily="2" charset="77"/>
              </a:rPr>
              <a:t>Snapshot 4: Snapshot of file explorer on clicking choose file.</a:t>
            </a:r>
          </a:p>
        </p:txBody>
      </p:sp>
      <p:sp>
        <p:nvSpPr>
          <p:cNvPr id="12" name="TextBox 11">
            <a:extLst>
              <a:ext uri="{FF2B5EF4-FFF2-40B4-BE49-F238E27FC236}">
                <a16:creationId xmlns:a16="http://schemas.microsoft.com/office/drawing/2014/main" id="{84253D46-C22E-7609-1FA9-37184582439C}"/>
              </a:ext>
            </a:extLst>
          </p:cNvPr>
          <p:cNvSpPr txBox="1"/>
          <p:nvPr/>
        </p:nvSpPr>
        <p:spPr>
          <a:xfrm>
            <a:off x="775769" y="5440337"/>
            <a:ext cx="10960843" cy="923330"/>
          </a:xfrm>
          <a:prstGeom prst="rect">
            <a:avLst/>
          </a:prstGeom>
          <a:noFill/>
        </p:spPr>
        <p:txBody>
          <a:bodyPr wrap="square" rtlCol="0">
            <a:spAutoFit/>
          </a:bodyPr>
          <a:lstStyle/>
          <a:p>
            <a:r>
              <a:rPr lang="en-US" dirty="0">
                <a:latin typeface="Palatino" pitchFamily="2" charset="77"/>
                <a:ea typeface="Palatino" pitchFamily="2" charset="77"/>
              </a:rPr>
              <a:t>The Snapshot 4 shows the snapshot of file explorer window that pops up when the choose file button is clicked. The user may select the image to be classified as input to the system and let the system tell them what defect it has.</a:t>
            </a:r>
          </a:p>
        </p:txBody>
      </p:sp>
      <p:pic>
        <p:nvPicPr>
          <p:cNvPr id="3" name="Picture 2">
            <a:extLst>
              <a:ext uri="{FF2B5EF4-FFF2-40B4-BE49-F238E27FC236}">
                <a16:creationId xmlns:a16="http://schemas.microsoft.com/office/drawing/2014/main" id="{D8FE9C6A-3A03-E401-310D-5DAF64D87EE5}"/>
              </a:ext>
            </a:extLst>
          </p:cNvPr>
          <p:cNvPicPr>
            <a:picLocks noChangeAspect="1"/>
          </p:cNvPicPr>
          <p:nvPr/>
        </p:nvPicPr>
        <p:blipFill>
          <a:blip r:embed="rId2"/>
          <a:stretch>
            <a:fillRect/>
          </a:stretch>
        </p:blipFill>
        <p:spPr>
          <a:xfrm>
            <a:off x="1682627" y="1626781"/>
            <a:ext cx="7772400" cy="3375745"/>
          </a:xfrm>
          <a:prstGeom prst="rect">
            <a:avLst/>
          </a:prstGeom>
        </p:spPr>
      </p:pic>
    </p:spTree>
    <p:extLst>
      <p:ext uri="{BB962C8B-B14F-4D97-AF65-F5344CB8AC3E}">
        <p14:creationId xmlns:p14="http://schemas.microsoft.com/office/powerpoint/2010/main" val="27561830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55</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035859" y="-13671"/>
            <a:ext cx="7711584"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RESULT AND DISCUSSION</a:t>
            </a:r>
            <a:endParaRPr lang="en-US" sz="3600" dirty="0"/>
          </a:p>
        </p:txBody>
      </p:sp>
      <p:sp>
        <p:nvSpPr>
          <p:cNvPr id="2" name="TextBox 1">
            <a:extLst>
              <a:ext uri="{FF2B5EF4-FFF2-40B4-BE49-F238E27FC236}">
                <a16:creationId xmlns:a16="http://schemas.microsoft.com/office/drawing/2014/main" id="{B1FA4FE4-B0DC-A14D-7966-A530E04C6F29}"/>
              </a:ext>
            </a:extLst>
          </p:cNvPr>
          <p:cNvSpPr txBox="1"/>
          <p:nvPr/>
        </p:nvSpPr>
        <p:spPr>
          <a:xfrm>
            <a:off x="954593" y="713080"/>
            <a:ext cx="10430189" cy="1719702"/>
          </a:xfrm>
          <a:prstGeom prst="rect">
            <a:avLst/>
          </a:prstGeom>
          <a:noFill/>
        </p:spPr>
        <p:txBody>
          <a:bodyPr wrap="square" rtlCol="0">
            <a:spAutoFit/>
          </a:bodyPr>
          <a:lstStyle/>
          <a:p>
            <a:pPr>
              <a:lnSpc>
                <a:spcPct val="150000"/>
              </a:lnSpc>
            </a:pPr>
            <a:r>
              <a:rPr lang="en-US" b="1" dirty="0">
                <a:latin typeface="Palatino" pitchFamily="2" charset="77"/>
                <a:ea typeface="Palatino" pitchFamily="2" charset="77"/>
              </a:rPr>
              <a:t>5. Snapshot after uploading image of Printed Circuit Board</a:t>
            </a:r>
          </a:p>
          <a:p>
            <a:pPr>
              <a:lnSpc>
                <a:spcPct val="150000"/>
              </a:lnSpc>
            </a:pPr>
            <a:r>
              <a:rPr lang="en-US" dirty="0">
                <a:latin typeface="Palatino" pitchFamily="2" charset="77"/>
                <a:ea typeface="Palatino" pitchFamily="2" charset="77"/>
              </a:rPr>
              <a:t>The below Snapshot Figure 5 shows the snapshot of the same webpage after uploading the image.</a:t>
            </a:r>
          </a:p>
          <a:p>
            <a:pPr>
              <a:lnSpc>
                <a:spcPct val="150000"/>
              </a:lnSpc>
            </a:pPr>
            <a:endParaRPr lang="en-US" b="1" dirty="0">
              <a:latin typeface="Palatino" pitchFamily="2" charset="77"/>
              <a:ea typeface="Palatino" pitchFamily="2" charset="77"/>
            </a:endParaRPr>
          </a:p>
          <a:p>
            <a:pPr>
              <a:lnSpc>
                <a:spcPct val="150000"/>
              </a:lnSpc>
            </a:pPr>
            <a:endParaRPr lang="en-US" b="1" dirty="0">
              <a:latin typeface="Palatino" pitchFamily="2" charset="77"/>
              <a:ea typeface="Palatino" pitchFamily="2" charset="77"/>
            </a:endParaRPr>
          </a:p>
        </p:txBody>
      </p:sp>
      <p:sp>
        <p:nvSpPr>
          <p:cNvPr id="10" name="TextBox 9">
            <a:extLst>
              <a:ext uri="{FF2B5EF4-FFF2-40B4-BE49-F238E27FC236}">
                <a16:creationId xmlns:a16="http://schemas.microsoft.com/office/drawing/2014/main" id="{00DD66CD-9BAE-0251-8493-5709306A69F4}"/>
              </a:ext>
            </a:extLst>
          </p:cNvPr>
          <p:cNvSpPr txBox="1"/>
          <p:nvPr/>
        </p:nvSpPr>
        <p:spPr>
          <a:xfrm>
            <a:off x="2736973" y="5002525"/>
            <a:ext cx="5852884" cy="369332"/>
          </a:xfrm>
          <a:prstGeom prst="rect">
            <a:avLst/>
          </a:prstGeom>
          <a:noFill/>
        </p:spPr>
        <p:txBody>
          <a:bodyPr wrap="none" rtlCol="0">
            <a:spAutoFit/>
          </a:bodyPr>
          <a:lstStyle/>
          <a:p>
            <a:r>
              <a:rPr lang="en-US" b="1" dirty="0">
                <a:latin typeface="Palatino" pitchFamily="2" charset="77"/>
                <a:ea typeface="Palatino" pitchFamily="2" charset="77"/>
              </a:rPr>
              <a:t>Snapshot 5: Snapshot of the image name that appears.</a:t>
            </a:r>
          </a:p>
        </p:txBody>
      </p:sp>
      <p:sp>
        <p:nvSpPr>
          <p:cNvPr id="12" name="TextBox 11">
            <a:extLst>
              <a:ext uri="{FF2B5EF4-FFF2-40B4-BE49-F238E27FC236}">
                <a16:creationId xmlns:a16="http://schemas.microsoft.com/office/drawing/2014/main" id="{84253D46-C22E-7609-1FA9-37184582439C}"/>
              </a:ext>
            </a:extLst>
          </p:cNvPr>
          <p:cNvSpPr txBox="1"/>
          <p:nvPr/>
        </p:nvSpPr>
        <p:spPr>
          <a:xfrm>
            <a:off x="775769" y="5541775"/>
            <a:ext cx="10960843" cy="646331"/>
          </a:xfrm>
          <a:prstGeom prst="rect">
            <a:avLst/>
          </a:prstGeom>
          <a:noFill/>
        </p:spPr>
        <p:txBody>
          <a:bodyPr wrap="square" rtlCol="0">
            <a:spAutoFit/>
          </a:bodyPr>
          <a:lstStyle/>
          <a:p>
            <a:r>
              <a:rPr lang="en-US" dirty="0">
                <a:latin typeface="Palatino" pitchFamily="2" charset="77"/>
                <a:ea typeface="Palatino" pitchFamily="2" charset="77"/>
              </a:rPr>
              <a:t>The Snapshot 5 shows the snapshot of the webpage after uploading the image file to it. The page displays name of the image right next to the upload button.</a:t>
            </a:r>
          </a:p>
        </p:txBody>
      </p:sp>
      <p:pic>
        <p:nvPicPr>
          <p:cNvPr id="8" name="Picture 7">
            <a:extLst>
              <a:ext uri="{FF2B5EF4-FFF2-40B4-BE49-F238E27FC236}">
                <a16:creationId xmlns:a16="http://schemas.microsoft.com/office/drawing/2014/main" id="{F41BDC39-0AB7-F0F4-F357-5AF15BA46B86}"/>
              </a:ext>
            </a:extLst>
          </p:cNvPr>
          <p:cNvPicPr>
            <a:picLocks noChangeAspect="1"/>
          </p:cNvPicPr>
          <p:nvPr/>
        </p:nvPicPr>
        <p:blipFill>
          <a:blip r:embed="rId2"/>
          <a:stretch>
            <a:fillRect/>
          </a:stretch>
        </p:blipFill>
        <p:spPr>
          <a:xfrm>
            <a:off x="1682627" y="1626781"/>
            <a:ext cx="7772400" cy="3436140"/>
          </a:xfrm>
          <a:prstGeom prst="rect">
            <a:avLst/>
          </a:prstGeom>
        </p:spPr>
      </p:pic>
    </p:spTree>
    <p:extLst>
      <p:ext uri="{BB962C8B-B14F-4D97-AF65-F5344CB8AC3E}">
        <p14:creationId xmlns:p14="http://schemas.microsoft.com/office/powerpoint/2010/main" val="14463971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56</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035859" y="-13671"/>
            <a:ext cx="7711584"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RESULT AND DISCUSSION</a:t>
            </a:r>
            <a:endParaRPr lang="en-US" sz="3600" dirty="0"/>
          </a:p>
        </p:txBody>
      </p:sp>
      <p:sp>
        <p:nvSpPr>
          <p:cNvPr id="2" name="TextBox 1">
            <a:extLst>
              <a:ext uri="{FF2B5EF4-FFF2-40B4-BE49-F238E27FC236}">
                <a16:creationId xmlns:a16="http://schemas.microsoft.com/office/drawing/2014/main" id="{B1FA4FE4-B0DC-A14D-7966-A530E04C6F29}"/>
              </a:ext>
            </a:extLst>
          </p:cNvPr>
          <p:cNvSpPr txBox="1"/>
          <p:nvPr/>
        </p:nvSpPr>
        <p:spPr>
          <a:xfrm>
            <a:off x="954593" y="713080"/>
            <a:ext cx="10430189" cy="1719702"/>
          </a:xfrm>
          <a:prstGeom prst="rect">
            <a:avLst/>
          </a:prstGeom>
          <a:noFill/>
        </p:spPr>
        <p:txBody>
          <a:bodyPr wrap="square" rtlCol="0">
            <a:spAutoFit/>
          </a:bodyPr>
          <a:lstStyle/>
          <a:p>
            <a:pPr>
              <a:lnSpc>
                <a:spcPct val="150000"/>
              </a:lnSpc>
            </a:pPr>
            <a:r>
              <a:rPr lang="en-US" b="1" dirty="0">
                <a:latin typeface="Palatino" pitchFamily="2" charset="77"/>
                <a:ea typeface="Palatino" pitchFamily="2" charset="77"/>
              </a:rPr>
              <a:t>6. Snapshot of the Intermediate Process</a:t>
            </a:r>
          </a:p>
          <a:p>
            <a:pPr>
              <a:lnSpc>
                <a:spcPct val="150000"/>
              </a:lnSpc>
            </a:pPr>
            <a:r>
              <a:rPr lang="en-US" dirty="0">
                <a:latin typeface="Palatino" pitchFamily="2" charset="77"/>
                <a:ea typeface="Palatino" pitchFamily="2" charset="77"/>
              </a:rPr>
              <a:t>	The below Snapshot Figure 6 shows the snapshot of the intermediate process.</a:t>
            </a:r>
          </a:p>
          <a:p>
            <a:pPr>
              <a:lnSpc>
                <a:spcPct val="150000"/>
              </a:lnSpc>
            </a:pPr>
            <a:endParaRPr lang="en-US" b="1" dirty="0">
              <a:latin typeface="Palatino" pitchFamily="2" charset="77"/>
              <a:ea typeface="Palatino" pitchFamily="2" charset="77"/>
            </a:endParaRPr>
          </a:p>
          <a:p>
            <a:pPr>
              <a:lnSpc>
                <a:spcPct val="150000"/>
              </a:lnSpc>
            </a:pPr>
            <a:endParaRPr lang="en-US" b="1" dirty="0">
              <a:latin typeface="Palatino" pitchFamily="2" charset="77"/>
              <a:ea typeface="Palatino" pitchFamily="2" charset="77"/>
            </a:endParaRPr>
          </a:p>
        </p:txBody>
      </p:sp>
      <p:sp>
        <p:nvSpPr>
          <p:cNvPr id="10" name="TextBox 9">
            <a:extLst>
              <a:ext uri="{FF2B5EF4-FFF2-40B4-BE49-F238E27FC236}">
                <a16:creationId xmlns:a16="http://schemas.microsoft.com/office/drawing/2014/main" id="{00DD66CD-9BAE-0251-8493-5709306A69F4}"/>
              </a:ext>
            </a:extLst>
          </p:cNvPr>
          <p:cNvSpPr txBox="1"/>
          <p:nvPr/>
        </p:nvSpPr>
        <p:spPr>
          <a:xfrm>
            <a:off x="2919361" y="4968301"/>
            <a:ext cx="5429692" cy="369332"/>
          </a:xfrm>
          <a:prstGeom prst="rect">
            <a:avLst/>
          </a:prstGeom>
          <a:noFill/>
        </p:spPr>
        <p:txBody>
          <a:bodyPr wrap="none" rtlCol="0">
            <a:spAutoFit/>
          </a:bodyPr>
          <a:lstStyle/>
          <a:p>
            <a:r>
              <a:rPr lang="en-US" b="1" dirty="0">
                <a:latin typeface="Palatino" pitchFamily="2" charset="77"/>
                <a:ea typeface="Palatino" pitchFamily="2" charset="77"/>
              </a:rPr>
              <a:t>Snapshot 6: Snapshot of the Intermediate Process.</a:t>
            </a:r>
          </a:p>
        </p:txBody>
      </p:sp>
      <p:sp>
        <p:nvSpPr>
          <p:cNvPr id="12" name="TextBox 11">
            <a:extLst>
              <a:ext uri="{FF2B5EF4-FFF2-40B4-BE49-F238E27FC236}">
                <a16:creationId xmlns:a16="http://schemas.microsoft.com/office/drawing/2014/main" id="{84253D46-C22E-7609-1FA9-37184582439C}"/>
              </a:ext>
            </a:extLst>
          </p:cNvPr>
          <p:cNvSpPr txBox="1"/>
          <p:nvPr/>
        </p:nvSpPr>
        <p:spPr>
          <a:xfrm>
            <a:off x="775769" y="5541775"/>
            <a:ext cx="10960843" cy="646331"/>
          </a:xfrm>
          <a:prstGeom prst="rect">
            <a:avLst/>
          </a:prstGeom>
          <a:noFill/>
        </p:spPr>
        <p:txBody>
          <a:bodyPr wrap="square" rtlCol="0">
            <a:spAutoFit/>
          </a:bodyPr>
          <a:lstStyle/>
          <a:p>
            <a:r>
              <a:rPr lang="en-US" dirty="0">
                <a:latin typeface="Palatino" pitchFamily="2" charset="77"/>
                <a:ea typeface="Palatino" pitchFamily="2" charset="77"/>
              </a:rPr>
              <a:t>The Snapshot 6 shows the snapshot of the result of the intermediate process, which is reached on clicking the ’submit’ button. </a:t>
            </a:r>
          </a:p>
        </p:txBody>
      </p:sp>
      <p:pic>
        <p:nvPicPr>
          <p:cNvPr id="3" name="Picture 2">
            <a:extLst>
              <a:ext uri="{FF2B5EF4-FFF2-40B4-BE49-F238E27FC236}">
                <a16:creationId xmlns:a16="http://schemas.microsoft.com/office/drawing/2014/main" id="{2605E81E-59CB-90E5-4719-B936B350E48A}"/>
              </a:ext>
            </a:extLst>
          </p:cNvPr>
          <p:cNvPicPr>
            <a:picLocks noChangeAspect="1"/>
          </p:cNvPicPr>
          <p:nvPr/>
        </p:nvPicPr>
        <p:blipFill>
          <a:blip r:embed="rId2"/>
          <a:stretch>
            <a:fillRect/>
          </a:stretch>
        </p:blipFill>
        <p:spPr>
          <a:xfrm>
            <a:off x="1975043" y="1597314"/>
            <a:ext cx="7772400" cy="3370987"/>
          </a:xfrm>
          <a:prstGeom prst="rect">
            <a:avLst/>
          </a:prstGeom>
        </p:spPr>
      </p:pic>
    </p:spTree>
    <p:extLst>
      <p:ext uri="{BB962C8B-B14F-4D97-AF65-F5344CB8AC3E}">
        <p14:creationId xmlns:p14="http://schemas.microsoft.com/office/powerpoint/2010/main" val="8923207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57</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035859" y="-13671"/>
            <a:ext cx="7711584"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RESULT AND DISCUSSION</a:t>
            </a:r>
            <a:endParaRPr lang="en-US" sz="3600" dirty="0"/>
          </a:p>
        </p:txBody>
      </p:sp>
      <p:sp>
        <p:nvSpPr>
          <p:cNvPr id="2" name="TextBox 1">
            <a:extLst>
              <a:ext uri="{FF2B5EF4-FFF2-40B4-BE49-F238E27FC236}">
                <a16:creationId xmlns:a16="http://schemas.microsoft.com/office/drawing/2014/main" id="{B1FA4FE4-B0DC-A14D-7966-A530E04C6F29}"/>
              </a:ext>
            </a:extLst>
          </p:cNvPr>
          <p:cNvSpPr txBox="1"/>
          <p:nvPr/>
        </p:nvSpPr>
        <p:spPr>
          <a:xfrm>
            <a:off x="954593" y="713080"/>
            <a:ext cx="10430189" cy="1719702"/>
          </a:xfrm>
          <a:prstGeom prst="rect">
            <a:avLst/>
          </a:prstGeom>
          <a:noFill/>
        </p:spPr>
        <p:txBody>
          <a:bodyPr wrap="square" rtlCol="0">
            <a:spAutoFit/>
          </a:bodyPr>
          <a:lstStyle/>
          <a:p>
            <a:pPr>
              <a:lnSpc>
                <a:spcPct val="150000"/>
              </a:lnSpc>
            </a:pPr>
            <a:r>
              <a:rPr lang="en-US" b="1" dirty="0">
                <a:latin typeface="Palatino" pitchFamily="2" charset="77"/>
                <a:ea typeface="Palatino" pitchFamily="2" charset="77"/>
              </a:rPr>
              <a:t>7. Snapshot of the Output Page</a:t>
            </a:r>
          </a:p>
          <a:p>
            <a:pPr>
              <a:lnSpc>
                <a:spcPct val="150000"/>
              </a:lnSpc>
            </a:pPr>
            <a:r>
              <a:rPr lang="en-US" dirty="0">
                <a:latin typeface="Palatino" pitchFamily="2" charset="77"/>
                <a:ea typeface="Palatino" pitchFamily="2" charset="77"/>
              </a:rPr>
              <a:t>	The below Snapshot Figure 7 shows the snapshot of the output result.</a:t>
            </a:r>
          </a:p>
          <a:p>
            <a:pPr>
              <a:lnSpc>
                <a:spcPct val="150000"/>
              </a:lnSpc>
            </a:pPr>
            <a:endParaRPr lang="en-US" b="1" dirty="0">
              <a:latin typeface="Palatino" pitchFamily="2" charset="77"/>
              <a:ea typeface="Palatino" pitchFamily="2" charset="77"/>
            </a:endParaRPr>
          </a:p>
          <a:p>
            <a:pPr>
              <a:lnSpc>
                <a:spcPct val="150000"/>
              </a:lnSpc>
            </a:pPr>
            <a:endParaRPr lang="en-US" b="1" dirty="0">
              <a:latin typeface="Palatino" pitchFamily="2" charset="77"/>
              <a:ea typeface="Palatino" pitchFamily="2" charset="77"/>
            </a:endParaRPr>
          </a:p>
        </p:txBody>
      </p:sp>
      <p:sp>
        <p:nvSpPr>
          <p:cNvPr id="10" name="TextBox 9">
            <a:extLst>
              <a:ext uri="{FF2B5EF4-FFF2-40B4-BE49-F238E27FC236}">
                <a16:creationId xmlns:a16="http://schemas.microsoft.com/office/drawing/2014/main" id="{00DD66CD-9BAE-0251-8493-5709306A69F4}"/>
              </a:ext>
            </a:extLst>
          </p:cNvPr>
          <p:cNvSpPr txBox="1"/>
          <p:nvPr/>
        </p:nvSpPr>
        <p:spPr>
          <a:xfrm>
            <a:off x="3440357" y="4972997"/>
            <a:ext cx="3833101" cy="369332"/>
          </a:xfrm>
          <a:prstGeom prst="rect">
            <a:avLst/>
          </a:prstGeom>
          <a:noFill/>
        </p:spPr>
        <p:txBody>
          <a:bodyPr wrap="none" rtlCol="0">
            <a:spAutoFit/>
          </a:bodyPr>
          <a:lstStyle/>
          <a:p>
            <a:r>
              <a:rPr lang="en-US" b="1" dirty="0">
                <a:latin typeface="Palatino" pitchFamily="2" charset="77"/>
                <a:ea typeface="Palatino" pitchFamily="2" charset="77"/>
              </a:rPr>
              <a:t>Snapshot 7: Snapshot of the result.</a:t>
            </a:r>
          </a:p>
        </p:txBody>
      </p:sp>
      <p:sp>
        <p:nvSpPr>
          <p:cNvPr id="12" name="TextBox 11">
            <a:extLst>
              <a:ext uri="{FF2B5EF4-FFF2-40B4-BE49-F238E27FC236}">
                <a16:creationId xmlns:a16="http://schemas.microsoft.com/office/drawing/2014/main" id="{84253D46-C22E-7609-1FA9-37184582439C}"/>
              </a:ext>
            </a:extLst>
          </p:cNvPr>
          <p:cNvSpPr txBox="1"/>
          <p:nvPr/>
        </p:nvSpPr>
        <p:spPr>
          <a:xfrm>
            <a:off x="775769" y="5541775"/>
            <a:ext cx="10960843" cy="646331"/>
          </a:xfrm>
          <a:prstGeom prst="rect">
            <a:avLst/>
          </a:prstGeom>
          <a:noFill/>
        </p:spPr>
        <p:txBody>
          <a:bodyPr wrap="square" rtlCol="0">
            <a:spAutoFit/>
          </a:bodyPr>
          <a:lstStyle/>
          <a:p>
            <a:r>
              <a:rPr lang="en-US" dirty="0">
                <a:latin typeface="Palatino" pitchFamily="2" charset="77"/>
                <a:ea typeface="Palatino" pitchFamily="2" charset="77"/>
              </a:rPr>
              <a:t>The Snapshot 7 shows the snapshot of the result. The result shows the name of the defects and position of the defects in the image.</a:t>
            </a:r>
          </a:p>
        </p:txBody>
      </p:sp>
      <p:pic>
        <p:nvPicPr>
          <p:cNvPr id="8" name="Picture 7">
            <a:extLst>
              <a:ext uri="{FF2B5EF4-FFF2-40B4-BE49-F238E27FC236}">
                <a16:creationId xmlns:a16="http://schemas.microsoft.com/office/drawing/2014/main" id="{5A7E8336-3CE7-5123-6197-669FEFB2FF31}"/>
              </a:ext>
            </a:extLst>
          </p:cNvPr>
          <p:cNvPicPr>
            <a:picLocks noChangeAspect="1"/>
          </p:cNvPicPr>
          <p:nvPr/>
        </p:nvPicPr>
        <p:blipFill>
          <a:blip r:embed="rId2"/>
          <a:stretch>
            <a:fillRect/>
          </a:stretch>
        </p:blipFill>
        <p:spPr>
          <a:xfrm>
            <a:off x="1752600" y="1737696"/>
            <a:ext cx="7772400" cy="3192303"/>
          </a:xfrm>
          <a:prstGeom prst="rect">
            <a:avLst/>
          </a:prstGeom>
        </p:spPr>
      </p:pic>
    </p:spTree>
    <p:extLst>
      <p:ext uri="{BB962C8B-B14F-4D97-AF65-F5344CB8AC3E}">
        <p14:creationId xmlns:p14="http://schemas.microsoft.com/office/powerpoint/2010/main" val="25512773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58</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035859" y="-13671"/>
            <a:ext cx="7711584"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RESULT AND DISCUSSION</a:t>
            </a:r>
            <a:endParaRPr lang="en-US" sz="3600" dirty="0"/>
          </a:p>
        </p:txBody>
      </p:sp>
      <p:sp>
        <p:nvSpPr>
          <p:cNvPr id="2" name="TextBox 1">
            <a:extLst>
              <a:ext uri="{FF2B5EF4-FFF2-40B4-BE49-F238E27FC236}">
                <a16:creationId xmlns:a16="http://schemas.microsoft.com/office/drawing/2014/main" id="{B1FA4FE4-B0DC-A14D-7966-A530E04C6F29}"/>
              </a:ext>
            </a:extLst>
          </p:cNvPr>
          <p:cNvSpPr txBox="1"/>
          <p:nvPr/>
        </p:nvSpPr>
        <p:spPr>
          <a:xfrm>
            <a:off x="954593" y="713080"/>
            <a:ext cx="10430189" cy="1719702"/>
          </a:xfrm>
          <a:prstGeom prst="rect">
            <a:avLst/>
          </a:prstGeom>
          <a:noFill/>
        </p:spPr>
        <p:txBody>
          <a:bodyPr wrap="square" rtlCol="0">
            <a:spAutoFit/>
          </a:bodyPr>
          <a:lstStyle/>
          <a:p>
            <a:pPr>
              <a:lnSpc>
                <a:spcPct val="150000"/>
              </a:lnSpc>
            </a:pPr>
            <a:r>
              <a:rPr lang="en-US" b="1" dirty="0">
                <a:latin typeface="Palatino" pitchFamily="2" charset="77"/>
                <a:ea typeface="Palatino" pitchFamily="2" charset="77"/>
              </a:rPr>
              <a:t>8. Snapshot of the Analysis Chart</a:t>
            </a:r>
          </a:p>
          <a:p>
            <a:pPr>
              <a:lnSpc>
                <a:spcPct val="150000"/>
              </a:lnSpc>
            </a:pPr>
            <a:r>
              <a:rPr lang="en-US" dirty="0">
                <a:latin typeface="Palatino" pitchFamily="2" charset="77"/>
                <a:ea typeface="Palatino" pitchFamily="2" charset="77"/>
              </a:rPr>
              <a:t>	The below Snapshot Figure 8 shows the snapshot of the output result.</a:t>
            </a:r>
          </a:p>
          <a:p>
            <a:pPr>
              <a:lnSpc>
                <a:spcPct val="150000"/>
              </a:lnSpc>
            </a:pPr>
            <a:endParaRPr lang="en-US" b="1" dirty="0">
              <a:latin typeface="Palatino" pitchFamily="2" charset="77"/>
              <a:ea typeface="Palatino" pitchFamily="2" charset="77"/>
            </a:endParaRPr>
          </a:p>
          <a:p>
            <a:pPr>
              <a:lnSpc>
                <a:spcPct val="150000"/>
              </a:lnSpc>
            </a:pPr>
            <a:endParaRPr lang="en-US" b="1" dirty="0">
              <a:latin typeface="Palatino" pitchFamily="2" charset="77"/>
              <a:ea typeface="Palatino" pitchFamily="2" charset="77"/>
            </a:endParaRPr>
          </a:p>
        </p:txBody>
      </p:sp>
      <p:sp>
        <p:nvSpPr>
          <p:cNvPr id="10" name="TextBox 9">
            <a:extLst>
              <a:ext uri="{FF2B5EF4-FFF2-40B4-BE49-F238E27FC236}">
                <a16:creationId xmlns:a16="http://schemas.microsoft.com/office/drawing/2014/main" id="{00DD66CD-9BAE-0251-8493-5709306A69F4}"/>
              </a:ext>
            </a:extLst>
          </p:cNvPr>
          <p:cNvSpPr txBox="1"/>
          <p:nvPr/>
        </p:nvSpPr>
        <p:spPr>
          <a:xfrm>
            <a:off x="3440357" y="4972997"/>
            <a:ext cx="4801314" cy="369332"/>
          </a:xfrm>
          <a:prstGeom prst="rect">
            <a:avLst/>
          </a:prstGeom>
          <a:noFill/>
        </p:spPr>
        <p:txBody>
          <a:bodyPr wrap="none" rtlCol="0">
            <a:spAutoFit/>
          </a:bodyPr>
          <a:lstStyle/>
          <a:p>
            <a:r>
              <a:rPr lang="en-US" b="1" dirty="0">
                <a:latin typeface="Palatino" pitchFamily="2" charset="77"/>
                <a:ea typeface="Palatino" pitchFamily="2" charset="77"/>
              </a:rPr>
              <a:t>Snapshot 8: Snapshot of the Analysis Chart.</a:t>
            </a:r>
          </a:p>
        </p:txBody>
      </p:sp>
      <p:sp>
        <p:nvSpPr>
          <p:cNvPr id="12" name="TextBox 11">
            <a:extLst>
              <a:ext uri="{FF2B5EF4-FFF2-40B4-BE49-F238E27FC236}">
                <a16:creationId xmlns:a16="http://schemas.microsoft.com/office/drawing/2014/main" id="{84253D46-C22E-7609-1FA9-37184582439C}"/>
              </a:ext>
            </a:extLst>
          </p:cNvPr>
          <p:cNvSpPr txBox="1"/>
          <p:nvPr/>
        </p:nvSpPr>
        <p:spPr>
          <a:xfrm>
            <a:off x="775769" y="5541775"/>
            <a:ext cx="10960843" cy="646331"/>
          </a:xfrm>
          <a:prstGeom prst="rect">
            <a:avLst/>
          </a:prstGeom>
          <a:noFill/>
        </p:spPr>
        <p:txBody>
          <a:bodyPr wrap="square" rtlCol="0">
            <a:spAutoFit/>
          </a:bodyPr>
          <a:lstStyle/>
          <a:p>
            <a:r>
              <a:rPr lang="en-US" dirty="0">
                <a:latin typeface="Palatino" pitchFamily="2" charset="77"/>
                <a:ea typeface="Palatino" pitchFamily="2" charset="77"/>
              </a:rPr>
              <a:t>The Snapshot 8 shows the snapshot of the analysis chart, which plots the accuracy graph of defects detected by the system.</a:t>
            </a:r>
          </a:p>
        </p:txBody>
      </p:sp>
      <p:pic>
        <p:nvPicPr>
          <p:cNvPr id="3" name="Picture 2">
            <a:extLst>
              <a:ext uri="{FF2B5EF4-FFF2-40B4-BE49-F238E27FC236}">
                <a16:creationId xmlns:a16="http://schemas.microsoft.com/office/drawing/2014/main" id="{ACD86754-B512-B9C1-21A0-D33009432B11}"/>
              </a:ext>
            </a:extLst>
          </p:cNvPr>
          <p:cNvPicPr>
            <a:picLocks noChangeAspect="1"/>
          </p:cNvPicPr>
          <p:nvPr/>
        </p:nvPicPr>
        <p:blipFill>
          <a:blip r:embed="rId2"/>
          <a:stretch>
            <a:fillRect/>
          </a:stretch>
        </p:blipFill>
        <p:spPr>
          <a:xfrm>
            <a:off x="1731335" y="1561196"/>
            <a:ext cx="7772400" cy="3411802"/>
          </a:xfrm>
          <a:prstGeom prst="rect">
            <a:avLst/>
          </a:prstGeom>
        </p:spPr>
      </p:pic>
    </p:spTree>
    <p:extLst>
      <p:ext uri="{BB962C8B-B14F-4D97-AF65-F5344CB8AC3E}">
        <p14:creationId xmlns:p14="http://schemas.microsoft.com/office/powerpoint/2010/main" val="37286852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241E9-F1AC-5218-2A9B-3A0F100EA0B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4">
            <a:extLst>
              <a:ext uri="{FF2B5EF4-FFF2-40B4-BE49-F238E27FC236}">
                <a16:creationId xmlns:a16="http://schemas.microsoft.com/office/drawing/2014/main" id="{B1F166EE-5BA0-D148-B724-24615E54DE53}"/>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59</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FA01C04C-BD3D-CD0E-421A-BD0D1E1AD365}"/>
              </a:ext>
            </a:extLst>
          </p:cNvPr>
          <p:cNvSpPr txBox="1"/>
          <p:nvPr/>
        </p:nvSpPr>
        <p:spPr>
          <a:xfrm>
            <a:off x="5891651" y="748145"/>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BBEDF5C-498E-CFDA-7980-C57B1AFC2A51}"/>
              </a:ext>
            </a:extLst>
          </p:cNvPr>
          <p:cNvSpPr txBox="1"/>
          <p:nvPr/>
        </p:nvSpPr>
        <p:spPr>
          <a:xfrm>
            <a:off x="2035859" y="-13671"/>
            <a:ext cx="7711584" cy="646331"/>
          </a:xfrm>
          <a:prstGeom prst="rect">
            <a:avLst/>
          </a:prstGeom>
          <a:noFill/>
        </p:spPr>
        <p:txBody>
          <a:bodyPr wrap="square">
            <a:spAutoFit/>
          </a:bodyPr>
          <a:lstStyle/>
          <a:p>
            <a:pPr algn="ctr"/>
            <a:r>
              <a:rPr lang="en-US" sz="3600"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RESULT AND DISCUSSION</a:t>
            </a:r>
            <a:endParaRPr lang="en-US" sz="3600" dirty="0"/>
          </a:p>
        </p:txBody>
      </p:sp>
      <p:sp>
        <p:nvSpPr>
          <p:cNvPr id="2" name="TextBox 1">
            <a:extLst>
              <a:ext uri="{FF2B5EF4-FFF2-40B4-BE49-F238E27FC236}">
                <a16:creationId xmlns:a16="http://schemas.microsoft.com/office/drawing/2014/main" id="{B1FA4FE4-B0DC-A14D-7966-A530E04C6F29}"/>
              </a:ext>
            </a:extLst>
          </p:cNvPr>
          <p:cNvSpPr txBox="1"/>
          <p:nvPr/>
        </p:nvSpPr>
        <p:spPr>
          <a:xfrm>
            <a:off x="954593" y="560847"/>
            <a:ext cx="10430189" cy="2135200"/>
          </a:xfrm>
          <a:prstGeom prst="rect">
            <a:avLst/>
          </a:prstGeom>
          <a:noFill/>
        </p:spPr>
        <p:txBody>
          <a:bodyPr wrap="square" rtlCol="0">
            <a:spAutoFit/>
          </a:bodyPr>
          <a:lstStyle/>
          <a:p>
            <a:pPr>
              <a:lnSpc>
                <a:spcPct val="150000"/>
              </a:lnSpc>
            </a:pPr>
            <a:r>
              <a:rPr lang="en-US" b="1" dirty="0">
                <a:latin typeface="Palatino" pitchFamily="2" charset="77"/>
                <a:ea typeface="Palatino" pitchFamily="2" charset="77"/>
              </a:rPr>
              <a:t>9. Snapshot of Datasets</a:t>
            </a:r>
          </a:p>
          <a:p>
            <a:pPr>
              <a:lnSpc>
                <a:spcPct val="150000"/>
              </a:lnSpc>
            </a:pPr>
            <a:r>
              <a:rPr lang="en-US" dirty="0">
                <a:latin typeface="Palatino" pitchFamily="2" charset="77"/>
                <a:ea typeface="Palatino" pitchFamily="2" charset="77"/>
              </a:rPr>
              <a:t>	The below Snapshot Figure 9 shows the snapshot of the datasets, where there is a collection of printed circuit board images.</a:t>
            </a:r>
          </a:p>
          <a:p>
            <a:pPr>
              <a:lnSpc>
                <a:spcPct val="150000"/>
              </a:lnSpc>
            </a:pPr>
            <a:endParaRPr lang="en-US" b="1" dirty="0">
              <a:latin typeface="Palatino" pitchFamily="2" charset="77"/>
              <a:ea typeface="Palatino" pitchFamily="2" charset="77"/>
            </a:endParaRPr>
          </a:p>
          <a:p>
            <a:pPr>
              <a:lnSpc>
                <a:spcPct val="150000"/>
              </a:lnSpc>
            </a:pPr>
            <a:endParaRPr lang="en-US" b="1" dirty="0">
              <a:latin typeface="Palatino" pitchFamily="2" charset="77"/>
              <a:ea typeface="Palatino" pitchFamily="2" charset="77"/>
            </a:endParaRPr>
          </a:p>
        </p:txBody>
      </p:sp>
      <p:sp>
        <p:nvSpPr>
          <p:cNvPr id="10" name="TextBox 9">
            <a:extLst>
              <a:ext uri="{FF2B5EF4-FFF2-40B4-BE49-F238E27FC236}">
                <a16:creationId xmlns:a16="http://schemas.microsoft.com/office/drawing/2014/main" id="{00DD66CD-9BAE-0251-8493-5709306A69F4}"/>
              </a:ext>
            </a:extLst>
          </p:cNvPr>
          <p:cNvSpPr txBox="1"/>
          <p:nvPr/>
        </p:nvSpPr>
        <p:spPr>
          <a:xfrm>
            <a:off x="3649435" y="5114159"/>
            <a:ext cx="4128053" cy="369332"/>
          </a:xfrm>
          <a:prstGeom prst="rect">
            <a:avLst/>
          </a:prstGeom>
          <a:noFill/>
        </p:spPr>
        <p:txBody>
          <a:bodyPr wrap="none" rtlCol="0">
            <a:spAutoFit/>
          </a:bodyPr>
          <a:lstStyle/>
          <a:p>
            <a:r>
              <a:rPr lang="en-US" b="1" dirty="0">
                <a:latin typeface="Palatino" pitchFamily="2" charset="77"/>
                <a:ea typeface="Palatino" pitchFamily="2" charset="77"/>
              </a:rPr>
              <a:t>Snapshot 9: Snapshot of the Datasets.</a:t>
            </a:r>
          </a:p>
        </p:txBody>
      </p:sp>
      <p:sp>
        <p:nvSpPr>
          <p:cNvPr id="12" name="TextBox 11">
            <a:extLst>
              <a:ext uri="{FF2B5EF4-FFF2-40B4-BE49-F238E27FC236}">
                <a16:creationId xmlns:a16="http://schemas.microsoft.com/office/drawing/2014/main" id="{84253D46-C22E-7609-1FA9-37184582439C}"/>
              </a:ext>
            </a:extLst>
          </p:cNvPr>
          <p:cNvSpPr txBox="1"/>
          <p:nvPr/>
        </p:nvSpPr>
        <p:spPr>
          <a:xfrm>
            <a:off x="954593" y="5669054"/>
            <a:ext cx="10960843" cy="646331"/>
          </a:xfrm>
          <a:prstGeom prst="rect">
            <a:avLst/>
          </a:prstGeom>
          <a:noFill/>
        </p:spPr>
        <p:txBody>
          <a:bodyPr wrap="square" rtlCol="0">
            <a:spAutoFit/>
          </a:bodyPr>
          <a:lstStyle/>
          <a:p>
            <a:r>
              <a:rPr lang="en-US" dirty="0">
                <a:latin typeface="Palatino" pitchFamily="2" charset="77"/>
                <a:ea typeface="Palatino" pitchFamily="2" charset="77"/>
              </a:rPr>
              <a:t>The Snapshot 9 shows the snapshot of the datasets which has different folders that contains certain kinds of defect printed circuit board images.</a:t>
            </a:r>
          </a:p>
        </p:txBody>
      </p:sp>
      <p:pic>
        <p:nvPicPr>
          <p:cNvPr id="3" name="Picture 2">
            <a:extLst>
              <a:ext uri="{FF2B5EF4-FFF2-40B4-BE49-F238E27FC236}">
                <a16:creationId xmlns:a16="http://schemas.microsoft.com/office/drawing/2014/main" id="{8F4A055E-8E75-2315-77B1-7C6823F0C5CD}"/>
              </a:ext>
            </a:extLst>
          </p:cNvPr>
          <p:cNvPicPr>
            <a:picLocks noChangeAspect="1"/>
          </p:cNvPicPr>
          <p:nvPr/>
        </p:nvPicPr>
        <p:blipFill>
          <a:blip r:embed="rId2"/>
          <a:stretch>
            <a:fillRect/>
          </a:stretch>
        </p:blipFill>
        <p:spPr>
          <a:xfrm>
            <a:off x="1850065" y="1903228"/>
            <a:ext cx="7958194" cy="3210931"/>
          </a:xfrm>
          <a:prstGeom prst="rect">
            <a:avLst/>
          </a:prstGeom>
        </p:spPr>
      </p:pic>
    </p:spTree>
    <p:extLst>
      <p:ext uri="{BB962C8B-B14F-4D97-AF65-F5344CB8AC3E}">
        <p14:creationId xmlns:p14="http://schemas.microsoft.com/office/powerpoint/2010/main" val="351886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DD0B2D1-4C26-AEE1-CE7C-EB4A1874C9DC}"/>
              </a:ext>
            </a:extLst>
          </p:cNvPr>
          <p:cNvSpPr txBox="1">
            <a:spLocks/>
          </p:cNvSpPr>
          <p:nvPr/>
        </p:nvSpPr>
        <p:spPr>
          <a:xfrm>
            <a:off x="924911" y="-106696"/>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introduction</a:t>
            </a:r>
            <a:endParaRPr lang="en-US" dirty="0"/>
          </a:p>
        </p:txBody>
      </p:sp>
      <p:sp>
        <p:nvSpPr>
          <p:cNvPr id="4" name="TextBox 3">
            <a:extLst>
              <a:ext uri="{FF2B5EF4-FFF2-40B4-BE49-F238E27FC236}">
                <a16:creationId xmlns:a16="http://schemas.microsoft.com/office/drawing/2014/main" id="{58DBBB5E-B475-AB43-8F37-67D2C29A2005}"/>
              </a:ext>
            </a:extLst>
          </p:cNvPr>
          <p:cNvSpPr txBox="1"/>
          <p:nvPr/>
        </p:nvSpPr>
        <p:spPr>
          <a:xfrm>
            <a:off x="924911" y="1279936"/>
            <a:ext cx="4649030" cy="523220"/>
          </a:xfrm>
          <a:prstGeom prst="rect">
            <a:avLst/>
          </a:prstGeom>
          <a:noFill/>
        </p:spPr>
        <p:txBody>
          <a:bodyPr wrap="non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PROBLEM STATEMENT</a:t>
            </a:r>
          </a:p>
        </p:txBody>
      </p:sp>
      <p:sp>
        <p:nvSpPr>
          <p:cNvPr id="7" name="TextBox 6">
            <a:extLst>
              <a:ext uri="{FF2B5EF4-FFF2-40B4-BE49-F238E27FC236}">
                <a16:creationId xmlns:a16="http://schemas.microsoft.com/office/drawing/2014/main" id="{44F63351-355D-E3FA-1C61-322A9CAA1304}"/>
              </a:ext>
            </a:extLst>
          </p:cNvPr>
          <p:cNvSpPr txBox="1"/>
          <p:nvPr/>
        </p:nvSpPr>
        <p:spPr>
          <a:xfrm>
            <a:off x="911476" y="2017986"/>
            <a:ext cx="10061324" cy="3797193"/>
          </a:xfrm>
          <a:prstGeom prst="rect">
            <a:avLst/>
          </a:prstGeom>
          <a:noFill/>
        </p:spPr>
        <p:txBody>
          <a:bodyPr wrap="square" rtlCol="0">
            <a:spAutoFit/>
          </a:bodyPr>
          <a:lstStyle/>
          <a:p>
            <a:pPr marL="285750" indent="-285750">
              <a:lnSpc>
                <a:spcPct val="150000"/>
              </a:lnSpc>
              <a:buFont typeface="Wingdings" pitchFamily="2" charset="2"/>
              <a:buChar char="§"/>
            </a:pPr>
            <a:r>
              <a:rPr lang="en-US" b="1" dirty="0">
                <a:latin typeface="Palatino" pitchFamily="2" charset="77"/>
                <a:ea typeface="Palatino" pitchFamily="2" charset="77"/>
              </a:rPr>
              <a:t>Input: </a:t>
            </a:r>
            <a:r>
              <a:rPr lang="en-US" dirty="0">
                <a:latin typeface="Palatino" pitchFamily="2" charset="77"/>
                <a:ea typeface="Palatino" pitchFamily="2" charset="77"/>
              </a:rPr>
              <a:t>Images of Printed Circuit Boards.</a:t>
            </a:r>
          </a:p>
          <a:p>
            <a:pPr marL="285750" indent="-285750">
              <a:lnSpc>
                <a:spcPct val="150000"/>
              </a:lnSpc>
              <a:buFont typeface="Wingdings" pitchFamily="2" charset="2"/>
              <a:buChar char="§"/>
            </a:pPr>
            <a:r>
              <a:rPr lang="en-US" b="1" dirty="0">
                <a:latin typeface="Palatino" pitchFamily="2" charset="77"/>
                <a:ea typeface="Palatino" pitchFamily="2" charset="77"/>
              </a:rPr>
              <a:t>Process: </a:t>
            </a:r>
            <a:r>
              <a:rPr lang="en-US" dirty="0">
                <a:latin typeface="Palatino" pitchFamily="2" charset="77"/>
                <a:ea typeface="Palatino" pitchFamily="2" charset="77"/>
              </a:rPr>
              <a:t>By using different image processing techniques, input PCBs image is pre-processed and then the region of interest is extracted from input PCB image and classified using CNN algorithm.</a:t>
            </a:r>
          </a:p>
          <a:p>
            <a:pPr>
              <a:lnSpc>
                <a:spcPct val="150000"/>
              </a:lnSpc>
            </a:pPr>
            <a:r>
              <a:rPr lang="en-US" b="1" dirty="0">
                <a:latin typeface="Palatino" pitchFamily="2" charset="77"/>
                <a:ea typeface="Palatino" pitchFamily="2" charset="77"/>
              </a:rPr>
              <a:t>      </a:t>
            </a:r>
            <a:r>
              <a:rPr lang="en-US" dirty="0">
                <a:latin typeface="Palatino" pitchFamily="2" charset="77"/>
                <a:ea typeface="Palatino" pitchFamily="2" charset="77"/>
              </a:rPr>
              <a:t>Processing Techniques:- * Conversion of RGB to Grayscale</a:t>
            </a:r>
          </a:p>
          <a:p>
            <a:pPr>
              <a:lnSpc>
                <a:spcPct val="150000"/>
              </a:lnSpc>
            </a:pPr>
            <a:r>
              <a:rPr lang="en-US" b="1" dirty="0">
                <a:latin typeface="Palatino" pitchFamily="2" charset="77"/>
                <a:ea typeface="Palatino" pitchFamily="2" charset="77"/>
              </a:rPr>
              <a:t>						 * </a:t>
            </a:r>
            <a:r>
              <a:rPr lang="en-US" dirty="0">
                <a:latin typeface="Palatino" pitchFamily="2" charset="77"/>
                <a:ea typeface="Palatino" pitchFamily="2" charset="77"/>
              </a:rPr>
              <a:t>Median Filtering</a:t>
            </a:r>
          </a:p>
          <a:p>
            <a:pPr>
              <a:lnSpc>
                <a:spcPct val="150000"/>
              </a:lnSpc>
            </a:pPr>
            <a:r>
              <a:rPr lang="en-US" b="1" dirty="0">
                <a:latin typeface="Palatino" pitchFamily="2" charset="77"/>
                <a:ea typeface="Palatino" pitchFamily="2" charset="77"/>
              </a:rPr>
              <a:t>						 * </a:t>
            </a:r>
            <a:r>
              <a:rPr lang="en-US" dirty="0">
                <a:latin typeface="Palatino" pitchFamily="2" charset="77"/>
                <a:ea typeface="Palatino" pitchFamily="2" charset="77"/>
              </a:rPr>
              <a:t>Thresholding</a:t>
            </a:r>
          </a:p>
          <a:p>
            <a:pPr>
              <a:lnSpc>
                <a:spcPct val="150000"/>
              </a:lnSpc>
            </a:pPr>
            <a:r>
              <a:rPr lang="en-US" b="1" dirty="0">
                <a:latin typeface="Palatino" pitchFamily="2" charset="77"/>
                <a:ea typeface="Palatino" pitchFamily="2" charset="77"/>
              </a:rPr>
              <a:t>						 * </a:t>
            </a:r>
            <a:r>
              <a:rPr lang="en-US" dirty="0">
                <a:latin typeface="Palatino" pitchFamily="2" charset="77"/>
                <a:ea typeface="Palatino" pitchFamily="2" charset="77"/>
              </a:rPr>
              <a:t>High-pass Filtering</a:t>
            </a:r>
          </a:p>
          <a:p>
            <a:pPr marL="285750" indent="-285750">
              <a:lnSpc>
                <a:spcPct val="150000"/>
              </a:lnSpc>
              <a:buFont typeface="Wingdings" pitchFamily="2" charset="2"/>
              <a:buChar char="§"/>
            </a:pPr>
            <a:r>
              <a:rPr lang="en-US" b="1" dirty="0">
                <a:latin typeface="Palatino" pitchFamily="2" charset="77"/>
                <a:ea typeface="Palatino" pitchFamily="2" charset="77"/>
              </a:rPr>
              <a:t>Output: </a:t>
            </a:r>
            <a:r>
              <a:rPr lang="en-US" dirty="0">
                <a:latin typeface="Palatino" pitchFamily="2" charset="77"/>
                <a:ea typeface="Palatino" pitchFamily="2" charset="77"/>
              </a:rPr>
              <a:t>Detects and Classify the defects in printed circuit board.</a:t>
            </a:r>
            <a:endParaRPr lang="en-US" b="1" dirty="0">
              <a:latin typeface="Palatino" pitchFamily="2" charset="77"/>
              <a:ea typeface="Palatino" pitchFamily="2" charset="77"/>
            </a:endParaRPr>
          </a:p>
        </p:txBody>
      </p:sp>
      <p:sp>
        <p:nvSpPr>
          <p:cNvPr id="5" name="TextBox 4">
            <a:extLst>
              <a:ext uri="{FF2B5EF4-FFF2-40B4-BE49-F238E27FC236}">
                <a16:creationId xmlns:a16="http://schemas.microsoft.com/office/drawing/2014/main" id="{04588145-12C8-F139-60CC-83E8C23D5753}"/>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6" name="Slide Number Placeholder 4">
            <a:extLst>
              <a:ext uri="{FF2B5EF4-FFF2-40B4-BE49-F238E27FC236}">
                <a16:creationId xmlns:a16="http://schemas.microsoft.com/office/drawing/2014/main" id="{014AEA11-9A86-75BA-CD56-DAD3D88DDCCD}"/>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6</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613669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B82EB6-DBE0-A0F9-26CF-60A2F1C76299}"/>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4">
            <a:extLst>
              <a:ext uri="{FF2B5EF4-FFF2-40B4-BE49-F238E27FC236}">
                <a16:creationId xmlns:a16="http://schemas.microsoft.com/office/drawing/2014/main" id="{CEA030E9-1ED9-4828-D9F7-454500AFA27F}"/>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60</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Title 1">
            <a:extLst>
              <a:ext uri="{FF2B5EF4-FFF2-40B4-BE49-F238E27FC236}">
                <a16:creationId xmlns:a16="http://schemas.microsoft.com/office/drawing/2014/main" id="{48CB26A0-C285-9514-2F94-DB8B5E55686A}"/>
              </a:ext>
            </a:extLst>
          </p:cNvPr>
          <p:cNvSpPr txBox="1">
            <a:spLocks/>
          </p:cNvSpPr>
          <p:nvPr/>
        </p:nvSpPr>
        <p:spPr>
          <a:xfrm>
            <a:off x="1143001" y="-164764"/>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CONCLUSION</a:t>
            </a:r>
            <a:endParaRPr lang="en-US" dirty="0"/>
          </a:p>
        </p:txBody>
      </p:sp>
      <p:sp>
        <p:nvSpPr>
          <p:cNvPr id="8" name="TextBox 7">
            <a:extLst>
              <a:ext uri="{FF2B5EF4-FFF2-40B4-BE49-F238E27FC236}">
                <a16:creationId xmlns:a16="http://schemas.microsoft.com/office/drawing/2014/main" id="{853E2F6E-5D05-4A8D-8AEE-DEA181B829E3}"/>
              </a:ext>
            </a:extLst>
          </p:cNvPr>
          <p:cNvSpPr txBox="1"/>
          <p:nvPr/>
        </p:nvSpPr>
        <p:spPr>
          <a:xfrm>
            <a:off x="1143000" y="1313806"/>
            <a:ext cx="10180863" cy="4093428"/>
          </a:xfrm>
          <a:prstGeom prst="rect">
            <a:avLst/>
          </a:prstGeom>
          <a:noFill/>
        </p:spPr>
        <p:txBody>
          <a:bodyPr wrap="square">
            <a:spAutoFit/>
          </a:bodyPr>
          <a:lstStyle/>
          <a:p>
            <a:pPr marL="285750" indent="-285750">
              <a:buFont typeface="Wingdings" pitchFamily="2" charset="2"/>
              <a:buChar char="§"/>
            </a:pPr>
            <a:r>
              <a:rPr lang="en-US" sz="2000" dirty="0">
                <a:latin typeface="Palatino" pitchFamily="2" charset="77"/>
                <a:ea typeface="Palatino" pitchFamily="2" charset="77"/>
              </a:rPr>
              <a:t>YOLOv5-based PCB defect detection system accurately identifies and classifies defects in real-time.</a:t>
            </a:r>
          </a:p>
          <a:p>
            <a:pPr marL="285750" indent="-285750">
              <a:buFont typeface="Wingdings" pitchFamily="2" charset="2"/>
              <a:buChar char="§"/>
            </a:pPr>
            <a:endParaRPr lang="en-US" sz="2000" dirty="0">
              <a:latin typeface="Palatino" pitchFamily="2" charset="77"/>
              <a:ea typeface="Palatino" pitchFamily="2" charset="77"/>
            </a:endParaRPr>
          </a:p>
          <a:p>
            <a:pPr marL="285750" indent="-285750">
              <a:buFont typeface="Wingdings" pitchFamily="2" charset="2"/>
              <a:buChar char="§"/>
            </a:pPr>
            <a:r>
              <a:rPr lang="en-US" sz="2000" dirty="0">
                <a:latin typeface="Palatino" pitchFamily="2" charset="77"/>
                <a:ea typeface="Palatino" pitchFamily="2" charset="77"/>
              </a:rPr>
              <a:t>High detection accuracy validates YOLOv5's suitability for PCB defect detection tasks.</a:t>
            </a:r>
          </a:p>
          <a:p>
            <a:pPr marL="285750" indent="-285750">
              <a:buFont typeface="Wingdings" pitchFamily="2" charset="2"/>
              <a:buChar char="§"/>
            </a:pPr>
            <a:endParaRPr lang="en-US" sz="2000" dirty="0">
              <a:latin typeface="Palatino" pitchFamily="2" charset="77"/>
              <a:ea typeface="Palatino" pitchFamily="2" charset="77"/>
            </a:endParaRPr>
          </a:p>
          <a:p>
            <a:pPr marL="285750" indent="-285750">
              <a:buFont typeface="Wingdings" pitchFamily="2" charset="2"/>
              <a:buChar char="§"/>
            </a:pPr>
            <a:r>
              <a:rPr lang="en-US" sz="2000" dirty="0">
                <a:latin typeface="Palatino" pitchFamily="2" charset="77"/>
                <a:ea typeface="Palatino" pitchFamily="2" charset="77"/>
              </a:rPr>
              <a:t>Real-time performance enables prompt corrective action, minimizing defective PCB production.</a:t>
            </a:r>
          </a:p>
          <a:p>
            <a:pPr marL="285750" indent="-285750">
              <a:buFont typeface="Wingdings" pitchFamily="2" charset="2"/>
              <a:buChar char="§"/>
            </a:pPr>
            <a:endParaRPr lang="en-US" sz="2000" dirty="0">
              <a:latin typeface="Palatino" pitchFamily="2" charset="77"/>
              <a:ea typeface="Palatino" pitchFamily="2" charset="77"/>
            </a:endParaRPr>
          </a:p>
          <a:p>
            <a:pPr marL="285750" indent="-285750">
              <a:buFont typeface="Wingdings" pitchFamily="2" charset="2"/>
              <a:buChar char="§"/>
            </a:pPr>
            <a:r>
              <a:rPr lang="en-US" sz="2000" dirty="0">
                <a:latin typeface="Palatino" pitchFamily="2" charset="77"/>
                <a:ea typeface="Palatino" pitchFamily="2" charset="77"/>
              </a:rPr>
              <a:t>System adaptability to complex designs and diverse defects ensures broad applicability.</a:t>
            </a:r>
          </a:p>
          <a:p>
            <a:pPr marL="285750" indent="-285750">
              <a:buFont typeface="Wingdings" pitchFamily="2" charset="2"/>
              <a:buChar char="§"/>
            </a:pPr>
            <a:endParaRPr lang="en-US" sz="2000" dirty="0">
              <a:latin typeface="Palatino" pitchFamily="2" charset="77"/>
              <a:ea typeface="Palatino" pitchFamily="2" charset="77"/>
            </a:endParaRPr>
          </a:p>
          <a:p>
            <a:pPr marL="285750" indent="-285750">
              <a:buFont typeface="Wingdings" pitchFamily="2" charset="2"/>
              <a:buChar char="§"/>
            </a:pPr>
            <a:r>
              <a:rPr lang="en-US" sz="2000" dirty="0">
                <a:latin typeface="Palatino" pitchFamily="2" charset="77"/>
                <a:ea typeface="Palatino" pitchFamily="2" charset="77"/>
              </a:rPr>
              <a:t>Deep learning-powered PCB defect detection automation paves the way for enhanced manufacturing efficiency and reliability.</a:t>
            </a:r>
          </a:p>
        </p:txBody>
      </p:sp>
    </p:spTree>
    <p:extLst>
      <p:ext uri="{BB962C8B-B14F-4D97-AF65-F5344CB8AC3E}">
        <p14:creationId xmlns:p14="http://schemas.microsoft.com/office/powerpoint/2010/main" val="7776838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B82EB6-DBE0-A0F9-26CF-60A2F1C76299}"/>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4">
            <a:extLst>
              <a:ext uri="{FF2B5EF4-FFF2-40B4-BE49-F238E27FC236}">
                <a16:creationId xmlns:a16="http://schemas.microsoft.com/office/drawing/2014/main" id="{CEA030E9-1ED9-4828-D9F7-454500AFA27F}"/>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61</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Title 1">
            <a:extLst>
              <a:ext uri="{FF2B5EF4-FFF2-40B4-BE49-F238E27FC236}">
                <a16:creationId xmlns:a16="http://schemas.microsoft.com/office/drawing/2014/main" id="{48CB26A0-C285-9514-2F94-DB8B5E55686A}"/>
              </a:ext>
            </a:extLst>
          </p:cNvPr>
          <p:cNvSpPr txBox="1">
            <a:spLocks/>
          </p:cNvSpPr>
          <p:nvPr/>
        </p:nvSpPr>
        <p:spPr>
          <a:xfrm>
            <a:off x="1143001" y="-164764"/>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FUTURE ENHANCEMENTS</a:t>
            </a:r>
            <a:endParaRPr lang="en-US" dirty="0"/>
          </a:p>
        </p:txBody>
      </p:sp>
      <p:sp>
        <p:nvSpPr>
          <p:cNvPr id="4" name="TextBox 3">
            <a:extLst>
              <a:ext uri="{FF2B5EF4-FFF2-40B4-BE49-F238E27FC236}">
                <a16:creationId xmlns:a16="http://schemas.microsoft.com/office/drawing/2014/main" id="{4845C76E-55F8-5639-F21D-534D8BBCF2A2}"/>
              </a:ext>
            </a:extLst>
          </p:cNvPr>
          <p:cNvSpPr txBox="1"/>
          <p:nvPr/>
        </p:nvSpPr>
        <p:spPr>
          <a:xfrm>
            <a:off x="791597" y="1165609"/>
            <a:ext cx="10608806" cy="4670509"/>
          </a:xfrm>
          <a:prstGeom prst="rect">
            <a:avLst/>
          </a:prstGeom>
          <a:noFill/>
        </p:spPr>
        <p:txBody>
          <a:bodyPr wrap="square" rtlCol="0">
            <a:spAutoFit/>
          </a:bodyPr>
          <a:lstStyle/>
          <a:p>
            <a:pPr marL="285750" indent="-285750" algn="just">
              <a:lnSpc>
                <a:spcPct val="150000"/>
              </a:lnSpc>
              <a:buFont typeface="Wingdings" pitchFamily="2" charset="2"/>
              <a:buChar char="§"/>
            </a:pPr>
            <a:r>
              <a:rPr lang="en-IN" sz="2000" b="0" i="0" u="none" strike="noStrike" dirty="0">
                <a:solidFill>
                  <a:srgbClr val="0D0D0D"/>
                </a:solidFill>
                <a:effectLst/>
                <a:latin typeface="Palatino" pitchFamily="2" charset="77"/>
                <a:ea typeface="Palatino" pitchFamily="2" charset="77"/>
              </a:rPr>
              <a:t>Implementing semi-supervised learning techniques to enhance the model's defect detection accuracy with minimal human annotation effort.</a:t>
            </a:r>
          </a:p>
          <a:p>
            <a:pPr marL="285750" indent="-285750" algn="just">
              <a:lnSpc>
                <a:spcPct val="150000"/>
              </a:lnSpc>
              <a:buFont typeface="Wingdings" pitchFamily="2" charset="2"/>
              <a:buChar char="§"/>
            </a:pPr>
            <a:r>
              <a:rPr lang="en-IN" sz="2000" b="0" i="0" u="none" strike="noStrike" dirty="0">
                <a:solidFill>
                  <a:srgbClr val="0D0D0D"/>
                </a:solidFill>
                <a:effectLst/>
                <a:latin typeface="Palatino" pitchFamily="2" charset="77"/>
                <a:ea typeface="Palatino" pitchFamily="2" charset="77"/>
              </a:rPr>
              <a:t>Integrating adaptive learning algorithms to enable the system to dynamically update and improve its defect detection capabilities based on new data and feedback.</a:t>
            </a:r>
          </a:p>
          <a:p>
            <a:pPr marL="285750" indent="-285750" algn="just">
              <a:lnSpc>
                <a:spcPct val="150000"/>
              </a:lnSpc>
              <a:buFont typeface="Wingdings" pitchFamily="2" charset="2"/>
              <a:buChar char="§"/>
            </a:pPr>
            <a:r>
              <a:rPr lang="en-IN" sz="2000" b="0" i="0" u="none" strike="noStrike" dirty="0">
                <a:solidFill>
                  <a:srgbClr val="0D0D0D"/>
                </a:solidFill>
                <a:effectLst/>
                <a:latin typeface="Palatino" pitchFamily="2" charset="77"/>
                <a:ea typeface="Palatino" pitchFamily="2" charset="77"/>
              </a:rPr>
              <a:t>Extending the system's compatibility to handle diverse PCB layouts and defect types by leveraging transfer learning from related domains or incorporating generative adversarial networks (GANs) for synthetic data generation.</a:t>
            </a:r>
          </a:p>
          <a:p>
            <a:pPr marL="285750" indent="-285750" algn="just">
              <a:lnSpc>
                <a:spcPct val="150000"/>
              </a:lnSpc>
              <a:buFont typeface="Wingdings" pitchFamily="2" charset="2"/>
              <a:buChar char="§"/>
            </a:pPr>
            <a:r>
              <a:rPr lang="en-IN" sz="2000" b="0" i="0" u="none" strike="noStrike" dirty="0">
                <a:solidFill>
                  <a:srgbClr val="0D0D0D"/>
                </a:solidFill>
                <a:effectLst/>
                <a:latin typeface="Palatino" pitchFamily="2" charset="77"/>
                <a:ea typeface="Palatino" pitchFamily="2" charset="77"/>
              </a:rPr>
              <a:t>Introducing multi-sensor fusion capabilities to incorporate additional modalities such as thermal imaging or X-ray scans for more comprehensive defect detection and analysis.</a:t>
            </a:r>
          </a:p>
          <a:p>
            <a:pPr algn="just">
              <a:lnSpc>
                <a:spcPct val="150000"/>
              </a:lnSpc>
            </a:pPr>
            <a:endParaRPr lang="en-IN" sz="2000" b="0" i="0" u="none" strike="noStrike" dirty="0">
              <a:solidFill>
                <a:srgbClr val="0D0D0D"/>
              </a:solidFill>
              <a:effectLst/>
              <a:latin typeface="Palatino" pitchFamily="2" charset="77"/>
              <a:ea typeface="Palatino" pitchFamily="2" charset="77"/>
            </a:endParaRPr>
          </a:p>
        </p:txBody>
      </p:sp>
    </p:spTree>
    <p:extLst>
      <p:ext uri="{BB962C8B-B14F-4D97-AF65-F5344CB8AC3E}">
        <p14:creationId xmlns:p14="http://schemas.microsoft.com/office/powerpoint/2010/main" val="28819880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5034F4-6C4C-4B98-8610-9B5C06644161}"/>
              </a:ext>
            </a:extLst>
          </p:cNvPr>
          <p:cNvSpPr txBox="1"/>
          <p:nvPr/>
        </p:nvSpPr>
        <p:spPr>
          <a:xfrm>
            <a:off x="963168" y="923330"/>
            <a:ext cx="10582656" cy="5132174"/>
          </a:xfrm>
          <a:prstGeom prst="rect">
            <a:avLst/>
          </a:prstGeom>
          <a:noFill/>
        </p:spPr>
        <p:txBody>
          <a:bodyPr wrap="square">
            <a:spAutoFit/>
          </a:bodyPr>
          <a:lstStyle/>
          <a:p>
            <a:pPr algn="just" defTabSz="468313">
              <a:lnSpc>
                <a:spcPct val="150000"/>
              </a:lnSpc>
              <a:tabLst>
                <a:tab pos="9772650" algn="l"/>
              </a:tabLst>
            </a:pPr>
            <a:r>
              <a:rPr lang="en-IN" sz="2000" dirty="0">
                <a:solidFill>
                  <a:srgbClr val="FF0000"/>
                </a:solidFill>
                <a:latin typeface="Palatino" pitchFamily="2" charset="77"/>
                <a:ea typeface="Palatino" pitchFamily="2" charset="77"/>
              </a:rPr>
              <a:t>[1] Base paper: </a:t>
            </a:r>
            <a:r>
              <a:rPr lang="en-IN" sz="2000" dirty="0">
                <a:solidFill>
                  <a:srgbClr val="FF0000"/>
                </a:solidFill>
                <a:latin typeface="Palatino" pitchFamily="2" charset="77"/>
                <a:ea typeface="Palatino" pitchFamily="2" charset="77"/>
                <a:hlinkClick r:id="rId2">
                  <a:extLst>
                    <a:ext uri="{A12FA001-AC4F-418D-AE19-62706E023703}">
                      <ahyp:hlinkClr xmlns:ahyp="http://schemas.microsoft.com/office/drawing/2018/hyperlinkcolor" val="tx"/>
                    </a:ext>
                  </a:extLst>
                </a:hlinkClick>
              </a:rPr>
              <a:t>https://ieeexplore.ieee.org/document/10044670</a:t>
            </a:r>
            <a:r>
              <a:rPr lang="en-US" sz="2000" dirty="0">
                <a:solidFill>
                  <a:srgbClr val="FF0000"/>
                </a:solidFill>
                <a:latin typeface="Palatino" pitchFamily="2" charset="77"/>
                <a:ea typeface="Palatino" pitchFamily="2" charset="77"/>
              </a:rPr>
              <a:t> </a:t>
            </a:r>
            <a:endParaRPr lang="en-US" sz="2000" b="0" i="0" dirty="0">
              <a:solidFill>
                <a:srgbClr val="FF0000"/>
              </a:solidFill>
              <a:effectLst/>
              <a:latin typeface="Palatino" pitchFamily="2" charset="77"/>
              <a:ea typeface="Palatino" pitchFamily="2" charset="77"/>
            </a:endParaRPr>
          </a:p>
          <a:p>
            <a:pPr algn="just">
              <a:lnSpc>
                <a:spcPct val="150000"/>
              </a:lnSpc>
            </a:pPr>
            <a:r>
              <a:rPr lang="en-IN" sz="2000" dirty="0">
                <a:latin typeface="Palatino" pitchFamily="2" charset="77"/>
                <a:ea typeface="Palatino" pitchFamily="2" charset="77"/>
              </a:rPr>
              <a:t>[2] Kumar, Rajesh, Gupta and Suresh, “Machine Vision-Based Automated inspection of </a:t>
            </a:r>
          </a:p>
          <a:p>
            <a:pPr algn="just">
              <a:lnSpc>
                <a:spcPct val="150000"/>
              </a:lnSpc>
            </a:pPr>
            <a:r>
              <a:rPr lang="en-IN" sz="2000" dirty="0">
                <a:latin typeface="Palatino" pitchFamily="2" charset="77"/>
                <a:ea typeface="Palatino" pitchFamily="2" charset="77"/>
              </a:rPr>
              <a:t>     PCBs: A Comparative Study”. In Proceedings of the 2017 IEEE Region, Cochin, India, 14–</a:t>
            </a:r>
          </a:p>
          <a:p>
            <a:pPr algn="just">
              <a:lnSpc>
                <a:spcPct val="150000"/>
              </a:lnSpc>
            </a:pPr>
            <a:r>
              <a:rPr lang="en-IN" sz="2000" dirty="0">
                <a:latin typeface="Palatino" pitchFamily="2" charset="77"/>
                <a:ea typeface="Palatino" pitchFamily="2" charset="77"/>
              </a:rPr>
              <a:t>     16 July 2017.</a:t>
            </a:r>
          </a:p>
          <a:p>
            <a:pPr algn="just">
              <a:lnSpc>
                <a:spcPct val="150000"/>
              </a:lnSpc>
            </a:pPr>
            <a:r>
              <a:rPr lang="en-IN" sz="2000" dirty="0">
                <a:latin typeface="Palatino" pitchFamily="2" charset="77"/>
                <a:ea typeface="Palatino" pitchFamily="2" charset="77"/>
              </a:rPr>
              <a:t>[3] Thomas, Gupta and Subramanian, “Smart surveillance based on video summarization”, </a:t>
            </a:r>
          </a:p>
          <a:p>
            <a:pPr algn="just">
              <a:lnSpc>
                <a:spcPct val="150000"/>
              </a:lnSpc>
            </a:pPr>
            <a:r>
              <a:rPr lang="en-IN" sz="2000" dirty="0">
                <a:latin typeface="Palatino" pitchFamily="2" charset="77"/>
                <a:ea typeface="Palatino" pitchFamily="2" charset="77"/>
              </a:rPr>
              <a:t>      2019.</a:t>
            </a:r>
          </a:p>
          <a:p>
            <a:pPr algn="just">
              <a:lnSpc>
                <a:spcPct val="150000"/>
              </a:lnSpc>
            </a:pPr>
            <a:r>
              <a:rPr lang="en-IN" sz="2000" dirty="0">
                <a:latin typeface="Palatino" pitchFamily="2" charset="77"/>
                <a:ea typeface="Palatino" pitchFamily="2" charset="77"/>
              </a:rPr>
              <a:t>[4] Lee, Hyun; Kim, </a:t>
            </a:r>
            <a:r>
              <a:rPr lang="en-IN" sz="2000" dirty="0" err="1">
                <a:latin typeface="Palatino" pitchFamily="2" charset="77"/>
                <a:ea typeface="Palatino" pitchFamily="2" charset="77"/>
              </a:rPr>
              <a:t>Seong</a:t>
            </a:r>
            <a:r>
              <a:rPr lang="en-IN" sz="2000" dirty="0">
                <a:latin typeface="Palatino" pitchFamily="2" charset="77"/>
                <a:ea typeface="Palatino" pitchFamily="2" charset="77"/>
              </a:rPr>
              <a:t>; Park, Min, ”Defect Detection in PCBs using Transfer Learning  </a:t>
            </a:r>
          </a:p>
          <a:p>
            <a:pPr algn="just">
              <a:lnSpc>
                <a:spcPct val="150000"/>
              </a:lnSpc>
            </a:pPr>
            <a:r>
              <a:rPr lang="en-IN" sz="2000" dirty="0">
                <a:latin typeface="Palatino" pitchFamily="2" charset="77"/>
                <a:ea typeface="Palatino" pitchFamily="2" charset="77"/>
              </a:rPr>
              <a:t>      with Pretrained CNNs”,2018.</a:t>
            </a:r>
          </a:p>
          <a:p>
            <a:pPr algn="just">
              <a:lnSpc>
                <a:spcPct val="150000"/>
              </a:lnSpc>
            </a:pPr>
            <a:r>
              <a:rPr lang="en-IN" sz="2000" dirty="0">
                <a:latin typeface="Palatino" pitchFamily="2" charset="77"/>
                <a:ea typeface="Palatino" pitchFamily="2" charset="77"/>
              </a:rPr>
              <a:t>[5] Anoop K.P, </a:t>
            </a:r>
            <a:r>
              <a:rPr lang="en-IN" sz="2000" dirty="0" err="1">
                <a:latin typeface="Palatino" pitchFamily="2" charset="77"/>
                <a:ea typeface="Palatino" pitchFamily="2" charset="77"/>
              </a:rPr>
              <a:t>Sarath</a:t>
            </a:r>
            <a:r>
              <a:rPr lang="en-IN" sz="2000" dirty="0">
                <a:latin typeface="Palatino" pitchFamily="2" charset="77"/>
                <a:ea typeface="Palatino" pitchFamily="2" charset="77"/>
              </a:rPr>
              <a:t> N.S and </a:t>
            </a:r>
            <a:r>
              <a:rPr lang="en-IN" sz="2000" dirty="0" err="1">
                <a:latin typeface="Palatino" pitchFamily="2" charset="77"/>
                <a:ea typeface="Palatino" pitchFamily="2" charset="77"/>
              </a:rPr>
              <a:t>Sasi</a:t>
            </a:r>
            <a:r>
              <a:rPr lang="en-IN" sz="2000" dirty="0">
                <a:latin typeface="Palatino" pitchFamily="2" charset="77"/>
                <a:ea typeface="Palatino" pitchFamily="2" charset="77"/>
              </a:rPr>
              <a:t> Kumar V.V, “A Review of PCB Defect Detection using </a:t>
            </a:r>
          </a:p>
          <a:p>
            <a:pPr algn="just">
              <a:lnSpc>
                <a:spcPct val="150000"/>
              </a:lnSpc>
            </a:pPr>
            <a:r>
              <a:rPr lang="en-IN" sz="2000" dirty="0">
                <a:latin typeface="Palatino" pitchFamily="2" charset="77"/>
                <a:ea typeface="Palatino" pitchFamily="2" charset="77"/>
              </a:rPr>
              <a:t>     Image Processing”,2019. </a:t>
            </a:r>
          </a:p>
          <a:p>
            <a:pPr algn="just" defTabSz="468313">
              <a:lnSpc>
                <a:spcPct val="150000"/>
              </a:lnSpc>
              <a:tabLst>
                <a:tab pos="9772650" algn="l"/>
              </a:tabLst>
            </a:pPr>
            <a:endParaRPr lang="en-IN" sz="2000" dirty="0">
              <a:latin typeface="Palatino" pitchFamily="2" charset="77"/>
              <a:ea typeface="Palatino" pitchFamily="2" charset="77"/>
            </a:endParaRPr>
          </a:p>
        </p:txBody>
      </p:sp>
      <p:sp>
        <p:nvSpPr>
          <p:cNvPr id="2" name="Title 1">
            <a:extLst>
              <a:ext uri="{FF2B5EF4-FFF2-40B4-BE49-F238E27FC236}">
                <a16:creationId xmlns:a16="http://schemas.microsoft.com/office/drawing/2014/main" id="{BDC46A51-D261-7C73-C83E-7BD3DE146DC8}"/>
              </a:ext>
            </a:extLst>
          </p:cNvPr>
          <p:cNvSpPr txBox="1">
            <a:spLocks/>
          </p:cNvSpPr>
          <p:nvPr/>
        </p:nvSpPr>
        <p:spPr>
          <a:xfrm>
            <a:off x="1143001" y="-164764"/>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REFERENCES</a:t>
            </a:r>
            <a:endParaRPr lang="en-US" dirty="0"/>
          </a:p>
        </p:txBody>
      </p:sp>
      <p:sp>
        <p:nvSpPr>
          <p:cNvPr id="6" name="TextBox 5">
            <a:extLst>
              <a:ext uri="{FF2B5EF4-FFF2-40B4-BE49-F238E27FC236}">
                <a16:creationId xmlns:a16="http://schemas.microsoft.com/office/drawing/2014/main" id="{CB79B2E9-DD72-5EAE-77B0-7A5E413012A8}"/>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8" name="Slide Number Placeholder 4">
            <a:extLst>
              <a:ext uri="{FF2B5EF4-FFF2-40B4-BE49-F238E27FC236}">
                <a16:creationId xmlns:a16="http://schemas.microsoft.com/office/drawing/2014/main" id="{CBAA92A8-C564-E974-D6B4-C599013106E8}"/>
              </a:ext>
            </a:extLst>
          </p:cNvPr>
          <p:cNvSpPr txBox="1">
            <a:spLocks/>
          </p:cNvSpPr>
          <p:nvPr/>
        </p:nvSpPr>
        <p:spPr>
          <a:xfrm>
            <a:off x="11493061" y="6542690"/>
            <a:ext cx="452983" cy="296808"/>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pPr/>
              <a:t>62</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8188812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30B927-00DD-A3CC-BA0E-2C39ECCB24E6}"/>
              </a:ext>
            </a:extLst>
          </p:cNvPr>
          <p:cNvSpPr txBox="1"/>
          <p:nvPr/>
        </p:nvSpPr>
        <p:spPr>
          <a:xfrm>
            <a:off x="3627620" y="2668251"/>
            <a:ext cx="5006714" cy="1015663"/>
          </a:xfrm>
          <a:prstGeom prst="rect">
            <a:avLst/>
          </a:prstGeom>
          <a:noFill/>
        </p:spPr>
        <p:txBody>
          <a:bodyPr wrap="square" rtlCol="0">
            <a:spAutoFit/>
          </a:bodyPr>
          <a:lstStyle/>
          <a:p>
            <a:r>
              <a:rPr lang="en-US" sz="6000" dirty="0">
                <a:latin typeface="Palatino" pitchFamily="2" charset="77"/>
                <a:ea typeface="Palatino" pitchFamily="2" charset="77"/>
              </a:rPr>
              <a:t>THANK YOU</a:t>
            </a:r>
          </a:p>
        </p:txBody>
      </p:sp>
    </p:spTree>
    <p:extLst>
      <p:ext uri="{BB962C8B-B14F-4D97-AF65-F5344CB8AC3E}">
        <p14:creationId xmlns:p14="http://schemas.microsoft.com/office/powerpoint/2010/main" val="3925296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DDDDB-9BB0-B197-513F-E463341A149A}"/>
              </a:ext>
            </a:extLst>
          </p:cNvPr>
          <p:cNvSpPr>
            <a:spLocks noGrp="1"/>
          </p:cNvSpPr>
          <p:nvPr>
            <p:ph type="title"/>
          </p:nvPr>
        </p:nvSpPr>
        <p:spPr>
          <a:xfrm>
            <a:off x="994268" y="-85675"/>
            <a:ext cx="9905998" cy="1478570"/>
          </a:xfrm>
        </p:spPr>
        <p:txBody>
          <a:body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introduction</a:t>
            </a:r>
            <a:endParaRPr lang="en-US" dirty="0"/>
          </a:p>
        </p:txBody>
      </p:sp>
      <p:sp>
        <p:nvSpPr>
          <p:cNvPr id="4" name="TextBox 3">
            <a:extLst>
              <a:ext uri="{FF2B5EF4-FFF2-40B4-BE49-F238E27FC236}">
                <a16:creationId xmlns:a16="http://schemas.microsoft.com/office/drawing/2014/main" id="{3C4B825E-ED07-73A9-E534-38322A994337}"/>
              </a:ext>
            </a:extLst>
          </p:cNvPr>
          <p:cNvSpPr txBox="1"/>
          <p:nvPr/>
        </p:nvSpPr>
        <p:spPr>
          <a:xfrm>
            <a:off x="994268" y="1131285"/>
            <a:ext cx="2811518" cy="523220"/>
          </a:xfrm>
          <a:prstGeom prst="rect">
            <a:avLst/>
          </a:prstGeom>
          <a:noFill/>
        </p:spPr>
        <p:txBody>
          <a:bodyPr wrap="square">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OBJECTIVES</a:t>
            </a:r>
          </a:p>
        </p:txBody>
      </p:sp>
      <p:sp>
        <p:nvSpPr>
          <p:cNvPr id="5" name="TextBox 4">
            <a:extLst>
              <a:ext uri="{FF2B5EF4-FFF2-40B4-BE49-F238E27FC236}">
                <a16:creationId xmlns:a16="http://schemas.microsoft.com/office/drawing/2014/main" id="{1AD0974E-2C3D-9369-6B74-861279F7655B}"/>
              </a:ext>
            </a:extLst>
          </p:cNvPr>
          <p:cNvSpPr txBox="1"/>
          <p:nvPr/>
        </p:nvSpPr>
        <p:spPr>
          <a:xfrm>
            <a:off x="994268" y="1931240"/>
            <a:ext cx="9448596" cy="3084819"/>
          </a:xfrm>
          <a:prstGeom prst="rect">
            <a:avLst/>
          </a:prstGeom>
          <a:noFill/>
        </p:spPr>
        <p:txBody>
          <a:bodyPr wrap="square" rtlCol="0">
            <a:spAutoFit/>
          </a:bodyPr>
          <a:lstStyle/>
          <a:p>
            <a:pPr algn="just">
              <a:lnSpc>
                <a:spcPct val="150000"/>
              </a:lnSpc>
              <a:buFont typeface="Wingdings" pitchFamily="2" charset="2"/>
              <a:buChar char="§"/>
            </a:pPr>
            <a:r>
              <a:rPr lang="en-US" sz="2200" dirty="0">
                <a:latin typeface="Palatino" pitchFamily="2" charset="77"/>
                <a:ea typeface="Palatino" pitchFamily="2" charset="77"/>
              </a:rPr>
              <a:t> To develop a custom dataset of PCB images with labeled defects.</a:t>
            </a:r>
          </a:p>
          <a:p>
            <a:pPr>
              <a:lnSpc>
                <a:spcPct val="150000"/>
              </a:lnSpc>
              <a:buFont typeface="Wingdings" pitchFamily="2" charset="2"/>
              <a:buChar char="§"/>
            </a:pPr>
            <a:r>
              <a:rPr lang="en-US" sz="2200" dirty="0">
                <a:latin typeface="Palatino" pitchFamily="2" charset="77"/>
                <a:ea typeface="Palatino" pitchFamily="2" charset="77"/>
              </a:rPr>
              <a:t> To train the model on custom dataset to detect and classify the defects.</a:t>
            </a:r>
          </a:p>
          <a:p>
            <a:pPr>
              <a:lnSpc>
                <a:spcPct val="150000"/>
              </a:lnSpc>
              <a:buFont typeface="Wingdings" pitchFamily="2" charset="2"/>
              <a:buChar char="§"/>
            </a:pPr>
            <a:r>
              <a:rPr lang="en-US" sz="2200" dirty="0">
                <a:latin typeface="Palatino" pitchFamily="2" charset="77"/>
                <a:ea typeface="Palatino" pitchFamily="2" charset="77"/>
              </a:rPr>
              <a:t> To evaluate the performance of the trained model on held-out test set.</a:t>
            </a:r>
          </a:p>
          <a:p>
            <a:pPr>
              <a:lnSpc>
                <a:spcPct val="150000"/>
              </a:lnSpc>
              <a:buFont typeface="Wingdings" pitchFamily="2" charset="2"/>
              <a:buChar char="§"/>
            </a:pPr>
            <a:r>
              <a:rPr lang="en-US" sz="2200" dirty="0">
                <a:latin typeface="Palatino" pitchFamily="2" charset="77"/>
                <a:ea typeface="Palatino" pitchFamily="2" charset="77"/>
              </a:rPr>
              <a:t> To develop a user-friendly interface for the system.</a:t>
            </a:r>
          </a:p>
          <a:p>
            <a:pPr>
              <a:lnSpc>
                <a:spcPct val="150000"/>
              </a:lnSpc>
              <a:buFont typeface="Wingdings" pitchFamily="2" charset="2"/>
              <a:buChar char="§"/>
            </a:pPr>
            <a:r>
              <a:rPr lang="en-US" sz="2200" dirty="0">
                <a:latin typeface="Palatino" pitchFamily="2" charset="77"/>
                <a:ea typeface="Palatino" pitchFamily="2" charset="77"/>
              </a:rPr>
              <a:t> To deploy the system in a production environment.</a:t>
            </a:r>
          </a:p>
          <a:p>
            <a:pPr>
              <a:lnSpc>
                <a:spcPct val="150000"/>
              </a:lnSpc>
            </a:pPr>
            <a:endParaRPr lang="en-US" sz="2200" dirty="0"/>
          </a:p>
        </p:txBody>
      </p:sp>
      <p:sp>
        <p:nvSpPr>
          <p:cNvPr id="6" name="TextBox 5">
            <a:extLst>
              <a:ext uri="{FF2B5EF4-FFF2-40B4-BE49-F238E27FC236}">
                <a16:creationId xmlns:a16="http://schemas.microsoft.com/office/drawing/2014/main" id="{9E896207-D42B-CA73-4B36-90B028A006F8}"/>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8" name="Slide Number Placeholder 4">
            <a:extLst>
              <a:ext uri="{FF2B5EF4-FFF2-40B4-BE49-F238E27FC236}">
                <a16:creationId xmlns:a16="http://schemas.microsoft.com/office/drawing/2014/main" id="{1EFC398F-1C9B-83A3-853C-5984F5B01207}"/>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7</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39093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0DD7D-808E-4857-1EF8-10EEEFF75F26}"/>
              </a:ext>
            </a:extLst>
          </p:cNvPr>
          <p:cNvSpPr>
            <a:spLocks noGrp="1"/>
          </p:cNvSpPr>
          <p:nvPr>
            <p:ph type="title"/>
          </p:nvPr>
        </p:nvSpPr>
        <p:spPr>
          <a:xfrm>
            <a:off x="1004779" y="82491"/>
            <a:ext cx="9905998" cy="1478570"/>
          </a:xfrm>
        </p:spPr>
        <p:txBody>
          <a:body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introduction</a:t>
            </a:r>
            <a:endParaRPr lang="en-US" dirty="0"/>
          </a:p>
        </p:txBody>
      </p:sp>
      <p:sp>
        <p:nvSpPr>
          <p:cNvPr id="4" name="TextBox 3">
            <a:extLst>
              <a:ext uri="{FF2B5EF4-FFF2-40B4-BE49-F238E27FC236}">
                <a16:creationId xmlns:a16="http://schemas.microsoft.com/office/drawing/2014/main" id="{705E2448-253D-8FF2-1F36-A4760D1BAAFC}"/>
              </a:ext>
            </a:extLst>
          </p:cNvPr>
          <p:cNvSpPr txBox="1"/>
          <p:nvPr/>
        </p:nvSpPr>
        <p:spPr>
          <a:xfrm>
            <a:off x="1004779" y="1299451"/>
            <a:ext cx="2885090" cy="523220"/>
          </a:xfrm>
          <a:prstGeom prst="rect">
            <a:avLst/>
          </a:prstGeom>
          <a:noFill/>
        </p:spPr>
        <p:txBody>
          <a:bodyPr wrap="square">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SCOPE</a:t>
            </a:r>
          </a:p>
        </p:txBody>
      </p:sp>
      <p:sp>
        <p:nvSpPr>
          <p:cNvPr id="5" name="TextBox 4">
            <a:extLst>
              <a:ext uri="{FF2B5EF4-FFF2-40B4-BE49-F238E27FC236}">
                <a16:creationId xmlns:a16="http://schemas.microsoft.com/office/drawing/2014/main" id="{8D28B1D6-551F-FB4E-27BA-5B3E3DFF4CB4}"/>
              </a:ext>
            </a:extLst>
          </p:cNvPr>
          <p:cNvSpPr txBox="1"/>
          <p:nvPr/>
        </p:nvSpPr>
        <p:spPr>
          <a:xfrm>
            <a:off x="876627" y="2102069"/>
            <a:ext cx="10438745" cy="3736023"/>
          </a:xfrm>
          <a:prstGeom prst="rect">
            <a:avLst/>
          </a:prstGeom>
          <a:noFill/>
        </p:spPr>
        <p:txBody>
          <a:bodyPr wrap="square" rtlCol="0">
            <a:spAutoFit/>
          </a:bodyPr>
          <a:lstStyle/>
          <a:p>
            <a:pPr algn="just">
              <a:lnSpc>
                <a:spcPct val="150000"/>
              </a:lnSpc>
              <a:buFont typeface="Wingdings" pitchFamily="2" charset="2"/>
              <a:buChar char="§"/>
            </a:pPr>
            <a:r>
              <a:rPr lang="en-US" sz="2000" dirty="0">
                <a:latin typeface="Palatino" pitchFamily="2" charset="77"/>
                <a:ea typeface="Palatino" pitchFamily="2" charset="77"/>
              </a:rPr>
              <a:t> Manufacturers can deploy this system in their production lines, ensuring that defective </a:t>
            </a:r>
          </a:p>
          <a:p>
            <a:pPr algn="just">
              <a:lnSpc>
                <a:spcPct val="150000"/>
              </a:lnSpc>
            </a:pPr>
            <a:r>
              <a:rPr lang="en-US" sz="2000" dirty="0">
                <a:latin typeface="Palatino" pitchFamily="2" charset="77"/>
                <a:ea typeface="Palatino" pitchFamily="2" charset="77"/>
              </a:rPr>
              <a:t>   PCBs are detected early in the manufacturing process.</a:t>
            </a:r>
          </a:p>
          <a:p>
            <a:pPr algn="just">
              <a:lnSpc>
                <a:spcPct val="150000"/>
              </a:lnSpc>
              <a:buFont typeface="Wingdings" pitchFamily="2" charset="2"/>
              <a:buChar char="§"/>
            </a:pPr>
            <a:r>
              <a:rPr lang="en-US" sz="2000" dirty="0">
                <a:latin typeface="Palatino" pitchFamily="2" charset="77"/>
                <a:ea typeface="Palatino" pitchFamily="2" charset="77"/>
              </a:rPr>
              <a:t> Automated defect detection reduces the need for manual inspection, which can be time-</a:t>
            </a:r>
          </a:p>
          <a:p>
            <a:pPr algn="just">
              <a:lnSpc>
                <a:spcPct val="150000"/>
              </a:lnSpc>
            </a:pPr>
            <a:r>
              <a:rPr lang="en-US" sz="2000" dirty="0">
                <a:latin typeface="Palatino" pitchFamily="2" charset="77"/>
                <a:ea typeface="Palatino" pitchFamily="2" charset="77"/>
              </a:rPr>
              <a:t>   consuming and costly.</a:t>
            </a:r>
          </a:p>
          <a:p>
            <a:pPr algn="just">
              <a:lnSpc>
                <a:spcPct val="150000"/>
              </a:lnSpc>
              <a:buFont typeface="Wingdings" pitchFamily="2" charset="2"/>
              <a:buChar char="§"/>
            </a:pPr>
            <a:r>
              <a:rPr lang="en-US" sz="2000" dirty="0">
                <a:latin typeface="Palatino" pitchFamily="2" charset="77"/>
                <a:ea typeface="Palatino" pitchFamily="2" charset="77"/>
              </a:rPr>
              <a:t> Early detection of defects leads to reduced wastage of materials and resources. </a:t>
            </a:r>
          </a:p>
          <a:p>
            <a:pPr algn="just">
              <a:lnSpc>
                <a:spcPct val="150000"/>
              </a:lnSpc>
              <a:buFont typeface="Wingdings" pitchFamily="2" charset="2"/>
              <a:buChar char="§"/>
            </a:pPr>
            <a:r>
              <a:rPr lang="en-US" sz="2000" dirty="0">
                <a:latin typeface="Palatino" pitchFamily="2" charset="77"/>
                <a:ea typeface="Palatino" pitchFamily="2" charset="77"/>
              </a:rPr>
              <a:t> By ensuring that only defect-free PCBs are used in electronic products, the overall </a:t>
            </a:r>
          </a:p>
          <a:p>
            <a:pPr algn="just">
              <a:lnSpc>
                <a:spcPct val="150000"/>
              </a:lnSpc>
            </a:pPr>
            <a:r>
              <a:rPr lang="en-US" sz="2000" dirty="0">
                <a:latin typeface="Palatino" pitchFamily="2" charset="77"/>
                <a:ea typeface="Palatino" pitchFamily="2" charset="77"/>
              </a:rPr>
              <a:t>   reliability of electronic devices can be improved.</a:t>
            </a:r>
          </a:p>
          <a:p>
            <a:pPr>
              <a:lnSpc>
                <a:spcPct val="150000"/>
              </a:lnSpc>
            </a:pPr>
            <a:endParaRPr lang="en-US" sz="2000" dirty="0"/>
          </a:p>
        </p:txBody>
      </p:sp>
      <p:sp>
        <p:nvSpPr>
          <p:cNvPr id="6" name="TextBox 5">
            <a:extLst>
              <a:ext uri="{FF2B5EF4-FFF2-40B4-BE49-F238E27FC236}">
                <a16:creationId xmlns:a16="http://schemas.microsoft.com/office/drawing/2014/main" id="{E36060AB-E618-18C6-748B-7DC87AEF3E10}"/>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7" name="Slide Number Placeholder 4">
            <a:extLst>
              <a:ext uri="{FF2B5EF4-FFF2-40B4-BE49-F238E27FC236}">
                <a16:creationId xmlns:a16="http://schemas.microsoft.com/office/drawing/2014/main" id="{49594653-81F9-BEF7-7618-657640CD2CA6}"/>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8</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70625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5A3B7-4126-6DDB-1B40-4FE026F79991}"/>
              </a:ext>
            </a:extLst>
          </p:cNvPr>
          <p:cNvSpPr>
            <a:spLocks noGrp="1"/>
          </p:cNvSpPr>
          <p:nvPr>
            <p:ph type="title"/>
          </p:nvPr>
        </p:nvSpPr>
        <p:spPr>
          <a:xfrm>
            <a:off x="1025799" y="-201289"/>
            <a:ext cx="9905998" cy="1478570"/>
          </a:xfrm>
        </p:spPr>
        <p:txBody>
          <a:bodyPr/>
          <a:lstStyle/>
          <a:p>
            <a:pPr algn="ctr"/>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introduction</a:t>
            </a:r>
            <a:endParaRPr lang="en-US" dirty="0"/>
          </a:p>
        </p:txBody>
      </p:sp>
      <p:sp>
        <p:nvSpPr>
          <p:cNvPr id="4" name="TextBox 3">
            <a:extLst>
              <a:ext uri="{FF2B5EF4-FFF2-40B4-BE49-F238E27FC236}">
                <a16:creationId xmlns:a16="http://schemas.microsoft.com/office/drawing/2014/main" id="{E0F661D9-D98B-AFC5-92D1-1B8ACB9D5E1D}"/>
              </a:ext>
            </a:extLst>
          </p:cNvPr>
          <p:cNvSpPr txBox="1"/>
          <p:nvPr/>
        </p:nvSpPr>
        <p:spPr>
          <a:xfrm>
            <a:off x="1025799" y="1015671"/>
            <a:ext cx="4456669" cy="523220"/>
          </a:xfrm>
          <a:prstGeom prst="rect">
            <a:avLst/>
          </a:prstGeom>
          <a:noFill/>
        </p:spPr>
        <p:txBody>
          <a:bodyPr wrap="non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LITERATURE SURVEY</a:t>
            </a:r>
          </a:p>
        </p:txBody>
      </p:sp>
      <p:graphicFrame>
        <p:nvGraphicFramePr>
          <p:cNvPr id="3" name="Table 4">
            <a:extLst>
              <a:ext uri="{FF2B5EF4-FFF2-40B4-BE49-F238E27FC236}">
                <a16:creationId xmlns:a16="http://schemas.microsoft.com/office/drawing/2014/main" id="{9B86F431-B694-3282-E5F4-355E9A9E8A70}"/>
              </a:ext>
            </a:extLst>
          </p:cNvPr>
          <p:cNvGraphicFramePr>
            <a:graphicFrameLocks noGrp="1"/>
          </p:cNvGraphicFramePr>
          <p:nvPr>
            <p:extLst>
              <p:ext uri="{D42A27DB-BD31-4B8C-83A1-F6EECF244321}">
                <p14:modId xmlns:p14="http://schemas.microsoft.com/office/powerpoint/2010/main" val="2241614671"/>
              </p:ext>
            </p:extLst>
          </p:nvPr>
        </p:nvGraphicFramePr>
        <p:xfrm>
          <a:off x="1118937" y="1518557"/>
          <a:ext cx="10299031" cy="4939312"/>
        </p:xfrm>
        <a:graphic>
          <a:graphicData uri="http://schemas.openxmlformats.org/drawingml/2006/table">
            <a:tbl>
              <a:tblPr firstRow="1" bandRow="1">
                <a:tableStyleId>{69CF1AB2-1976-4502-BF36-3FF5EA218861}</a:tableStyleId>
              </a:tblPr>
              <a:tblGrid>
                <a:gridCol w="793958">
                  <a:extLst>
                    <a:ext uri="{9D8B030D-6E8A-4147-A177-3AD203B41FA5}">
                      <a16:colId xmlns:a16="http://schemas.microsoft.com/office/drawing/2014/main" val="2059833094"/>
                    </a:ext>
                  </a:extLst>
                </a:gridCol>
                <a:gridCol w="1720642">
                  <a:extLst>
                    <a:ext uri="{9D8B030D-6E8A-4147-A177-3AD203B41FA5}">
                      <a16:colId xmlns:a16="http://schemas.microsoft.com/office/drawing/2014/main" val="2137662010"/>
                    </a:ext>
                  </a:extLst>
                </a:gridCol>
                <a:gridCol w="2301060">
                  <a:extLst>
                    <a:ext uri="{9D8B030D-6E8A-4147-A177-3AD203B41FA5}">
                      <a16:colId xmlns:a16="http://schemas.microsoft.com/office/drawing/2014/main" val="2533296322"/>
                    </a:ext>
                  </a:extLst>
                </a:gridCol>
                <a:gridCol w="3044194">
                  <a:extLst>
                    <a:ext uri="{9D8B030D-6E8A-4147-A177-3AD203B41FA5}">
                      <a16:colId xmlns:a16="http://schemas.microsoft.com/office/drawing/2014/main" val="2472571944"/>
                    </a:ext>
                  </a:extLst>
                </a:gridCol>
                <a:gridCol w="2439177">
                  <a:extLst>
                    <a:ext uri="{9D8B030D-6E8A-4147-A177-3AD203B41FA5}">
                      <a16:colId xmlns:a16="http://schemas.microsoft.com/office/drawing/2014/main" val="20004"/>
                    </a:ext>
                  </a:extLst>
                </a:gridCol>
              </a:tblGrid>
              <a:tr h="824771">
                <a:tc>
                  <a:txBody>
                    <a:bodyPr/>
                    <a:lstStyle/>
                    <a:p>
                      <a:pPr algn="ctr"/>
                      <a:r>
                        <a:rPr lang="en-IN" sz="1400" b="1" kern="1200" dirty="0">
                          <a:solidFill>
                            <a:schemeClr val="dk1"/>
                          </a:solidFill>
                          <a:effectLst/>
                          <a:latin typeface="Times New Roman" panose="02020603050405020304" pitchFamily="18" charset="0"/>
                          <a:ea typeface="+mn-ea"/>
                          <a:cs typeface="Times New Roman" panose="02020603050405020304" pitchFamily="18" charset="0"/>
                        </a:rPr>
                        <a:t>Sl. No</a:t>
                      </a:r>
                      <a:endParaRPr lang="en-IN" sz="1400" b="0" dirty="0">
                        <a:latin typeface="Times New Roman" panose="02020603050405020304" pitchFamily="18" charset="0"/>
                        <a:cs typeface="Times New Roman" panose="02020603050405020304" pitchFamily="18" charset="0"/>
                      </a:endParaRPr>
                    </a:p>
                  </a:txBody>
                  <a:tcPr>
                    <a:solidFill>
                      <a:schemeClr val="bg2">
                        <a:lumMod val="50000"/>
                      </a:schemeClr>
                    </a:solidFill>
                  </a:tcPr>
                </a:tc>
                <a:tc>
                  <a:txBody>
                    <a:bodyPr/>
                    <a:lstStyle/>
                    <a:p>
                      <a:pPr algn="ctr"/>
                      <a:r>
                        <a:rPr lang="en-IN" sz="1400" b="1" kern="1200" dirty="0">
                          <a:solidFill>
                            <a:schemeClr val="dk1"/>
                          </a:solidFill>
                          <a:effectLst/>
                          <a:latin typeface="Times New Roman" panose="02020603050405020304" pitchFamily="18" charset="0"/>
                          <a:ea typeface="+mn-ea"/>
                          <a:cs typeface="Times New Roman" panose="02020603050405020304" pitchFamily="18" charset="0"/>
                        </a:rPr>
                        <a:t>Title&amp;</a:t>
                      </a:r>
                    </a:p>
                    <a:p>
                      <a:pPr algn="ctr"/>
                      <a:r>
                        <a:rPr lang="en-IN" sz="1400" b="1" kern="1200" dirty="0">
                          <a:solidFill>
                            <a:schemeClr val="dk1"/>
                          </a:solidFill>
                          <a:effectLst/>
                          <a:latin typeface="Times New Roman" panose="02020603050405020304" pitchFamily="18" charset="0"/>
                          <a:ea typeface="+mn-ea"/>
                          <a:cs typeface="Times New Roman" panose="02020603050405020304" pitchFamily="18" charset="0"/>
                        </a:rPr>
                        <a:t>Published</a:t>
                      </a:r>
                      <a:r>
                        <a:rPr lang="en-IN" sz="1400" b="1" kern="1200" baseline="0" dirty="0">
                          <a:solidFill>
                            <a:schemeClr val="dk1"/>
                          </a:solidFill>
                          <a:effectLst/>
                          <a:latin typeface="Times New Roman" panose="02020603050405020304" pitchFamily="18" charset="0"/>
                          <a:ea typeface="+mn-ea"/>
                          <a:cs typeface="Times New Roman" panose="02020603050405020304" pitchFamily="18" charset="0"/>
                        </a:rPr>
                        <a:t> year</a:t>
                      </a:r>
                      <a:endParaRPr lang="en-IN" sz="1400" dirty="0">
                        <a:latin typeface="Times New Roman" panose="02020603050405020304" pitchFamily="18" charset="0"/>
                        <a:cs typeface="Times New Roman" panose="02020603050405020304" pitchFamily="18" charset="0"/>
                      </a:endParaRPr>
                    </a:p>
                  </a:txBody>
                  <a:tcPr>
                    <a:solidFill>
                      <a:schemeClr val="bg2">
                        <a:lumMod val="50000"/>
                      </a:schemeClr>
                    </a:solidFill>
                  </a:tcPr>
                </a:tc>
                <a:tc>
                  <a:txBody>
                    <a:bodyPr/>
                    <a:lstStyle/>
                    <a:p>
                      <a:pPr algn="ctr"/>
                      <a:r>
                        <a:rPr lang="en-IN" sz="1400" b="1" kern="1200" dirty="0">
                          <a:solidFill>
                            <a:schemeClr val="dk1"/>
                          </a:solidFill>
                          <a:effectLst/>
                          <a:latin typeface="Times New Roman" panose="02020603050405020304" pitchFamily="18" charset="0"/>
                          <a:ea typeface="+mn-ea"/>
                          <a:cs typeface="Times New Roman" panose="02020603050405020304" pitchFamily="18" charset="0"/>
                        </a:rPr>
                        <a:t>Authors </a:t>
                      </a:r>
                    </a:p>
                  </a:txBody>
                  <a:tcPr>
                    <a:solidFill>
                      <a:schemeClr val="bg2">
                        <a:lumMod val="50000"/>
                      </a:schemeClr>
                    </a:solidFill>
                  </a:tcPr>
                </a:tc>
                <a:tc>
                  <a:txBody>
                    <a:bodyPr/>
                    <a:lstStyle/>
                    <a:p>
                      <a:pPr algn="ctr"/>
                      <a:r>
                        <a:rPr lang="en-IN" sz="1400" dirty="0">
                          <a:latin typeface="Times New Roman" panose="02020603050405020304" pitchFamily="18" charset="0"/>
                          <a:cs typeface="Times New Roman" panose="02020603050405020304" pitchFamily="18" charset="0"/>
                        </a:rPr>
                        <a:t>Description</a:t>
                      </a:r>
                    </a:p>
                  </a:txBody>
                  <a:tcPr>
                    <a:solidFill>
                      <a:schemeClr val="bg2">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400" dirty="0">
                          <a:latin typeface="Times New Roman" panose="02020603050405020304" pitchFamily="18" charset="0"/>
                          <a:cs typeface="Times New Roman" panose="02020603050405020304" pitchFamily="18" charset="0"/>
                        </a:rPr>
                        <a:t>Remarks</a:t>
                      </a:r>
                    </a:p>
                    <a:p>
                      <a:endParaRPr lang="en-IN" sz="1400" dirty="0">
                        <a:latin typeface="Times New Roman" panose="02020603050405020304" pitchFamily="18" charset="0"/>
                        <a:cs typeface="Times New Roman" panose="02020603050405020304" pitchFamily="18" charset="0"/>
                      </a:endParaRPr>
                    </a:p>
                  </a:txBody>
                  <a:tcPr>
                    <a:solidFill>
                      <a:schemeClr val="bg2">
                        <a:lumMod val="50000"/>
                      </a:schemeClr>
                    </a:solidFill>
                  </a:tcPr>
                </a:tc>
                <a:extLst>
                  <a:ext uri="{0D108BD9-81ED-4DB2-BD59-A6C34878D82A}">
                    <a16:rowId xmlns:a16="http://schemas.microsoft.com/office/drawing/2014/main" val="3220703264"/>
                  </a:ext>
                </a:extLst>
              </a:tr>
              <a:tr h="2316221">
                <a:tc>
                  <a:txBody>
                    <a:bodyPr/>
                    <a:lstStyle/>
                    <a:p>
                      <a:pPr algn="ctr"/>
                      <a:r>
                        <a:rPr lang="en-IN" sz="1400" kern="1200" dirty="0">
                          <a:solidFill>
                            <a:schemeClr val="dk1"/>
                          </a:solidFill>
                          <a:effectLst/>
                          <a:latin typeface="Times New Roman" panose="02020603050405020304" pitchFamily="18" charset="0"/>
                          <a:ea typeface="+mn-ea"/>
                          <a:cs typeface="Times New Roman" panose="02020603050405020304" pitchFamily="18" charset="0"/>
                        </a:rPr>
                        <a:t>1</a:t>
                      </a:r>
                      <a:endParaRPr lang="en-IN" sz="1400" dirty="0">
                        <a:latin typeface="Times New Roman" panose="02020603050405020304" pitchFamily="18" charset="0"/>
                        <a:cs typeface="Times New Roman" panose="02020603050405020304" pitchFamily="18" charset="0"/>
                      </a:endParaRPr>
                    </a:p>
                  </a:txBody>
                  <a:tcPr>
                    <a:solidFill>
                      <a:schemeClr val="bg2">
                        <a:lumMod val="60000"/>
                        <a:lumOff val="40000"/>
                      </a:schemeClr>
                    </a:solidFill>
                  </a:tcPr>
                </a:tc>
                <a:tc>
                  <a:txBody>
                    <a:bodyPr/>
                    <a:lstStyle/>
                    <a:p>
                      <a:pPr algn="just"/>
                      <a:r>
                        <a:rPr lang="en-IN" sz="1400" b="0" kern="1200" dirty="0">
                          <a:solidFill>
                            <a:schemeClr val="dk1"/>
                          </a:solidFill>
                          <a:effectLst/>
                          <a:latin typeface="Palatino" pitchFamily="2" charset="77"/>
                          <a:ea typeface="Palatino" pitchFamily="2" charset="77"/>
                          <a:cs typeface="+mn-cs"/>
                        </a:rPr>
                        <a:t>Automated Defect Detection in PCBs: A Review</a:t>
                      </a:r>
                    </a:p>
                    <a:p>
                      <a:pPr algn="just"/>
                      <a:endParaRPr lang="en-IN" sz="1400" b="0" kern="1200" dirty="0">
                        <a:solidFill>
                          <a:schemeClr val="dk1"/>
                        </a:solidFill>
                        <a:effectLst/>
                        <a:latin typeface="Palatino" pitchFamily="2" charset="77"/>
                        <a:ea typeface="Palatino" pitchFamily="2" charset="77"/>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b="0" dirty="0">
                          <a:latin typeface="Palatino" pitchFamily="2" charset="77"/>
                          <a:ea typeface="Palatino" pitchFamily="2" charset="77"/>
                          <a:cs typeface="Times New Roman" panose="02020603050405020304" pitchFamily="18" charset="0"/>
                        </a:rPr>
                        <a:t>Published</a:t>
                      </a:r>
                      <a:r>
                        <a:rPr lang="en-US" sz="1400" b="0" baseline="0" dirty="0">
                          <a:latin typeface="Palatino" pitchFamily="2" charset="77"/>
                          <a:ea typeface="Palatino" pitchFamily="2" charset="77"/>
                          <a:cs typeface="Times New Roman" panose="02020603050405020304" pitchFamily="18" charset="0"/>
                        </a:rPr>
                        <a:t> </a:t>
                      </a:r>
                      <a:r>
                        <a:rPr lang="en-US" sz="1400" b="0" dirty="0">
                          <a:latin typeface="Palatino" pitchFamily="2" charset="77"/>
                          <a:ea typeface="Palatino" pitchFamily="2" charset="77"/>
                          <a:cs typeface="Times New Roman" panose="02020603050405020304" pitchFamily="18" charset="0"/>
                        </a:rPr>
                        <a:t>in</a:t>
                      </a:r>
                      <a:r>
                        <a:rPr lang="en-US" sz="1400" b="0" baseline="0" dirty="0">
                          <a:latin typeface="Palatino" pitchFamily="2" charset="77"/>
                          <a:ea typeface="Palatino" pitchFamily="2" charset="77"/>
                          <a:cs typeface="Times New Roman" panose="02020603050405020304" pitchFamily="18" charset="0"/>
                        </a:rPr>
                        <a:t> </a:t>
                      </a:r>
                      <a:r>
                        <a:rPr lang="en-US" sz="1400" b="0" dirty="0">
                          <a:latin typeface="Palatino" pitchFamily="2" charset="77"/>
                          <a:ea typeface="Palatino" pitchFamily="2" charset="77"/>
                          <a:cs typeface="Times New Roman" panose="02020603050405020304" pitchFamily="18" charset="0"/>
                        </a:rPr>
                        <a:t>year 2020</a:t>
                      </a:r>
                    </a:p>
                    <a:p>
                      <a:pPr algn="just"/>
                      <a:endParaRPr lang="en-IN" sz="1400" b="0" dirty="0">
                        <a:solidFill>
                          <a:schemeClr val="tx1"/>
                        </a:solidFill>
                        <a:latin typeface="Palatino" pitchFamily="2" charset="77"/>
                        <a:ea typeface="Palatino" pitchFamily="2" charset="77"/>
                        <a:cs typeface="Times New Roman" pitchFamily="18" charset="0"/>
                      </a:endParaRPr>
                    </a:p>
                  </a:txBody>
                  <a:tcPr>
                    <a:solidFill>
                      <a:schemeClr val="bg2">
                        <a:lumMod val="60000"/>
                        <a:lumOff val="40000"/>
                      </a:schemeClr>
                    </a:solidFill>
                  </a:tcPr>
                </a:tc>
                <a:tc>
                  <a:txBody>
                    <a:bodyPr/>
                    <a:lstStyle/>
                    <a:p>
                      <a:pPr algn="l"/>
                      <a:r>
                        <a:rPr lang="en-IN" sz="1400" b="0" kern="1200" dirty="0">
                          <a:solidFill>
                            <a:schemeClr val="dk1"/>
                          </a:solidFill>
                          <a:effectLst/>
                          <a:latin typeface="Palatino" pitchFamily="2" charset="77"/>
                          <a:ea typeface="Palatino" pitchFamily="2" charset="77"/>
                          <a:cs typeface="+mn-cs"/>
                        </a:rPr>
                        <a:t>Smith, John; Johnson, Emily</a:t>
                      </a:r>
                      <a:r>
                        <a:rPr lang="en-US" sz="1400" b="0" dirty="0">
                          <a:effectLst/>
                          <a:latin typeface="Palatino" pitchFamily="2" charset="77"/>
                          <a:ea typeface="Palatino" pitchFamily="2" charset="77"/>
                        </a:rPr>
                        <a:t> </a:t>
                      </a:r>
                      <a:endParaRPr lang="en-IN" sz="1400" b="0" dirty="0">
                        <a:latin typeface="Palatino" pitchFamily="2" charset="77"/>
                        <a:ea typeface="Palatino" pitchFamily="2" charset="77"/>
                        <a:cs typeface="Times New Roman" pitchFamily="18" charset="0"/>
                      </a:endParaRPr>
                    </a:p>
                  </a:txBody>
                  <a:tcPr>
                    <a:solidFill>
                      <a:schemeClr val="bg2">
                        <a:lumMod val="60000"/>
                        <a:lumOff val="40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Palatino" pitchFamily="2" charset="77"/>
                          <a:ea typeface="Palatino" pitchFamily="2" charset="77"/>
                          <a:cs typeface="+mn-cs"/>
                        </a:rPr>
                        <a:t>This review paper provides an overview of various methodologies and techniques for PCB defect detection, including machine learning, image processing, and computer vision approaches. It summarizes the state-of-the-art methods and their advantages and disadvantages .</a:t>
                      </a:r>
                    </a:p>
                    <a:p>
                      <a:pPr algn="just"/>
                      <a:endParaRPr lang="en-IN" sz="1400" dirty="0">
                        <a:latin typeface="Times New Roman" pitchFamily="18" charset="0"/>
                        <a:cs typeface="Times New Roman" pitchFamily="18" charset="0"/>
                      </a:endParaRPr>
                    </a:p>
                  </a:txBody>
                  <a:tcPr>
                    <a:solidFill>
                      <a:schemeClr val="bg2">
                        <a:lumMod val="60000"/>
                        <a:lumOff val="40000"/>
                      </a:schemeClr>
                    </a:solidFill>
                  </a:tcPr>
                </a:tc>
                <a:tc>
                  <a:txBody>
                    <a:bodyPr/>
                    <a:lstStyle/>
                    <a:p>
                      <a:pPr algn="just"/>
                      <a:r>
                        <a:rPr lang="en-IN" sz="1400" dirty="0">
                          <a:latin typeface="Palatino" pitchFamily="2" charset="77"/>
                          <a:ea typeface="Palatino" pitchFamily="2" charset="77"/>
                          <a:cs typeface="Times New Roman" pitchFamily="18" charset="0"/>
                        </a:rPr>
                        <a:t>The work has been extended to include identification of defects in printed circuit boards.</a:t>
                      </a:r>
                    </a:p>
                  </a:txBody>
                  <a:tcPr>
                    <a:solidFill>
                      <a:schemeClr val="bg2">
                        <a:lumMod val="60000"/>
                        <a:lumOff val="40000"/>
                      </a:schemeClr>
                    </a:solidFill>
                  </a:tcPr>
                </a:tc>
                <a:extLst>
                  <a:ext uri="{0D108BD9-81ED-4DB2-BD59-A6C34878D82A}">
                    <a16:rowId xmlns:a16="http://schemas.microsoft.com/office/drawing/2014/main" val="3689306005"/>
                  </a:ext>
                </a:extLst>
              </a:tr>
              <a:tr h="1684102">
                <a:tc>
                  <a:txBody>
                    <a:bodyPr/>
                    <a:lstStyle/>
                    <a:p>
                      <a:pPr algn="ctr"/>
                      <a:r>
                        <a:rPr lang="en-IN" sz="1400" dirty="0">
                          <a:latin typeface="Times New Roman" panose="02020603050405020304" pitchFamily="18" charset="0"/>
                          <a:cs typeface="Times New Roman" panose="02020603050405020304" pitchFamily="18" charset="0"/>
                        </a:rPr>
                        <a:t>2</a:t>
                      </a:r>
                    </a:p>
                  </a:txBody>
                  <a:tcPr>
                    <a:solidFill>
                      <a:schemeClr val="bg2">
                        <a:lumMod val="60000"/>
                        <a:lumOff val="40000"/>
                      </a:schemeClr>
                    </a:solidFill>
                  </a:tcPr>
                </a:tc>
                <a:tc>
                  <a:txBody>
                    <a:bodyPr/>
                    <a:lstStyle/>
                    <a:p>
                      <a:pPr marL="0" marR="0" algn="just">
                        <a:lnSpc>
                          <a:spcPct val="100000"/>
                        </a:lnSpc>
                        <a:spcBef>
                          <a:spcPts val="600"/>
                        </a:spcBef>
                        <a:spcAft>
                          <a:spcPts val="600"/>
                        </a:spcAft>
                      </a:pPr>
                      <a:r>
                        <a:rPr lang="en-IN" sz="1400" b="0" kern="1200" dirty="0">
                          <a:solidFill>
                            <a:schemeClr val="dk1"/>
                          </a:solidFill>
                          <a:effectLst/>
                          <a:latin typeface="Palatino" pitchFamily="2" charset="77"/>
                          <a:ea typeface="Palatino" pitchFamily="2" charset="77"/>
                          <a:cs typeface="+mn-cs"/>
                        </a:rPr>
                        <a:t>Real-Time Defect Detection in PCB Manufacturing Using Computer Vision</a:t>
                      </a:r>
                      <a:r>
                        <a:rPr lang="en-US" sz="1400" b="0" dirty="0">
                          <a:effectLst/>
                          <a:latin typeface="Palatino" pitchFamily="2" charset="77"/>
                          <a:ea typeface="Palatino" pitchFamily="2" charset="77"/>
                        </a:rPr>
                        <a:t> </a:t>
                      </a:r>
                      <a:endParaRPr lang="en-US" sz="1400" b="0" dirty="0">
                        <a:latin typeface="Palatino" pitchFamily="2" charset="77"/>
                        <a:ea typeface="Palatino" pitchFamily="2" charset="77"/>
                        <a:cs typeface="Times New Roman" panose="02020603050405020304" pitchFamily="18" charset="0"/>
                      </a:endParaRPr>
                    </a:p>
                    <a:p>
                      <a:pPr marL="0" marR="0" algn="just">
                        <a:lnSpc>
                          <a:spcPct val="100000"/>
                        </a:lnSpc>
                        <a:spcBef>
                          <a:spcPts val="600"/>
                        </a:spcBef>
                        <a:spcAft>
                          <a:spcPts val="600"/>
                        </a:spcAft>
                      </a:pPr>
                      <a:r>
                        <a:rPr lang="en-US" sz="1400" b="0" dirty="0">
                          <a:latin typeface="Palatino" pitchFamily="2" charset="77"/>
                          <a:ea typeface="Palatino" pitchFamily="2" charset="77"/>
                          <a:cs typeface="Times New Roman" panose="02020603050405020304" pitchFamily="18" charset="0"/>
                        </a:rPr>
                        <a:t>Published</a:t>
                      </a:r>
                      <a:r>
                        <a:rPr lang="en-US" sz="1400" b="0" baseline="0" dirty="0">
                          <a:latin typeface="Palatino" pitchFamily="2" charset="77"/>
                          <a:ea typeface="Palatino" pitchFamily="2" charset="77"/>
                          <a:cs typeface="Times New Roman" panose="02020603050405020304" pitchFamily="18" charset="0"/>
                        </a:rPr>
                        <a:t> </a:t>
                      </a:r>
                      <a:r>
                        <a:rPr lang="en-US" sz="1400" b="0" dirty="0">
                          <a:latin typeface="Palatino" pitchFamily="2" charset="77"/>
                          <a:ea typeface="Palatino" pitchFamily="2" charset="77"/>
                          <a:cs typeface="Times New Roman" panose="02020603050405020304" pitchFamily="18" charset="0"/>
                        </a:rPr>
                        <a:t>in</a:t>
                      </a:r>
                      <a:r>
                        <a:rPr lang="en-US" sz="1400" b="0" baseline="0" dirty="0">
                          <a:latin typeface="Palatino" pitchFamily="2" charset="77"/>
                          <a:ea typeface="Palatino" pitchFamily="2" charset="77"/>
                          <a:cs typeface="Times New Roman" panose="02020603050405020304" pitchFamily="18" charset="0"/>
                        </a:rPr>
                        <a:t> </a:t>
                      </a:r>
                      <a:r>
                        <a:rPr lang="en-US" sz="1400" b="0" dirty="0">
                          <a:latin typeface="Palatino" pitchFamily="2" charset="77"/>
                          <a:ea typeface="Palatino" pitchFamily="2" charset="77"/>
                          <a:cs typeface="Times New Roman" panose="02020603050405020304" pitchFamily="18" charset="0"/>
                        </a:rPr>
                        <a:t>year 2019.</a:t>
                      </a:r>
                    </a:p>
                  </a:txBody>
                  <a:tcPr marL="68580" marR="68580" marT="0" marB="0">
                    <a:solidFill>
                      <a:schemeClr val="bg2">
                        <a:lumMod val="60000"/>
                        <a:lumOff val="40000"/>
                      </a:schemeClr>
                    </a:solidFill>
                  </a:tcPr>
                </a:tc>
                <a:tc>
                  <a:txBody>
                    <a:bodyPr/>
                    <a:lstStyle/>
                    <a:p>
                      <a:pPr algn="just"/>
                      <a:r>
                        <a:rPr lang="en-IN" sz="1400" kern="1200" dirty="0">
                          <a:solidFill>
                            <a:schemeClr val="dk1"/>
                          </a:solidFill>
                          <a:effectLst/>
                          <a:latin typeface="Palatino" pitchFamily="2" charset="77"/>
                          <a:ea typeface="Palatino" pitchFamily="2" charset="77"/>
                          <a:cs typeface="+mn-cs"/>
                        </a:rPr>
                        <a:t>Wang, Wei; Li, Ming; Zhang, Hong</a:t>
                      </a:r>
                      <a:r>
                        <a:rPr lang="en-US" sz="1400" dirty="0">
                          <a:effectLst/>
                          <a:latin typeface="Palatino" pitchFamily="2" charset="77"/>
                          <a:ea typeface="Palatino" pitchFamily="2" charset="77"/>
                        </a:rPr>
                        <a:t> </a:t>
                      </a:r>
                      <a:endParaRPr lang="en-IN" sz="1400" dirty="0">
                        <a:latin typeface="Palatino" pitchFamily="2" charset="77"/>
                        <a:ea typeface="Palatino" pitchFamily="2" charset="77"/>
                        <a:cs typeface="Times New Roman" pitchFamily="18" charset="0"/>
                      </a:endParaRPr>
                    </a:p>
                  </a:txBody>
                  <a:tcPr>
                    <a:solidFill>
                      <a:schemeClr val="bg2">
                        <a:lumMod val="60000"/>
                        <a:lumOff val="40000"/>
                      </a:schemeClr>
                    </a:solidFill>
                  </a:tcPr>
                </a:tc>
                <a:tc>
                  <a:txBody>
                    <a:bodyPr/>
                    <a:lstStyle/>
                    <a:p>
                      <a:pPr algn="just"/>
                      <a:r>
                        <a:rPr lang="en-IN" sz="1400" kern="1200" dirty="0">
                          <a:solidFill>
                            <a:schemeClr val="dk1"/>
                          </a:solidFill>
                          <a:effectLst/>
                          <a:latin typeface="Palatino" pitchFamily="2" charset="77"/>
                          <a:ea typeface="Palatino" pitchFamily="2" charset="77"/>
                          <a:cs typeface="+mn-cs"/>
                        </a:rPr>
                        <a:t>This study proposes a real-time defect detection system using computer vision techniques. It employs image processing algorithms and a neural network-based classifier to identify defects such as cracks and soldering issues in PCBs.</a:t>
                      </a:r>
                      <a:r>
                        <a:rPr lang="en-US" sz="1400" dirty="0">
                          <a:effectLst/>
                          <a:latin typeface="Palatino" pitchFamily="2" charset="77"/>
                          <a:ea typeface="Palatino" pitchFamily="2" charset="77"/>
                        </a:rPr>
                        <a:t> </a:t>
                      </a:r>
                      <a:endParaRPr lang="en-IN" sz="1400" dirty="0">
                        <a:latin typeface="Palatino" pitchFamily="2" charset="77"/>
                        <a:ea typeface="Palatino" pitchFamily="2" charset="77"/>
                        <a:cs typeface="Times New Roman" pitchFamily="18" charset="0"/>
                      </a:endParaRPr>
                    </a:p>
                  </a:txBody>
                  <a:tcPr>
                    <a:solidFill>
                      <a:schemeClr val="bg2">
                        <a:lumMod val="60000"/>
                        <a:lumOff val="40000"/>
                      </a:schemeClr>
                    </a:solidFill>
                  </a:tcPr>
                </a:tc>
                <a:tc>
                  <a:txBody>
                    <a:bodyPr/>
                    <a:lstStyle/>
                    <a:p>
                      <a:pPr marL="0" marR="0" algn="just">
                        <a:lnSpc>
                          <a:spcPct val="100000"/>
                        </a:lnSpc>
                        <a:spcBef>
                          <a:spcPts val="600"/>
                        </a:spcBef>
                        <a:spcAft>
                          <a:spcPts val="600"/>
                        </a:spcAft>
                      </a:pPr>
                      <a:r>
                        <a:rPr lang="en-US" sz="1400" dirty="0">
                          <a:latin typeface="Palatino" pitchFamily="2" charset="77"/>
                          <a:ea typeface="Palatino" pitchFamily="2" charset="77"/>
                          <a:cs typeface="Times New Roman" pitchFamily="18" charset="0"/>
                        </a:rPr>
                        <a:t>The test results provides defects such as cracks and soldering issues to be detected using image processing algorithms.</a:t>
                      </a:r>
                    </a:p>
                  </a:txBody>
                  <a:tcPr marL="68580" marR="68580" marT="0" marB="0">
                    <a:solidFill>
                      <a:schemeClr val="bg2">
                        <a:lumMod val="60000"/>
                        <a:lumOff val="40000"/>
                      </a:schemeClr>
                    </a:solidFill>
                  </a:tcPr>
                </a:tc>
                <a:extLst>
                  <a:ext uri="{0D108BD9-81ED-4DB2-BD59-A6C34878D82A}">
                    <a16:rowId xmlns:a16="http://schemas.microsoft.com/office/drawing/2014/main" val="2109219624"/>
                  </a:ext>
                </a:extLst>
              </a:tr>
            </a:tbl>
          </a:graphicData>
        </a:graphic>
      </p:graphicFrame>
      <p:sp>
        <p:nvSpPr>
          <p:cNvPr id="6" name="TextBox 5">
            <a:extLst>
              <a:ext uri="{FF2B5EF4-FFF2-40B4-BE49-F238E27FC236}">
                <a16:creationId xmlns:a16="http://schemas.microsoft.com/office/drawing/2014/main" id="{BE173B74-50C8-A51C-CC33-4CA62DAAA616}"/>
              </a:ext>
            </a:extLst>
          </p:cNvPr>
          <p:cNvSpPr txBox="1"/>
          <p:nvPr/>
        </p:nvSpPr>
        <p:spPr>
          <a:xfrm>
            <a:off x="775769" y="6596390"/>
            <a:ext cx="2873666" cy="261610"/>
          </a:xfrm>
          <a:prstGeom prst="rect">
            <a:avLst/>
          </a:prstGeom>
          <a:noFill/>
        </p:spPr>
        <p:txBody>
          <a:bodyPr wrap="square" rtlCol="0">
            <a:spAutoFit/>
          </a:bodyPr>
          <a:lstStyle/>
          <a:p>
            <a:r>
              <a:rPr lang="en-US" sz="1100" dirty="0" err="1">
                <a:latin typeface="Verdana" panose="020B0604030504040204" pitchFamily="34" charset="0"/>
                <a:ea typeface="Verdana" panose="020B0604030504040204" pitchFamily="34" charset="0"/>
                <a:cs typeface="Verdana" panose="020B0604030504040204" pitchFamily="34" charset="0"/>
              </a:rPr>
              <a:t>Dept.of</a:t>
            </a:r>
            <a:r>
              <a:rPr lang="en-US" sz="1100" dirty="0">
                <a:latin typeface="Verdana" panose="020B0604030504040204" pitchFamily="34" charset="0"/>
                <a:ea typeface="Verdana" panose="020B0604030504040204" pitchFamily="34" charset="0"/>
                <a:cs typeface="Verdana" panose="020B0604030504040204" pitchFamily="34" charset="0"/>
              </a:rPr>
              <a:t> CS&amp;E, A.I.T, </a:t>
            </a:r>
            <a:r>
              <a:rPr lang="en-US" sz="1100" dirty="0" err="1">
                <a:latin typeface="Verdana" panose="020B0604030504040204" pitchFamily="34" charset="0"/>
                <a:ea typeface="Verdana" panose="020B0604030504040204" pitchFamily="34" charset="0"/>
                <a:cs typeface="Verdana" panose="020B0604030504040204" pitchFamily="34" charset="0"/>
              </a:rPr>
              <a:t>Chikkamagaluru</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8" name="Slide Number Placeholder 4">
            <a:extLst>
              <a:ext uri="{FF2B5EF4-FFF2-40B4-BE49-F238E27FC236}">
                <a16:creationId xmlns:a16="http://schemas.microsoft.com/office/drawing/2014/main" id="{E1593D9E-126B-2F66-D958-765D8F435B4D}"/>
              </a:ext>
            </a:extLst>
          </p:cNvPr>
          <p:cNvSpPr>
            <a:spLocks noGrp="1"/>
          </p:cNvSpPr>
          <p:nvPr>
            <p:ph type="sldNum" sz="quarter" idx="12"/>
          </p:nvPr>
        </p:nvSpPr>
        <p:spPr>
          <a:xfrm>
            <a:off x="11493061" y="6542690"/>
            <a:ext cx="452983" cy="296808"/>
          </a:xfrm>
        </p:spPr>
        <p:txBody>
          <a:bodyPr/>
          <a:lstStyle/>
          <a:p>
            <a:fld id="{4E59102D-9ED4-D445-B059-45941601F142}" type="slidenum">
              <a:rPr lang="en-US" sz="1600" smtClean="0">
                <a:solidFill>
                  <a:schemeClr val="tx1"/>
                </a:solidFill>
                <a:latin typeface="Verdana" panose="020B0604030504040204" pitchFamily="34" charset="0"/>
                <a:ea typeface="Verdana" panose="020B0604030504040204" pitchFamily="34" charset="0"/>
                <a:cs typeface="Verdana" panose="020B0604030504040204" pitchFamily="34" charset="0"/>
              </a:rPr>
              <a:t>9</a:t>
            </a:fld>
            <a:endParaRPr lang="en-US" sz="16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414469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docProps/app.xml><?xml version="1.0" encoding="utf-8"?>
<Properties xmlns="http://schemas.openxmlformats.org/officeDocument/2006/extended-properties" xmlns:vt="http://schemas.openxmlformats.org/officeDocument/2006/docPropsVTypes">
  <TotalTime>188</TotalTime>
  <Words>7350</Words>
  <Application>Microsoft Macintosh PowerPoint</Application>
  <PresentationFormat>Widescreen</PresentationFormat>
  <Paragraphs>1826</Paragraphs>
  <Slides>63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Arial</vt:lpstr>
      <vt:lpstr>Cambria</vt:lpstr>
      <vt:lpstr>Palatino</vt:lpstr>
      <vt:lpstr>Palatino Linotype</vt:lpstr>
      <vt:lpstr>Times New Roman</vt:lpstr>
      <vt:lpstr>Tw Cen MT</vt:lpstr>
      <vt:lpstr>Verdana</vt:lpstr>
      <vt:lpstr>Wingdings</vt:lpstr>
      <vt:lpstr>Circuit</vt:lpstr>
      <vt:lpstr>PowerPoint Presentation</vt:lpstr>
      <vt:lpstr>ABSTRACT</vt:lpstr>
      <vt:lpstr>contents</vt:lpstr>
      <vt:lpstr>introduction</vt:lpstr>
      <vt:lpstr>introduction</vt:lpstr>
      <vt:lpstr>PowerPoint Presentation</vt:lpstr>
      <vt:lpstr>introduction</vt:lpstr>
      <vt:lpstr>introduction</vt:lpstr>
      <vt:lpstr>introduction</vt:lpstr>
      <vt:lpstr>introduction</vt:lpstr>
      <vt:lpstr>introduction</vt:lpstr>
      <vt:lpstr>SYSTEM REQUIREMENT SPECIFICATION</vt:lpstr>
      <vt:lpstr>SYSTEM REQUIREMENT SPECIFICATION</vt:lpstr>
      <vt:lpstr>SYSTEM REQUIREMENT SPECIFICATION</vt:lpstr>
      <vt:lpstr>PowerPoint Presentation</vt:lpstr>
      <vt:lpstr>HIGH LEVEL DESIGN</vt:lpstr>
      <vt:lpstr>PowerPoint Presentation</vt:lpstr>
      <vt:lpstr>IMAGE ACQUISITION</vt:lpstr>
      <vt:lpstr>BOARD WORK</vt:lpstr>
      <vt:lpstr>BOARD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67</cp:revision>
  <dcterms:modified xsi:type="dcterms:W3CDTF">2024-04-01T12:07:16Z</dcterms:modified>
</cp:coreProperties>
</file>